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A00_54D23F70.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951_73910874.xml" ContentType="application/vnd.ms-powerpoint.comments+xml"/>
  <Override PartName="/ppt/notesSlides/notesSlide11.xml" ContentType="application/vnd.openxmlformats-officedocument.presentationml.notesSlide+xml"/>
  <Override PartName="/ppt/comments/modernComment_952_DD413525.xml" ContentType="application/vnd.ms-powerpoint.comments+xml"/>
  <Override PartName="/ppt/notesSlides/notesSlide12.xml" ContentType="application/vnd.openxmlformats-officedocument.presentationml.notesSlide+xml"/>
  <Override PartName="/ppt/comments/modernComment_953_FF6B902F.xml" ContentType="application/vnd.ms-powerpoint.comments+xml"/>
  <Override PartName="/ppt/tags/tag29.xml" ContentType="application/vnd.openxmlformats-officedocument.presentationml.tags+xml"/>
  <Override PartName="/ppt/notesSlides/notesSlide13.xml" ContentType="application/vnd.openxmlformats-officedocument.presentationml.notesSlide+xml"/>
  <Override PartName="/ppt/comments/modernComment_9F4_9D929498.xml" ContentType="application/vnd.ms-powerpoint.comments+xml"/>
  <Override PartName="/ppt/notesSlides/notesSlide14.xml" ContentType="application/vnd.openxmlformats-officedocument.presentationml.notesSlide+xml"/>
  <Override PartName="/ppt/comments/modernComment_9A0_61988A83.xml" ContentType="application/vnd.ms-powerpoint.comments+xml"/>
  <Override PartName="/ppt/notesSlides/notesSlide15.xml" ContentType="application/vnd.openxmlformats-officedocument.presentationml.notesSlide+xml"/>
  <Override PartName="/ppt/comments/modernComment_955_94005415.xml" ContentType="application/vnd.ms-powerpoint.comment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comments/modernComment_9D6_FC354543.xml" ContentType="application/vnd.ms-powerpoint.comments+xml"/>
  <Override PartName="/ppt/notesSlides/notesSlide18.xml" ContentType="application/vnd.openxmlformats-officedocument.presentationml.notesSlide+xml"/>
  <Override PartName="/ppt/comments/modernComment_9C5_29E0004C.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A08_33CC41E3.xml" ContentType="application/vnd.ms-powerpoint.comments+xml"/>
  <Override PartName="/ppt/comments/modernComment_975_198A5253.xml" ContentType="application/vnd.ms-powerpoint.comments+xml"/>
  <Override PartName="/ppt/notesSlides/notesSlide21.xml" ContentType="application/vnd.openxmlformats-officedocument.presentationml.notesSlide+xml"/>
  <Override PartName="/ppt/comments/modernComment_95A_F45221B1.xml" ContentType="application/vnd.ms-powerpoint.comments+xml"/>
  <Override PartName="/ppt/comments/modernComment_957_4EC2C679.xml" ContentType="application/vnd.ms-powerpoint.comments+xml"/>
  <Override PartName="/ppt/comments/modernComment_95B_12763E1A.xml" ContentType="application/vnd.ms-powerpoint.comments+xml"/>
  <Override PartName="/ppt/notesSlides/notesSlide22.xml" ContentType="application/vnd.openxmlformats-officedocument.presentationml.notesSlide+xml"/>
  <Override PartName="/ppt/comments/modernComment_968_B6778293.xml" ContentType="application/vnd.ms-powerpoint.comments+xml"/>
  <Override PartName="/ppt/tags/tag31.xml" ContentType="application/vnd.openxmlformats-officedocument.presentationml.tags+xml"/>
  <Override PartName="/ppt/notesSlides/notesSlide23.xml" ContentType="application/vnd.openxmlformats-officedocument.presentationml.notesSlide+xml"/>
  <Override PartName="/ppt/comments/modernComment_9E5_9ED6DDD1.xml" ContentType="application/vnd.ms-powerpoint.comments+xml"/>
  <Override PartName="/ppt/comments/modernComment_981_2ADE40C7.xml" ContentType="application/vnd.ms-powerpoint.comments+xml"/>
  <Override PartName="/ppt/comments/modernComment_982_4C04992D.xml" ContentType="application/vnd.ms-powerpoint.comments+xml"/>
  <Override PartName="/ppt/comments/modernComment_983_288303C4.xml" ContentType="application/vnd.ms-powerpoint.comments+xml"/>
  <Override PartName="/ppt/comments/modernComment_97E_2E3FF447.xml" ContentType="application/vnd.ms-powerpoint.comments+xml"/>
  <Override PartName="/ppt/comments/modernComment_95C_1D8FBFA.xml" ContentType="application/vnd.ms-powerpoint.comments+xml"/>
  <Override PartName="/ppt/notesSlides/notesSlide24.xml" ContentType="application/vnd.openxmlformats-officedocument.presentationml.notesSlide+xml"/>
  <Override PartName="/ppt/comments/modernComment_9F6_7554A4D6.xml" ContentType="application/vnd.ms-powerpoint.comments+xml"/>
  <Override PartName="/ppt/comments/modernComment_9F8_3ABB1F62.xml" ContentType="application/vnd.ms-powerpoint.comments+xml"/>
  <Override PartName="/ppt/comments/modernComment_961_87C1F054.xml" ContentType="application/vnd.ms-powerpoint.comments+xml"/>
  <Override PartName="/ppt/notesSlides/notesSlide25.xml" ContentType="application/vnd.openxmlformats-officedocument.presentationml.notesSlide+xml"/>
  <Override PartName="/ppt/comments/modernComment_96C_814B33B4.xml" ContentType="application/vnd.ms-powerpoint.comments+xml"/>
  <Override PartName="/ppt/notesSlides/notesSlide26.xml" ContentType="application/vnd.openxmlformats-officedocument.presentationml.notesSlide+xml"/>
  <Override PartName="/ppt/comments/modernComment_970_C908768.xml" ContentType="application/vnd.ms-powerpoint.comment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comments/modernComment_9C0_50487878.xml" ContentType="application/vnd.ms-powerpoint.comments+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modernComment_969_FA8137D5.xml" ContentType="application/vnd.ms-powerpoint.comments+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comments/modernComment_967_B9A25842.xml" ContentType="application/vnd.ms-powerpoint.comments+xml"/>
  <Override PartName="/ppt/notesSlides/notesSlide35.xml" ContentType="application/vnd.openxmlformats-officedocument.presentationml.notesSlide+xml"/>
  <Override PartName="/ppt/comments/modernComment_992_EAEBFE6B.xml" ContentType="application/vnd.ms-powerpoint.comments+xml"/>
  <Override PartName="/ppt/comments/modernComment_996_4FE23233.xml" ContentType="application/vnd.ms-powerpoint.comments+xml"/>
  <Override PartName="/ppt/comments/modernComment_997_F66D89D.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8"/>
  </p:notesMasterIdLst>
  <p:handoutMasterIdLst>
    <p:handoutMasterId r:id="rId89"/>
  </p:handoutMasterIdLst>
  <p:sldIdLst>
    <p:sldId id="2348" r:id="rId5"/>
    <p:sldId id="372" r:id="rId6"/>
    <p:sldId id="2380" r:id="rId7"/>
    <p:sldId id="2559" r:id="rId8"/>
    <p:sldId id="2470" r:id="rId9"/>
    <p:sldId id="2560" r:id="rId10"/>
    <p:sldId id="2469" r:id="rId11"/>
    <p:sldId id="2383" r:id="rId12"/>
    <p:sldId id="2384" r:id="rId13"/>
    <p:sldId id="2385" r:id="rId14"/>
    <p:sldId id="2386" r:id="rId15"/>
    <p:sldId id="2387" r:id="rId16"/>
    <p:sldId id="2548" r:id="rId17"/>
    <p:sldId id="2464" r:id="rId18"/>
    <p:sldId id="2389" r:id="rId19"/>
    <p:sldId id="2439" r:id="rId20"/>
    <p:sldId id="2518" r:id="rId21"/>
    <p:sldId id="2501" r:id="rId22"/>
    <p:sldId id="2502" r:id="rId23"/>
    <p:sldId id="2418" r:id="rId24"/>
    <p:sldId id="2568" r:id="rId25"/>
    <p:sldId id="2421" r:id="rId26"/>
    <p:sldId id="2422" r:id="rId27"/>
    <p:sldId id="2423" r:id="rId28"/>
    <p:sldId id="2424" r:id="rId29"/>
    <p:sldId id="2425" r:id="rId30"/>
    <p:sldId id="2442" r:id="rId31"/>
    <p:sldId id="2426" r:id="rId32"/>
    <p:sldId id="2394" r:id="rId33"/>
    <p:sldId id="2391" r:id="rId34"/>
    <p:sldId id="2392" r:id="rId35"/>
    <p:sldId id="2562" r:id="rId36"/>
    <p:sldId id="2395" r:id="rId37"/>
    <p:sldId id="2457" r:id="rId38"/>
    <p:sldId id="2440" r:id="rId39"/>
    <p:sldId id="2441" r:id="rId40"/>
    <p:sldId id="2445" r:id="rId41"/>
    <p:sldId id="2415" r:id="rId42"/>
    <p:sldId id="2408" r:id="rId43"/>
    <p:sldId id="2533" r:id="rId44"/>
    <p:sldId id="2432" r:id="rId45"/>
    <p:sldId id="2433" r:id="rId46"/>
    <p:sldId id="2434" r:id="rId47"/>
    <p:sldId id="2435" r:id="rId48"/>
    <p:sldId id="2436" r:id="rId49"/>
    <p:sldId id="2430" r:id="rId50"/>
    <p:sldId id="2396" r:id="rId51"/>
    <p:sldId id="2564" r:id="rId52"/>
    <p:sldId id="2566" r:id="rId53"/>
    <p:sldId id="2550" r:id="rId54"/>
    <p:sldId id="2552" r:id="rId55"/>
    <p:sldId id="2401" r:id="rId56"/>
    <p:sldId id="2459" r:id="rId57"/>
    <p:sldId id="2412" r:id="rId58"/>
    <p:sldId id="2558" r:id="rId59"/>
    <p:sldId id="2556" r:id="rId60"/>
    <p:sldId id="2557" r:id="rId61"/>
    <p:sldId id="2416" r:id="rId62"/>
    <p:sldId id="2431" r:id="rId63"/>
    <p:sldId id="2496" r:id="rId64"/>
    <p:sldId id="2523" r:id="rId65"/>
    <p:sldId id="2525" r:id="rId66"/>
    <p:sldId id="2406" r:id="rId67"/>
    <p:sldId id="2409" r:id="rId68"/>
    <p:sldId id="2545" r:id="rId69"/>
    <p:sldId id="2547" r:id="rId70"/>
    <p:sldId id="2460" r:id="rId71"/>
    <p:sldId id="2410" r:id="rId72"/>
    <p:sldId id="2461" r:id="rId73"/>
    <p:sldId id="2407" r:id="rId74"/>
    <p:sldId id="2411" r:id="rId75"/>
    <p:sldId id="2446" r:id="rId76"/>
    <p:sldId id="2447" r:id="rId77"/>
    <p:sldId id="2448" r:id="rId78"/>
    <p:sldId id="2449" r:id="rId79"/>
    <p:sldId id="2450" r:id="rId80"/>
    <p:sldId id="2451" r:id="rId81"/>
    <p:sldId id="2452" r:id="rId82"/>
    <p:sldId id="2453" r:id="rId83"/>
    <p:sldId id="2454" r:id="rId84"/>
    <p:sldId id="2455" r:id="rId85"/>
    <p:sldId id="2456" r:id="rId86"/>
    <p:sldId id="2367" r:id="rId87"/>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4B52480F-6FC1-498F-B161-048A6A40476D}">
          <p14:sldIdLst>
            <p14:sldId id="2348"/>
            <p14:sldId id="372"/>
            <p14:sldId id="2380"/>
          </p14:sldIdLst>
        </p14:section>
        <p14:section name="Welcome by CEO and CMO" id="{18109D16-C8A3-45E4-B30D-45DE5545B24B}">
          <p14:sldIdLst>
            <p14:sldId id="2559"/>
          </p14:sldIdLst>
        </p14:section>
        <p14:section name="MPH Overview, Eligibility, LOBs, and Policies" id="{418F14C1-9DAB-46BA-871B-404B48D4D16E}">
          <p14:sldIdLst>
            <p14:sldId id="2470"/>
            <p14:sldId id="2560"/>
            <p14:sldId id="2469"/>
            <p14:sldId id="2383"/>
            <p14:sldId id="2384"/>
            <p14:sldId id="2385"/>
            <p14:sldId id="2386"/>
            <p14:sldId id="2387"/>
            <p14:sldId id="2548"/>
            <p14:sldId id="2464"/>
            <p14:sldId id="2389"/>
            <p14:sldId id="2439"/>
          </p14:sldIdLst>
        </p14:section>
        <p14:section name="Crdentialing, Contracting, and Provider Responsibilities" id="{765B91E7-8FE5-458D-82E1-863E621561A7}">
          <p14:sldIdLst>
            <p14:sldId id="2518"/>
            <p14:sldId id="2501"/>
            <p14:sldId id="2502"/>
            <p14:sldId id="2418"/>
            <p14:sldId id="2568"/>
            <p14:sldId id="2421"/>
            <p14:sldId id="2422"/>
            <p14:sldId id="2423"/>
            <p14:sldId id="2424"/>
            <p14:sldId id="2425"/>
            <p14:sldId id="2442"/>
            <p14:sldId id="2426"/>
          </p14:sldIdLst>
        </p14:section>
        <p14:section name="MHP Policies, Programs, and Required Trainings" id="{EC60B2EE-9690-4803-AE26-46D41D3DD087}">
          <p14:sldIdLst>
            <p14:sldId id="2394"/>
            <p14:sldId id="2391"/>
            <p14:sldId id="2392"/>
            <p14:sldId id="2562"/>
            <p14:sldId id="2395"/>
            <p14:sldId id="2457"/>
            <p14:sldId id="2440"/>
            <p14:sldId id="2441"/>
            <p14:sldId id="2445"/>
            <p14:sldId id="2415"/>
            <p14:sldId id="2408"/>
            <p14:sldId id="2533"/>
          </p14:sldIdLst>
        </p14:section>
        <p14:section name="Claims, Authorizations, Pharmacy" id="{83384AEC-C43B-487B-A960-3C2937368952}">
          <p14:sldIdLst>
            <p14:sldId id="2432"/>
            <p14:sldId id="2433"/>
            <p14:sldId id="2434"/>
            <p14:sldId id="2435"/>
            <p14:sldId id="2436"/>
            <p14:sldId id="2430"/>
            <p14:sldId id="2396"/>
            <p14:sldId id="2564"/>
            <p14:sldId id="2566"/>
            <p14:sldId id="2550"/>
            <p14:sldId id="2552"/>
            <p14:sldId id="2401"/>
            <p14:sldId id="2459"/>
          </p14:sldIdLst>
        </p14:section>
        <p14:section name="Access of Care Standards" id="{993B1CAE-8944-40D0-887D-B77127CA755B}">
          <p14:sldIdLst>
            <p14:sldId id="2412"/>
            <p14:sldId id="2558"/>
            <p14:sldId id="2556"/>
            <p14:sldId id="2557"/>
          </p14:sldIdLst>
        </p14:section>
        <p14:section name="MHP Vendors, Labs, and Website Resources" id="{40A24129-D7CB-4969-A745-C97FD8265671}">
          <p14:sldIdLst>
            <p14:sldId id="2416"/>
            <p14:sldId id="2431"/>
            <p14:sldId id="2496"/>
          </p14:sldIdLst>
        </p14:section>
        <p14:section name="Behavorial Health Programs and Resources" id="{F769B1E7-DE2C-4E51-8188-99D0D8E1E399}">
          <p14:sldIdLst>
            <p14:sldId id="2523"/>
            <p14:sldId id="2525"/>
            <p14:sldId id="2406"/>
            <p14:sldId id="2409"/>
            <p14:sldId id="2545"/>
            <p14:sldId id="2547"/>
            <p14:sldId id="2460"/>
            <p14:sldId id="2410"/>
            <p14:sldId id="2461"/>
            <p14:sldId id="2407"/>
            <p14:sldId id="2411"/>
          </p14:sldIdLst>
        </p14:section>
        <p14:section name="Benefits for Special Needs Plan/Partneship In Care for Members and Providers" id="{6488A492-B4F3-4043-8CAF-7154E8C8556E}">
          <p14:sldIdLst>
            <p14:sldId id="2446"/>
            <p14:sldId id="2447"/>
            <p14:sldId id="2448"/>
            <p14:sldId id="2449"/>
            <p14:sldId id="2450"/>
            <p14:sldId id="2451"/>
            <p14:sldId id="2452"/>
            <p14:sldId id="2453"/>
            <p14:sldId id="2454"/>
          </p14:sldIdLst>
        </p14:section>
        <p14:section name="Key Points and Conclusion" id="{FEB96EF4-0F2A-4094-AC79-57F69B58DD6A}">
          <p14:sldIdLst>
            <p14:sldId id="2455"/>
            <p14:sldId id="2456"/>
            <p14:sldId id="2367"/>
          </p14:sldIdLst>
        </p14:section>
      </p14:sectionLst>
    </p:ex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D36B12-4B51-79B7-21C3-77F015ECF88D}" name="Brown, Shamaine" initials="SB" userId="S::BROWNSHA@METROPLUS.ORG::4389a5fd-f541-421d-a9cd-f0a8a8ec47df" providerId="AD"/>
  <p188:author id="{1AFC4E1B-D3A3-04EB-EFA3-FAE018F910DB}" name="Blanc, Ruth" initials="BR" userId="S::BLANCRU@METROPLUS.ORG::5217342c-ff96-43b0-8a82-dcd564147be6" providerId="AD"/>
  <p188:author id="{06914F1C-47BA-65B7-B555-29D61C3E51A3}" name="Brown, Shamaine" initials="BS" userId="S::brownsha@metroplus.org::4389a5fd-f541-421d-a9cd-f0a8a8ec47df" providerId="AD"/>
  <p188:author id="{AB967324-D6EF-2095-8F1B-735C573D83FB}" name="James, Ashli-Ann" initials="JA" userId="S::jamesasa@metroplus.org::a20fdebe-0d49-44b8-9e68-cdcb69bf57cc" providerId="AD"/>
  <p188:author id="{3D94B033-A28D-5FB8-2895-9B863EE16B95}" name="Binns, Pamela" initials="BP" userId="S::binnspa@metroplus.org::84823027-6a70-457f-a1e1-10debf469736" providerId="AD"/>
  <p188:author id="{000DD255-39A9-DE58-0C7E-E7448F5D5A90}" name="Blanc, Ruth" initials="BR" userId="S::blancru@metroplus.org::5217342c-ff96-43b0-8a82-dcd564147be6" providerId="AD"/>
  <p188:author id="{37FCB663-B7AB-0D66-8FE8-82363974A842}" name="Beir, Devendra" initials="DB" userId="S::BEIRDEV@METROPLUS.ORG::59b67df7-d8e9-4a20-94e8-f44256978f5d" providerId="AD"/>
  <p188:author id="{6AB1D37A-63B2-6CAA-0F14-BA78CEDAAE7A}" name="James, Ashli-Ann" initials="" userId="S::JAMESASA@metroplus.org::a20fdebe-0d49-44b8-9e68-cdcb69bf57cc" providerId="AD"/>
  <p188:author id="{C61EA899-BEBE-CABE-03CA-99F5FBCEB64B}" name="Rasch, Jennifer" initials="" userId="S::RASCHJ@metroplus.org::f85ecefb-d623-4477-a1cd-7cd4438469dc" providerId="AD"/>
  <p188:author id="{A01E98A6-55D6-92AA-1C48-F658EC31401F}" name="Panton, Yasmin" initials="YP" userId="S::PANTOY@METROPLUS.ORG::a998303f-4c52-4b08-ae04-eaee30feab33" providerId="AD"/>
  <p188:author id="{F876E8BE-FA1B-1EEB-20DB-0E9411E165FC}" name="Rasch, Jennifer" initials="RJ" userId="S::raschj@metroplus.org::f85ecefb-d623-4477-a1cd-7cd4438469dc" providerId="AD"/>
  <p188:author id="{5B6863C9-9AE0-F8DB-766E-DA0F49C3B70D}" name="Charles, Sheila" initials="SC" userId="S::CHARLS@METROPLUS.ORG::998a8ac7-7b4c-4740-961b-8ab71594744e" providerId="AD"/>
  <p188:author id="{02FBC2D5-DB8D-2913-2052-121EA5348F82}" name="Binns, Pamela" initials="BP" userId="S::BINNSPA@METROPLUS.ORG::84823027-6a70-457f-a1e1-10debf469736" providerId="AD"/>
  <p188:author id="{99DB79DB-F09C-DA0D-AF67-77F9BB0CFF74}" name="D'Orazio, Triana" initials="TD" userId="S::DORAZT@METROPLUS.ORG::79b89663-960e-4e91-ad43-c0065d1ce3bd" providerId="AD"/>
  <p188:author id="{EF0A50F2-8B0F-FC6A-CC45-B5A3DBA47BD0}" name="Soman, Kathryn" initials="SK" userId="S::SOMANK@METROPLUS.ORG::710a74fc-c7d6-4eab-9a9f-a4597d00d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2"/>
    <a:srgbClr val="FFFFFF"/>
    <a:srgbClr val="FFCF31"/>
    <a:srgbClr val="A8D42E"/>
    <a:srgbClr val="FF00FF"/>
    <a:srgbClr val="FFD030"/>
    <a:srgbClr val="D6DCE5"/>
    <a:srgbClr val="6496C8"/>
    <a:srgbClr val="00B0F0"/>
    <a:srgbClr val="DF8C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4683" autoAdjust="0"/>
  </p:normalViewPr>
  <p:slideViewPr>
    <p:cSldViewPr snapToGrid="0">
      <p:cViewPr varScale="1">
        <p:scale>
          <a:sx n="58" d="100"/>
          <a:sy n="58" d="100"/>
        </p:scale>
        <p:origin x="172" y="56"/>
      </p:cViewPr>
      <p:guideLst>
        <p:guide orient="horz" pos="2136"/>
        <p:guide pos="3840"/>
      </p:guideLst>
    </p:cSldViewPr>
  </p:slideViewPr>
  <p:outlineViewPr>
    <p:cViewPr>
      <p:scale>
        <a:sx n="33" d="100"/>
        <a:sy n="33" d="100"/>
      </p:scale>
      <p:origin x="0" y="-223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336" y="6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handoutMaster" Target="handoutMasters/handout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omments/modernComment_951_73910874.xml><?xml version="1.0" encoding="utf-8"?>
<p188:cmLst xmlns:a="http://schemas.openxmlformats.org/drawingml/2006/main" xmlns:r="http://schemas.openxmlformats.org/officeDocument/2006/relationships" xmlns:p188="http://schemas.microsoft.com/office/powerpoint/2018/8/main">
  <p188:cm id="{DE4960D4-0802-4CEB-89DB-5DCFB9DAE4B2}" authorId="{AB967324-D6EF-2095-8F1B-735C573D83FB}" created="2024-04-17T13:23:29.716">
    <pc:sldMkLst xmlns:pc="http://schemas.microsoft.com/office/powerpoint/2013/main/command">
      <pc:docMk/>
      <pc:sldMk cId="1938884724" sldId="2385"/>
    </pc:sldMkLst>
    <p188:txBody>
      <a:bodyPr/>
      <a:lstStyle/>
      <a:p>
        <a:r>
          <a:rPr lang="en-US"/>
          <a:t>Consider including further detail on IRP Review Panel since highlighted 
What occurs after IRP evaluation?
i.e - IRP Recommendation Report are available for Plan review, </a:t>
        </a:r>
      </a:p>
    </p188:txBody>
  </p188:cm>
</p188:cmLst>
</file>

<file path=ppt/comments/modernComment_952_DD413525.xml><?xml version="1.0" encoding="utf-8"?>
<p188:cmLst xmlns:a="http://schemas.openxmlformats.org/drawingml/2006/main" xmlns:r="http://schemas.openxmlformats.org/officeDocument/2006/relationships" xmlns:p188="http://schemas.microsoft.com/office/powerpoint/2018/8/main">
  <p188:cm id="{F1C492CC-3EFD-47C3-A1F3-3DFC3DC09582}" authorId="{AB967324-D6EF-2095-8F1B-735C573D83FB}" status="resolved" created="2024-04-17T13:25:49.971" complete="100000">
    <ac:txMkLst xmlns:ac="http://schemas.microsoft.com/office/drawing/2013/main/command">
      <pc:docMk xmlns:pc="http://schemas.microsoft.com/office/powerpoint/2013/main/command"/>
      <pc:sldMk xmlns:pc="http://schemas.microsoft.com/office/powerpoint/2013/main/command" cId="3712038181" sldId="2386"/>
      <ac:spMk id="4" creationId="{41A9AC9E-DF81-94B6-7C8B-E7C9729D1531}"/>
      <ac:txMk cp="561" len="30">
        <ac:context len="640" hash="1791826700"/>
      </ac:txMk>
    </ac:txMkLst>
    <p188:pos x="7620000" y="2646947"/>
    <p188:replyLst>
      <p188:reply id="{FEBB9C2F-7051-494A-A2C3-DE2D7E17F337}" authorId="{1AFC4E1B-D3A3-04EB-EFA3-FAE018F910DB}" created="2024-05-16T13:16:18.838">
        <p188:txBody>
          <a:bodyPr/>
          <a:lstStyle/>
          <a:p>
            <a:r>
              <a:rPr lang="en-US"/>
              <a:t>Hi Ashli-Ann Please review edits. </a:t>
            </a:r>
          </a:p>
        </p188:txBody>
        <p188:extLst>
          <p:ext xmlns:p="http://schemas.openxmlformats.org/presentationml/2006/main" uri="{57CB4572-C831-44C2-8A1C-0ADB6CCDFE69}">
            <p223:reactions xmlns:p223="http://schemas.microsoft.com/office/powerpoint/2022/03/main">
              <p223:rxn type="👍">
                <p223:instance time="2024-05-23T19:45:52.669" authorId="{AB967324-D6EF-2095-8F1B-735C573D83FB}"/>
              </p223:rxn>
            </p223:reactions>
          </p:ext>
        </p188:extLst>
      </p188:reply>
      <p188:reply id="{755F1F87-4BD4-4241-9A13-1E40B8269D9E}" authorId="{AB967324-D6EF-2095-8F1B-735C573D83FB}" created="2024-05-23T19:36:39.354">
        <p188:txBody>
          <a:bodyPr/>
          <a:lstStyle/>
          <a:p>
            <a:r>
              <a:rPr lang="en-US"/>
              <a:t>agreeable. Thank you</a:t>
            </a:r>
          </a:p>
        </p188:txBody>
        <p188:extLst>
          <p:ext xmlns:p="http://schemas.openxmlformats.org/presentationml/2006/main" uri="{57CB4572-C831-44C2-8A1C-0ADB6CCDFE69}">
            <p223:reactions xmlns:p223="http://schemas.microsoft.com/office/powerpoint/2022/03/main">
              <p223:rxn type="👍">
                <p223:instance time="2024-05-24T14:30:20.421" authorId="{000DD255-39A9-DE58-0C7E-E7448F5D5A90}"/>
              </p223:rxn>
            </p223:reactions>
          </p:ext>
        </p188:extLst>
      </p188:reply>
    </p188:replyLst>
    <p188:txBody>
      <a:bodyPr/>
      <a:lstStyle/>
      <a:p>
        <a:r>
          <a:rPr lang="en-US"/>
          <a:t>Consider rewording ; possibly specifying Member and/or Members Representative </a:t>
        </a:r>
      </a:p>
    </p188:txBody>
    <p188:extLst>
      <p:ext xmlns:p="http://schemas.openxmlformats.org/presentationml/2006/main" uri="{57CB4572-C831-44C2-8A1C-0ADB6CCDFE69}">
        <p223:reactions xmlns:p223="http://schemas.microsoft.com/office/powerpoint/2022/03/main">
          <p223:rxn type="👍">
            <p223:instance time="2024-05-16T13:15:57.130" authorId="{1AFC4E1B-D3A3-04EB-EFA3-FAE018F910DB}"/>
          </p223:rxn>
        </p223:reactions>
      </p:ext>
    </p188:extLst>
  </p188:cm>
  <p188:cm id="{DC01BD96-0A46-4BB9-A5A9-68EB9FCEA9E9}" authorId="{AB967324-D6EF-2095-8F1B-735C573D83FB}" status="resolved" created="2024-04-17T13:31:47.733" startDate="2024-05-23T19:02:29.948" dueDate="2024-05-23T19:02:29.948" assignedTo="{6AB1D37A-63B2-6CAA-0F14-BA78CEDAAE7A}" complete="100000" title="@James, Ashli-Ann ">
    <ac:txMkLst xmlns:ac="http://schemas.microsoft.com/office/drawing/2013/main/command">
      <pc:docMk xmlns:pc="http://schemas.microsoft.com/office/powerpoint/2013/main/command"/>
      <pc:sldMk xmlns:pc="http://schemas.microsoft.com/office/powerpoint/2013/main/command" cId="3712038181" sldId="2386"/>
      <ac:spMk id="4" creationId="{41A9AC9E-DF81-94B6-7C8B-E7C9729D1531}"/>
      <ac:txMk cp="639">
        <ac:context len="640" hash="1791826700"/>
      </ac:txMk>
    </ac:txMkLst>
    <p188:pos x="7218947" y="3669631"/>
    <p188:replyLst>
      <p188:reply id="{F03A1A2B-5CC4-4501-97AC-D9314529B81D}" authorId="{1AFC4E1B-D3A3-04EB-EFA3-FAE018F910DB}" created="2024-05-16T13:16:35.797">
        <p188:txBody>
          <a:bodyPr/>
          <a:lstStyle/>
          <a:p>
            <a:r>
              <a:rPr lang="en-US"/>
              <a:t>Edited, please review. </a:t>
            </a:r>
          </a:p>
        </p188:txBody>
      </p188:reply>
      <p188:reply id="{9DD13A82-13BA-41E0-A6B3-F39545DEF157}" authorId="{1AFC4E1B-D3A3-04EB-EFA3-FAE018F910DB}" created="2024-05-23T19:02:29.948">
        <p188:txBody>
          <a:bodyPr/>
          <a:lstStyle/>
          <a:p>
            <a:r>
              <a:rPr lang="en-US"/>
              <a:t>[@James, Ashli-Ann] </a:t>
            </a:r>
          </a:p>
        </p188:txBody>
        <p188:extLst>
          <p:ext xmlns:p="http://schemas.openxmlformats.org/presentationml/2006/main" uri="{57CB4572-C831-44C2-8A1C-0ADB6CCDFE69}">
            <p223:reactions xmlns:p223="http://schemas.microsoft.com/office/powerpoint/2022/03/main">
              <p223:rxn type="👍">
                <p223:instance time="2024-05-23T19:45:48.575" authorId="{AB967324-D6EF-2095-8F1B-735C573D83FB}"/>
              </p223:rxn>
            </p223:reactions>
          </p:ext>
        </p188:extLst>
      </p188:reply>
      <p188:reply id="{13372423-A870-4137-AFE5-24648BE2396C}" authorId="{AB967324-D6EF-2095-8F1B-735C573D83FB}" created="2024-05-23T19:37:05.480">
        <p188:txBody>
          <a:bodyPr/>
          <a:lstStyle/>
          <a:p>
            <a:r>
              <a:rPr lang="en-US"/>
              <a:t>agreeable thank you for revision. </a:t>
            </a:r>
          </a:p>
        </p188:txBody>
        <p188:extLst>
          <p:ext xmlns:p="http://schemas.openxmlformats.org/presentationml/2006/main" uri="{57CB4572-C831-44C2-8A1C-0ADB6CCDFE69}">
            <p223:reactions xmlns:p223="http://schemas.microsoft.com/office/powerpoint/2022/03/main">
              <p223:rxn type="👍">
                <p223:instance time="2024-05-24T14:30:52.624" authorId="{000DD255-39A9-DE58-0C7E-E7448F5D5A90}"/>
              </p223:rxn>
            </p223:reactions>
          </p:ext>
        </p188:extLst>
      </p188:reply>
    </p188:replyLst>
    <p188:txBody>
      <a:bodyPr/>
      <a:lstStyle/>
      <a:p>
        <a:r>
          <a:rPr lang="en-US"/>
          <a:t>Would the provider need to email NYIA directly? I believe this email can be omitted and only use the contact information as listed on NYIA webpage</a:t>
        </a:r>
      </a:p>
    </p188:txBody>
    <p188:extLst>
      <p:ext xmlns:p="http://schemas.openxmlformats.org/presentationml/2006/main" uri="{5BB2D875-25FF-4072-B9AC-8F64D62656EB}">
        <p228:taskDetails xmlns:p228="http://schemas.microsoft.com/office/powerpoint/2022/08/main">
          <p228:history>
            <p228:event time="2024-05-23T19:02:29.948" id="{66FDD5BC-2765-46A7-8A51-5EEA0BF27563}">
              <p228:atrbtn authorId="{1AFC4E1B-D3A3-04EB-EFA3-FAE018F910DB}"/>
              <p228:anchr>
                <p228:comment id="{9DD13A82-13BA-41E0-A6B3-F39545DEF157}"/>
              </p228:anchr>
              <p228:add/>
            </p228:event>
            <p228:event time="2024-05-23T19:02:29.948" id="{16989799-260E-4226-9506-541A2A8547C4}">
              <p228:atrbtn authorId="{1AFC4E1B-D3A3-04EB-EFA3-FAE018F910DB}"/>
              <p228:anchr>
                <p228:comment id="{9DD13A82-13BA-41E0-A6B3-F39545DEF157}"/>
              </p228:anchr>
              <p228:asgn authorId="{6AB1D37A-63B2-6CAA-0F14-BA78CEDAAE7A}"/>
            </p228:event>
            <p228:event time="2024-05-23T19:02:29.948" id="{9DEA317D-4BCF-4B1E-9459-6DD377C68ED6}">
              <p228:atrbtn authorId="{1AFC4E1B-D3A3-04EB-EFA3-FAE018F910DB}"/>
              <p228:anchr>
                <p228:comment id="{9DD13A82-13BA-41E0-A6B3-F39545DEF157}"/>
              </p228:anchr>
              <p228:date stDt="2024-05-23T19:02:29.948" endDt="2024-05-23T19:02:29.948"/>
            </p228:event>
            <p228:event time="2024-05-23T19:02:29.948" id="{FA4F73CD-B4C7-4193-B660-1B0BBA364F81}">
              <p228:atrbtn authorId="{1AFC4E1B-D3A3-04EB-EFA3-FAE018F910DB}"/>
              <p228:anchr>
                <p228:comment id="{9DD13A82-13BA-41E0-A6B3-F39545DEF157}"/>
              </p228:anchr>
              <p228:title val="@James, Ashli-Ann "/>
            </p228:event>
            <p228:event time="2024-05-24T18:21:26.077" id="{CC2D03C0-F117-42CF-9AE1-2026B60958B7}">
              <p228:atrbtn authorId="{06914F1C-47BA-65B7-B555-29D61C3E51A3}"/>
              <p228:anchr>
                <p228:comment id="{00000000-0000-0000-0000-000000000000}"/>
              </p228:anchr>
              <p228:pcntCmplt val="100000"/>
            </p228:event>
          </p228:history>
        </p228:taskDetails>
      </p:ext>
      <p:ext xmlns:p="http://schemas.openxmlformats.org/presentationml/2006/main" uri="{57CB4572-C831-44C2-8A1C-0ADB6CCDFE69}">
        <p223:reactions xmlns:p223="http://schemas.microsoft.com/office/powerpoint/2022/03/main">
          <p223:rxn type="👍">
            <p223:instance time="2024-05-16T13:16:53.379" authorId="{1AFC4E1B-D3A3-04EB-EFA3-FAE018F910DB}"/>
          </p223:rxn>
        </p223:reactions>
      </p:ext>
    </p188:extLst>
  </p188:cm>
</p188:cmLst>
</file>

<file path=ppt/comments/modernComment_953_FF6B902F.xml><?xml version="1.0" encoding="utf-8"?>
<p188:cmLst xmlns:a="http://schemas.openxmlformats.org/drawingml/2006/main" xmlns:r="http://schemas.openxmlformats.org/officeDocument/2006/relationships" xmlns:p188="http://schemas.microsoft.com/office/powerpoint/2018/8/main">
  <p188:cm id="{92C823E1-2EFC-4916-8989-0E7A159BFAAB}" authorId="{F876E8BE-FA1B-1EEB-20DB-0E9411E165FC}" status="resolved" created="2024-04-16T19:45:01.862" complete="100000">
    <ac:txMkLst xmlns:ac="http://schemas.microsoft.com/office/drawing/2013/main/command">
      <pc:docMk xmlns:pc="http://schemas.microsoft.com/office/powerpoint/2013/main/command"/>
      <pc:sldMk xmlns:pc="http://schemas.microsoft.com/office/powerpoint/2013/main/command" cId="4285239343" sldId="2387"/>
      <ac:spMk id="4" creationId="{18D8E170-989D-786F-0C08-A2BFCFF4A046}"/>
      <ac:txMk cp="31" len="46">
        <ac:context len="724" hash="481556644"/>
      </ac:txMk>
    </ac:txMkLst>
    <p188:pos x="8423189" y="236837"/>
    <p188:replyLst>
      <p188:reply id="{E5C8936F-B3EE-4C49-AC78-FF5B24799504}" authorId="{000DD255-39A9-DE58-0C7E-E7448F5D5A90}" created="2024-05-30T13:37:56.210">
        <p188:txBody>
          <a:bodyPr/>
          <a:lstStyle/>
          <a:p>
            <a:r>
              <a:rPr lang="en-US"/>
              <a:t>Included as 5 NYC boroughs. </a:t>
            </a:r>
          </a:p>
        </p188:txBody>
      </p188:reply>
    </p188:replyLst>
    <p188:txBody>
      <a:bodyPr/>
      <a:lstStyle/>
      <a:p>
        <a:r>
          <a:rPr lang="en-US"/>
          <a:t>Add the service areas.</a:t>
        </a:r>
      </a:p>
    </p188:txBody>
    <p188:extLst>
      <p:ext xmlns:p="http://schemas.openxmlformats.org/presentationml/2006/main" uri="{57CB4572-C831-44C2-8A1C-0ADB6CCDFE69}">
        <p223:reactions xmlns:p223="http://schemas.microsoft.com/office/powerpoint/2022/03/main">
          <p223:rxn type="👍">
            <p223:instance time="2024-05-30T13:37:21.006" authorId="{000DD255-39A9-DE58-0C7E-E7448F5D5A90}"/>
          </p223:rxn>
        </p223:reactions>
      </p:ext>
    </p188:extLst>
  </p188:cm>
  <p188:cm id="{4743BE3A-6D7F-4791-84B1-6DAEBF8CC731}" authorId="{F876E8BE-FA1B-1EEB-20DB-0E9411E165FC}" status="resolved" created="2024-04-16T19:49:01.772" complete="100000">
    <ac:txMkLst xmlns:ac="http://schemas.microsoft.com/office/drawing/2013/main/command">
      <pc:docMk xmlns:pc="http://schemas.microsoft.com/office/powerpoint/2013/main/command"/>
      <pc:sldMk xmlns:pc="http://schemas.microsoft.com/office/powerpoint/2013/main/command" cId="4285239343" sldId="2387"/>
      <ac:spMk id="4" creationId="{18D8E170-989D-786F-0C08-A2BFCFF4A046}"/>
      <ac:txMk cp="610">
        <ac:context len="724" hash="481556644"/>
      </ac:txMk>
    </ac:txMkLst>
    <p188:pos x="8227540" y="3799702"/>
    <p188:replyLst>
      <p188:reply id="{3FD1CDD4-5EE5-4633-A655-9A307EA09CA1}" authorId="{000DD255-39A9-DE58-0C7E-E7448F5D5A90}" created="2024-05-30T13:57:30.846">
        <p188:txBody>
          <a:bodyPr/>
          <a:lstStyle/>
          <a:p>
            <a:r>
              <a:rPr lang="en-US"/>
              <a:t>Hyperlinks included</a:t>
            </a:r>
          </a:p>
        </p188:txBody>
      </p188:reply>
    </p188:replyLst>
    <p188:txBody>
      <a:bodyPr/>
      <a:lstStyle/>
      <a:p>
        <a:r>
          <a:rPr lang="en-US"/>
          <a:t>update link to go directly to Medicare Plans on MPH website.  </a:t>
        </a:r>
      </a:p>
    </p188:txBody>
    <p188:extLst>
      <p:ext xmlns:p="http://schemas.openxmlformats.org/presentationml/2006/main" uri="{57CB4572-C831-44C2-8A1C-0ADB6CCDFE69}">
        <p223:reactions xmlns:p223="http://schemas.microsoft.com/office/powerpoint/2022/03/main">
          <p223:rxn type="👍">
            <p223:instance time="2024-05-30T13:57:32.174" authorId="{000DD255-39A9-DE58-0C7E-E7448F5D5A90}"/>
          </p223:rxn>
        </p223:reactions>
      </p:ext>
    </p188:extLst>
  </p188:cm>
  <p188:cm id="{1A0C13D6-6E1A-4599-AEAE-700BA11D19FB}" authorId="{F876E8BE-FA1B-1EEB-20DB-0E9411E165FC}" status="resolved" created="2024-04-16T19:49:51.242" complete="100000">
    <ac:txMkLst xmlns:ac="http://schemas.microsoft.com/office/drawing/2013/main/command">
      <pc:docMk xmlns:pc="http://schemas.microsoft.com/office/powerpoint/2013/main/command"/>
      <pc:sldMk xmlns:pc="http://schemas.microsoft.com/office/powerpoint/2013/main/command" cId="4285239343" sldId="2387"/>
      <ac:spMk id="4" creationId="{18D8E170-989D-786F-0C08-A2BFCFF4A046}"/>
      <ac:txMk cp="610">
        <ac:context len="724" hash="481556644"/>
      </ac:txMk>
    </ac:txMkLst>
    <p188:pos x="8309918" y="3799702"/>
    <p188:replyLst>
      <p188:reply id="{88B523E8-6669-4470-BF34-CE5F18A08606}" authorId="{000DD255-39A9-DE58-0C7E-E7448F5D5A90}" created="2024-05-30T14:06:23.784">
        <p188:txBody>
          <a:bodyPr/>
          <a:lstStyle/>
          <a:p>
            <a:r>
              <a:rPr lang="en-US"/>
              <a:t>Hi Jennifer, Some provider portal information is mentioned in slide 60 - would that suffice? I also included the "Provider Portal Self Paced Learning" link.</a:t>
            </a:r>
          </a:p>
        </p188:txBody>
      </p188:reply>
    </p188:replyLst>
    <p188:txBody>
      <a:bodyPr/>
      <a:lstStyle/>
      <a:p>
        <a:r>
          <a:rPr lang="en-US"/>
          <a:t>Perhaps, create a slide providing high level instructions on logging in and what they can view in the provider portal.  Including what information is available to the provider in the portal and how current that information is. </a:t>
        </a:r>
      </a:p>
    </p188:txBody>
  </p188:cm>
</p188:cmLst>
</file>

<file path=ppt/comments/modernComment_955_94005415.xml><?xml version="1.0" encoding="utf-8"?>
<p188:cmLst xmlns:a="http://schemas.openxmlformats.org/drawingml/2006/main" xmlns:r="http://schemas.openxmlformats.org/officeDocument/2006/relationships" xmlns:p188="http://schemas.microsoft.com/office/powerpoint/2018/8/main">
  <p188:cm id="{3C095EFB-6442-4C05-82F2-856CC1DFC994}" authorId="{AB967324-D6EF-2095-8F1B-735C573D83FB}" status="resolved" created="2024-04-17T13:44:06.850" complete="100000">
    <ac:txMkLst xmlns:ac="http://schemas.microsoft.com/office/drawing/2013/main/command">
      <pc:docMk xmlns:pc="http://schemas.microsoft.com/office/powerpoint/2013/main/command"/>
      <pc:sldMk xmlns:pc="http://schemas.microsoft.com/office/powerpoint/2013/main/command" cId="2483049493" sldId="2389"/>
      <ac:spMk id="4" creationId="{540A75E4-67FB-AB8A-B392-31ABCF69EF40}"/>
      <ac:txMk cp="896" len="22">
        <ac:context len="1041" hash="3264462558"/>
      </ac:txMk>
    </ac:txMkLst>
    <p188:pos x="8913394" y="4391526"/>
    <p188:replyLst>
      <p188:reply id="{BBFA74D7-EC1A-4B5F-B815-CBDF1AECFC41}" authorId="{06914F1C-47BA-65B7-B555-29D61C3E51A3}" created="2024-05-24T18:47:16.254">
        <p188:txBody>
          <a:bodyPr/>
          <a:lstStyle/>
          <a:p>
            <a:r>
              <a:rPr lang="en-US"/>
              <a:t>I included the hyperlink within the slide. </a:t>
            </a:r>
          </a:p>
        </p188:txBody>
      </p188:reply>
      <p188:reply id="{BFD1E2C9-482E-4EFE-8142-34639B7352E6}" authorId="{AB967324-D6EF-2095-8F1B-735C573D83FB}" created="2024-05-24T18:55:58.153">
        <p188:txBody>
          <a:bodyPr/>
          <a:lstStyle/>
          <a:p>
            <a:r>
              <a:rPr lang="en-US"/>
              <a:t>appreciate update. agreeable.</a:t>
            </a:r>
          </a:p>
        </p188:txBody>
      </p188:reply>
    </p188:replyLst>
    <p188:txBody>
      <a:bodyPr/>
      <a:lstStyle/>
      <a:p>
        <a:r>
          <a:rPr lang="en-US"/>
          <a:t>Add  hyperlinks to MLTC Plan and or Member Handbook from MHP Website
https://metroplus.org/plans/other-plans/nyc-care/managed-long-term-care/</a:t>
        </a:r>
      </a:p>
    </p188:txBody>
  </p188:cm>
  <p188:cm id="{89411A29-260D-4191-9496-35E7ABABA34C}" authorId="{AB967324-D6EF-2095-8F1B-735C573D83FB}" status="resolved" created="2024-05-24T18:57:31.330" complete="100000">
    <ac:txMkLst xmlns:ac="http://schemas.microsoft.com/office/drawing/2013/main/command">
      <pc:docMk xmlns:pc="http://schemas.microsoft.com/office/powerpoint/2013/main/command"/>
      <pc:sldMk xmlns:pc="http://schemas.microsoft.com/office/powerpoint/2013/main/command" cId="2483049493" sldId="2389"/>
      <ac:spMk id="4" creationId="{540A75E4-67FB-AB8A-B392-31ABCF69EF40}"/>
      <ac:txMk cp="124" len="58">
        <ac:context len="1041" hash="3264462558"/>
      </ac:txMk>
    </ac:txMkLst>
    <p188:pos x="5654842" y="461210"/>
    <p188:replyLst>
      <p188:reply id="{ADD52EE1-C36C-4E43-9BBA-D8DB21C67375}" authorId="{06914F1C-47BA-65B7-B555-29D61C3E51A3}" created="2024-05-24T21:25:29.636">
        <p188:txBody>
          <a:bodyPr/>
          <a:lstStyle/>
          <a:p>
            <a:r>
              <a:rPr lang="en-US"/>
              <a:t>Slide updated to included Staten Island</a:t>
            </a:r>
          </a:p>
        </p188:txBody>
      </p188:reply>
      <p188:reply id="{30111E6D-B50C-47F3-ACAF-81842A26CD37}" authorId="{AB967324-D6EF-2095-8F1B-735C573D83FB}" created="2024-05-28T12:49:50.089">
        <p188:txBody>
          <a:bodyPr/>
          <a:lstStyle/>
          <a:p>
            <a:r>
              <a:rPr lang="en-US"/>
              <a:t>thank you, Shamaine. </a:t>
            </a:r>
          </a:p>
        </p188:txBody>
      </p188:reply>
    </p188:replyLst>
    <p188:txBody>
      <a:bodyPr/>
      <a:lstStyle/>
      <a:p>
        <a:r>
          <a:rPr lang="en-US"/>
          <a:t>Service area should include Staten Island as well correct? Reads as if excluded
Sorry for late catch or if you are in the processes of editing</a:t>
        </a:r>
      </a:p>
    </p188:txBody>
  </p188:cm>
</p188:cmLst>
</file>

<file path=ppt/comments/modernComment_957_4EC2C679.xml><?xml version="1.0" encoding="utf-8"?>
<p188:cmLst xmlns:a="http://schemas.openxmlformats.org/drawingml/2006/main" xmlns:r="http://schemas.openxmlformats.org/officeDocument/2006/relationships" xmlns:p188="http://schemas.microsoft.com/office/powerpoint/2018/8/main">
  <p188:cm id="{BAAFC440-8EB3-4122-BE73-7AFADC5C9AD9}" authorId="{02FBC2D5-DB8D-2913-2052-121EA5348F82}" created="2024-04-25T18:39:05.212">
    <pc:sldMkLst xmlns:pc="http://schemas.microsoft.com/office/powerpoint/2013/main/command">
      <pc:docMk/>
      <pc:sldMk cId="1321387641" sldId="2391"/>
    </pc:sldMkLst>
    <p188:replyLst>
      <p188:reply id="{C7F8C5FF-ACE0-4D12-89C4-5A01EABCD04C}" authorId="{06914F1C-47BA-65B7-B555-29D61C3E51A3}" created="2024-05-28T17:54:29.807">
        <p188:txBody>
          <a:bodyPr/>
          <a:lstStyle/>
          <a:p>
            <a:r>
              <a:rPr lang="en-US"/>
              <a:t>email sent to Ivanna Velasquez requesting privacy content</a:t>
            </a:r>
          </a:p>
        </p188:txBody>
      </p188:reply>
    </p188:replyLst>
    <p188:txBody>
      <a:bodyPr/>
      <a:lstStyle/>
      <a:p>
        <a:r>
          <a:rPr lang="en-US"/>
          <a:t>We need to add a privacy slide. Please reach out to Ivanna for content. </a:t>
        </a:r>
      </a:p>
    </p188:txBody>
  </p188:cm>
</p188:cmLst>
</file>

<file path=ppt/comments/modernComment_95A_F45221B1.xml><?xml version="1.0" encoding="utf-8"?>
<p188:cmLst xmlns:a="http://schemas.openxmlformats.org/drawingml/2006/main" xmlns:r="http://schemas.openxmlformats.org/officeDocument/2006/relationships" xmlns:p188="http://schemas.microsoft.com/office/powerpoint/2018/8/main">
  <p188:cm id="{9F5FACF9-7BF3-42D9-89C5-870B0B48DD28}" authorId="{F876E8BE-FA1B-1EEB-20DB-0E9411E165FC}" created="2024-04-16T19:59:18.690">
    <pc:sldMkLst xmlns:pc="http://schemas.microsoft.com/office/powerpoint/2013/main/command">
      <pc:docMk/>
      <pc:sldMk cId="4099023281" sldId="2394"/>
    </pc:sldMkLst>
    <p188:replyLst>
      <p188:reply id="{52A80DF1-9A5B-4995-B456-4820130DEE0F}" authorId="{06914F1C-47BA-65B7-B555-29D61C3E51A3}" created="2024-05-28T17:28:54.833">
        <p188:txBody>
          <a:bodyPr/>
          <a:lstStyle/>
          <a:p>
            <a:r>
              <a:rPr lang="en-US"/>
              <a:t>Links to clinical policies and benefit grid has been added</a:t>
            </a:r>
          </a:p>
        </p188:txBody>
      </p188:reply>
    </p188:replyLst>
    <p188:txBody>
      <a:bodyPr/>
      <a:lstStyle/>
      <a:p>
        <a:r>
          <a:rPr lang="en-US"/>
          <a:t>Reach out to UM or COMM:  There is a location on the MPH website where UM includes all their Clinical Policies and benefit grid, please add links.</a:t>
        </a:r>
      </a:p>
    </p188:txBody>
  </p188:cm>
</p188:cmLst>
</file>

<file path=ppt/comments/modernComment_95B_12763E1A.xml><?xml version="1.0" encoding="utf-8"?>
<p188:cmLst xmlns:a="http://schemas.openxmlformats.org/drawingml/2006/main" xmlns:r="http://schemas.openxmlformats.org/officeDocument/2006/relationships" xmlns:p188="http://schemas.microsoft.com/office/powerpoint/2018/8/main">
  <p188:cm id="{1AF815FF-BD76-476E-A89A-543F9D516715}" authorId="{02FBC2D5-DB8D-2913-2052-121EA5348F82}" status="resolved" created="2024-04-25T18:04:52.077" complete="100000">
    <pc:sldMkLst xmlns:pc="http://schemas.microsoft.com/office/powerpoint/2013/main/command">
      <pc:docMk/>
      <pc:sldMk cId="309739034" sldId="2395"/>
    </pc:sldMkLst>
    <p188:replyLst>
      <p188:reply id="{7FE65516-DD01-49AB-819C-3486FAF24BC8}" authorId="{06914F1C-47BA-65B7-B555-29D61C3E51A3}" created="2024-05-28T18:37:09.459">
        <p188:txBody>
          <a:bodyPr/>
          <a:lstStyle/>
          <a:p>
            <a:r>
              <a:rPr lang="en-US"/>
              <a:t>I don't believe this is something providers are required to do, but an informational slide. The last bullet states that providers are required to assist with collecting HEDIS and QARR data as needed.</a:t>
            </a:r>
          </a:p>
        </p188:txBody>
      </p188:reply>
    </p188:replyLst>
    <p188:txBody>
      <a:bodyPr/>
      <a:lstStyle/>
      <a:p>
        <a:r>
          <a:rPr lang="en-US"/>
          <a:t>We should include information related to any actions we need providers to take related to this. How are we expecting them to contribute to this?</a:t>
        </a:r>
      </a:p>
    </p188:txBody>
    <p188:extLst>
      <p:ext xmlns:p="http://schemas.openxmlformats.org/presentationml/2006/main" uri="{57CB4572-C831-44C2-8A1C-0ADB6CCDFE69}">
        <p223:reactions xmlns:p223="http://schemas.microsoft.com/office/powerpoint/2022/03/main">
          <p223:rxn type="👍">
            <p223:instance time="2024-05-28T18:38:15.125" authorId="{000DD255-39A9-DE58-0C7E-E7448F5D5A90}"/>
          </p223:rxn>
        </p223:reactions>
      </p:ext>
    </p188:extLst>
  </p188:cm>
</p188:cmLst>
</file>

<file path=ppt/comments/modernComment_95C_1D8FBFA.xml><?xml version="1.0" encoding="utf-8"?>
<p188:cmLst xmlns:a="http://schemas.openxmlformats.org/drawingml/2006/main" xmlns:r="http://schemas.openxmlformats.org/officeDocument/2006/relationships" xmlns:p188="http://schemas.microsoft.com/office/powerpoint/2018/8/main">
  <p188:cm id="{F988D921-C27D-4244-BA98-C00549739386}" authorId="{F876E8BE-FA1B-1EEB-20DB-0E9411E165FC}" status="resolved" created="2024-04-16T20:00:40.615" complete="100000">
    <ac:txMkLst xmlns:ac="http://schemas.microsoft.com/office/drawing/2013/main/command">
      <pc:docMk xmlns:pc="http://schemas.microsoft.com/office/powerpoint/2013/main/command"/>
      <pc:sldMk xmlns:pc="http://schemas.microsoft.com/office/powerpoint/2013/main/command" cId="30997498" sldId="2396"/>
      <ac:spMk id="4" creationId="{93535121-02E8-EBD8-85B6-D660EEC442E3}"/>
      <ac:txMk cp="0" len="93">
        <ac:context len="582" hash="3505214105"/>
      </ac:txMk>
    </ac:txMkLst>
    <p188:pos x="10353675" y="590550"/>
    <p188:replyLst>
      <p188:reply id="{4F383A0D-8EAC-4A7B-A1EF-335C01109F54}" authorId="{06914F1C-47BA-65B7-B555-29D61C3E51A3}" created="2024-05-28T18:56:03.390">
        <p188:txBody>
          <a:bodyPr/>
          <a:lstStyle/>
          <a:p>
            <a:r>
              <a:rPr lang="en-US"/>
              <a:t>Yes, this is the dedicated provider line</a:t>
            </a:r>
          </a:p>
        </p188:txBody>
      </p188:reply>
    </p188:replyLst>
    <p188:txBody>
      <a:bodyPr/>
      <a:lstStyle/>
      <a:p>
        <a:r>
          <a:rPr lang="en-US"/>
          <a:t>Is this a dedicated provider line to request prior authorizations.  </a:t>
        </a:r>
      </a:p>
    </p188:txBody>
  </p188:cm>
  <p188:cm id="{8DDEA8CA-A8A6-47F0-B0B6-27E6DAF2695D}" authorId="{F876E8BE-FA1B-1EEB-20DB-0E9411E165FC}" status="resolved" created="2024-04-17T12:58:45.951" complete="100000">
    <ac:txMkLst xmlns:ac="http://schemas.microsoft.com/office/drawing/2013/main/command">
      <pc:docMk xmlns:pc="http://schemas.microsoft.com/office/powerpoint/2013/main/command"/>
      <pc:sldMk xmlns:pc="http://schemas.microsoft.com/office/powerpoint/2013/main/command" cId="30997498" sldId="2396"/>
      <ac:spMk id="2" creationId="{D3775A0B-7AFE-C440-E089-0FD9901093AE}"/>
      <ac:txMk cp="0" len="23">
        <ac:context len="25" hash="3502640658"/>
      </ac:txMk>
    </ac:txMkLst>
    <p188:pos x="10026315" y="381000"/>
    <p188:replyLst>
      <p188:reply id="{1CB19E9E-C9F6-4CF8-BC39-DE698E46A521}" authorId="{06914F1C-47BA-65B7-B555-29D61C3E51A3}" created="2024-05-28T18:59:05.964">
        <p188:txBody>
          <a:bodyPr/>
          <a:lstStyle/>
          <a:p>
            <a:r>
              <a:rPr lang="en-US"/>
              <a:t>UM benefit grid link added </a:t>
            </a:r>
          </a:p>
        </p188:txBody>
      </p188:reply>
    </p188:replyLst>
    <p188:txBody>
      <a:bodyPr/>
      <a:lstStyle/>
      <a:p>
        <a:r>
          <a:rPr lang="en-US"/>
          <a:t>Is this a comprehensive list? If not, maybe make a list of what does not require authorizations or what may require prior auth.  Additionally, you can direct provider to MPH website UM Benefit Grid.</a:t>
        </a:r>
      </a:p>
    </p188:txBody>
  </p188:cm>
  <p188:cm id="{C4E70DBA-E306-4FAB-9642-C19673B73D34}" authorId="{02FBC2D5-DB8D-2913-2052-121EA5348F82}" status="resolved" created="2024-04-25T18:09:04.731" complete="100000">
    <pc:sldMkLst xmlns:pc="http://schemas.microsoft.com/office/powerpoint/2013/main/command">
      <pc:docMk/>
      <pc:sldMk cId="30997498" sldId="2396"/>
    </pc:sldMkLst>
    <p188:replyLst>
      <p188:reply id="{8D30695A-DF0D-40C8-A3EB-55CBB379295C}" authorId="{06914F1C-47BA-65B7-B555-29D61C3E51A3}" created="2024-05-28T18:59:27.324">
        <p188:txBody>
          <a:bodyPr/>
          <a:lstStyle/>
          <a:p>
            <a:r>
              <a:rPr lang="en-US"/>
              <a:t>Link has been added </a:t>
            </a:r>
          </a:p>
        </p188:txBody>
      </p188:reply>
    </p188:replyLst>
    <p188:txBody>
      <a:bodyPr/>
      <a:lstStyle/>
      <a:p>
        <a:r>
          <a:rPr lang="en-US"/>
          <a:t>We should include a link to the benefits that require prior auth.</a:t>
        </a:r>
      </a:p>
    </p188:txBody>
  </p188:cm>
</p188:cmLst>
</file>

<file path=ppt/comments/modernComment_961_87C1F054.xml><?xml version="1.0" encoding="utf-8"?>
<p188:cmLst xmlns:a="http://schemas.openxmlformats.org/drawingml/2006/main" xmlns:r="http://schemas.openxmlformats.org/officeDocument/2006/relationships" xmlns:p188="http://schemas.microsoft.com/office/powerpoint/2018/8/main">
  <p188:cm id="{E1D0A836-9C15-4BAF-8E59-F8B96118CC75}" authorId="{37FCB663-B7AB-0D66-8FE8-82363974A842}" created="2024-03-14T18:32:26.791">
    <ac:txMkLst xmlns:ac="http://schemas.microsoft.com/office/drawing/2013/main/command">
      <pc:docMk xmlns:pc="http://schemas.microsoft.com/office/powerpoint/2013/main/command"/>
      <pc:sldMk xmlns:pc="http://schemas.microsoft.com/office/powerpoint/2013/main/command" cId="2277634132" sldId="2401"/>
      <ac:spMk id="4" creationId="{4EB34D5F-7D1D-5497-CEFA-684319A5DF7D}"/>
      <ac:txMk cp="0" len="112">
        <ac:context len="556" hash="1535310403"/>
      </ac:txMk>
    </ac:txMkLst>
    <p188:pos x="10521335" y="245671"/>
    <p188:txBody>
      <a:bodyPr/>
      <a:lstStyle/>
      <a:p>
        <a:r>
          <a:rPr lang="en-US"/>
          <a:t>Member directed information should be removed.  Information should be added to detail role and responsibilities of RRP providers, such as their role in care coordination for RRP enrollees.</a:t>
        </a:r>
      </a:p>
    </p188:txBody>
  </p188:cm>
</p188:cmLst>
</file>

<file path=ppt/comments/modernComment_967_B9A25842.xml><?xml version="1.0" encoding="utf-8"?>
<p188:cmLst xmlns:a="http://schemas.openxmlformats.org/drawingml/2006/main" xmlns:r="http://schemas.openxmlformats.org/officeDocument/2006/relationships" xmlns:p188="http://schemas.microsoft.com/office/powerpoint/2018/8/main">
  <p188:cm id="{E7793827-3407-4B04-B578-CAA39169FF43}" authorId="{02FBC2D5-DB8D-2913-2052-121EA5348F82}" status="resolved" created="2024-04-25T18:18:01.464" complete="100000">
    <ac:txMkLst xmlns:ac="http://schemas.microsoft.com/office/drawing/2013/main/command">
      <pc:docMk xmlns:pc="http://schemas.microsoft.com/office/powerpoint/2013/main/command"/>
      <pc:sldMk xmlns:pc="http://schemas.microsoft.com/office/powerpoint/2013/main/command" cId="3114424386" sldId="2407"/>
      <ac:spMk id="4" creationId="{D29C5846-A3C7-3534-31C7-8475809BB7C1}"/>
      <ac:txMk cp="447">
        <ac:context len="537" hash="4132003918"/>
      </ac:txMk>
    </ac:txMkLst>
    <p188:pos x="11416029" y="2751221"/>
    <p188:replyLst>
      <p188:reply id="{0D8E65CB-13B2-4BBB-9E52-04D4B17DBEBE}" authorId="{1AFC4E1B-D3A3-04EB-EFA3-FAE018F910DB}" created="2024-05-20T21:09:40.920">
        <p188:txBody>
          <a:bodyPr/>
          <a:lstStyle/>
          <a:p>
            <a:r>
              <a:rPr lang="en-US"/>
              <a:t>Name removed</a:t>
            </a:r>
          </a:p>
        </p188:txBody>
      </p188:reply>
    </p188:replyLst>
    <p188:txBody>
      <a:bodyPr/>
      <a:lstStyle/>
      <a:p>
        <a:r>
          <a:rPr lang="en-US"/>
          <a:t>Should we including a specific person? Is there a department contact.</a:t>
        </a:r>
      </a:p>
    </p188:txBody>
  </p188:cm>
</p188:cmLst>
</file>

<file path=ppt/comments/modernComment_968_B6778293.xml><?xml version="1.0" encoding="utf-8"?>
<p188:cmLst xmlns:a="http://schemas.openxmlformats.org/drawingml/2006/main" xmlns:r="http://schemas.openxmlformats.org/officeDocument/2006/relationships" xmlns:p188="http://schemas.microsoft.com/office/powerpoint/2018/8/main">
  <p188:cm id="{A485D2B0-B319-41BF-8663-9896FA26AD6A}" authorId="{02FBC2D5-DB8D-2913-2052-121EA5348F82}" status="resolved" created="2024-04-25T18:16:36.270" complete="100000">
    <pc:sldMkLst xmlns:pc="http://schemas.microsoft.com/office/powerpoint/2013/main/command">
      <pc:docMk/>
      <pc:sldMk cId="3061285523" sldId="2408"/>
    </pc:sldMkLst>
    <p188:replyLst>
      <p188:reply id="{DAFFDCCD-9165-4475-9176-B8A1DC7E5F03}" authorId="{06914F1C-47BA-65B7-B555-29D61C3E51A3}" created="2024-05-28T18:38:37.245">
        <p188:txBody>
          <a:bodyPr/>
          <a:lstStyle/>
          <a:p>
            <a:r>
              <a:rPr lang="en-US"/>
              <a:t>Link added to slide </a:t>
            </a:r>
          </a:p>
        </p188:txBody>
      </p188:reply>
    </p188:replyLst>
    <p188:txBody>
      <a:bodyPr/>
      <a:lstStyle/>
      <a:p>
        <a:r>
          <a:rPr lang="en-US"/>
          <a:t>QM has a quick reference guide. I recommend including.</a:t>
        </a:r>
      </a:p>
    </p188:txBody>
    <p188:extLst>
      <p:ext xmlns:p="http://schemas.openxmlformats.org/presentationml/2006/main" uri="{57CB4572-C831-44C2-8A1C-0ADB6CCDFE69}">
        <p223:reactions xmlns:p223="http://schemas.microsoft.com/office/powerpoint/2022/03/main">
          <p223:rxn type="👍">
            <p223:instance time="2024-05-28T18:39:16.516" authorId="{000DD255-39A9-DE58-0C7E-E7448F5D5A90}"/>
          </p223:rxn>
        </p223:reactions>
      </p:ext>
    </p188:extLst>
  </p188:cm>
</p188:cmLst>
</file>

<file path=ppt/comments/modernComment_969_FA8137D5.xml><?xml version="1.0" encoding="utf-8"?>
<p188:cmLst xmlns:a="http://schemas.openxmlformats.org/drawingml/2006/main" xmlns:r="http://schemas.openxmlformats.org/officeDocument/2006/relationships" xmlns:p188="http://schemas.microsoft.com/office/powerpoint/2018/8/main">
  <p188:cm id="{86B80A90-5B67-41C8-9B48-83011218E42C}" authorId="{02FBC2D5-DB8D-2913-2052-121EA5348F82}" status="resolved" created="2024-04-25T18:17:01.728" complete="100000">
    <pc:sldMkLst xmlns:pc="http://schemas.microsoft.com/office/powerpoint/2013/main/command">
      <pc:docMk/>
      <pc:sldMk cId="4202772437" sldId="2409"/>
    </pc:sldMkLst>
    <p188:replyLst>
      <p188:reply id="{B16C15B3-AE4B-4A71-B034-FF431318A946}" authorId="{1AFC4E1B-D3A3-04EB-EFA3-FAE018F910DB}" created="2024-05-16T18:53:49.660">
        <p188:txBody>
          <a:bodyPr/>
          <a:lstStyle/>
          <a:p>
            <a:r>
              <a:rPr lang="en-US"/>
              <a:t>Replaced with the comprehensive CSS slide from BH</a:t>
            </a:r>
          </a:p>
        </p188:txBody>
      </p188:reply>
    </p188:replyLst>
    <p188:txBody>
      <a:bodyPr/>
      <a:lstStyle/>
      <a:p>
        <a:r>
          <a:rPr lang="en-US"/>
          <a:t>Same comment as slide 34 for this and all CSS slides.</a:t>
        </a:r>
      </a:p>
    </p188:txBody>
    <p188:extLst>
      <p:ext xmlns:p="http://schemas.openxmlformats.org/presentationml/2006/main" uri="{57CB4572-C831-44C2-8A1C-0ADB6CCDFE69}">
        <p223:reactions xmlns:p223="http://schemas.microsoft.com/office/powerpoint/2022/03/main">
          <p223:rxn type="👍">
            <p223:instance time="2024-05-23T19:39:06.192" authorId="{1AFC4E1B-D3A3-04EB-EFA3-FAE018F910DB}"/>
          </p223:rxn>
        </p223:reactions>
      </p:ext>
    </p188:extLst>
  </p188:cm>
</p188:cmLst>
</file>

<file path=ppt/comments/modernComment_96C_814B33B4.xml><?xml version="1.0" encoding="utf-8"?>
<p188:cmLst xmlns:a="http://schemas.openxmlformats.org/drawingml/2006/main" xmlns:r="http://schemas.openxmlformats.org/officeDocument/2006/relationships" xmlns:p188="http://schemas.microsoft.com/office/powerpoint/2018/8/main">
  <p188:cm id="{C146F00E-D591-48CC-BCE3-BFB2EC6BB8C9}" authorId="{02FBC2D5-DB8D-2913-2052-121EA5348F82}" status="resolved" created="2024-04-25T18:19:18.320" complete="100000">
    <pc:sldMkLst xmlns:pc="http://schemas.microsoft.com/office/powerpoint/2013/main/command">
      <pc:docMk/>
      <pc:sldMk cId="2169189300" sldId="2412"/>
    </pc:sldMkLst>
    <p188:replyLst>
      <p188:reply id="{77841239-1BD3-4D5D-B3C8-DB805A0D4085}" authorId="{1AFC4E1B-D3A3-04EB-EFA3-FAE018F910DB}" created="2024-05-20T21:02:28.257">
        <p188:txBody>
          <a:bodyPr/>
          <a:lstStyle/>
          <a:p>
            <a:r>
              <a:rPr lang="en-US"/>
              <a:t>Slide has been updated with A &amp; A standards, and after-hours (will add after-hours link later.)</a:t>
            </a:r>
          </a:p>
        </p188:txBody>
      </p188:reply>
    </p188:replyLst>
    <p188:txBody>
      <a:bodyPr/>
      <a:lstStyle/>
      <a:p>
        <a:r>
          <a:rPr lang="en-US"/>
          <a:t>These need to be reviewed to ensure they have been updated according to the recent POC - PNO has the information necessary. </a:t>
        </a:r>
      </a:p>
    </p188:txBody>
    <p188:extLst>
      <p:ext xmlns:p="http://schemas.openxmlformats.org/presentationml/2006/main" uri="{57CB4572-C831-44C2-8A1C-0ADB6CCDFE69}">
        <p223:reactions xmlns:p223="http://schemas.microsoft.com/office/powerpoint/2022/03/main">
          <p223:rxn type="👍">
            <p223:instance time="2024-05-23T18:43:18.865" authorId="{1AFC4E1B-D3A3-04EB-EFA3-FAE018F910DB}"/>
          </p223:rxn>
        </p223:reactions>
      </p:ext>
    </p188:extLst>
  </p188:cm>
</p188:cmLst>
</file>

<file path=ppt/comments/modernComment_970_C908768.xml><?xml version="1.0" encoding="utf-8"?>
<p188:cmLst xmlns:a="http://schemas.openxmlformats.org/drawingml/2006/main" xmlns:r="http://schemas.openxmlformats.org/officeDocument/2006/relationships" xmlns:p188="http://schemas.microsoft.com/office/powerpoint/2018/8/main">
  <p188:cm id="{09C96453-EC3B-4E26-8E41-9232F4255873}" authorId="{1AFC4E1B-D3A3-04EB-EFA3-FAE018F910DB}" status="resolved" created="2024-05-23T18:42:18.652" complete="100000">
    <pc:sldMkLst xmlns:pc="http://schemas.microsoft.com/office/powerpoint/2013/main/command">
      <pc:docMk/>
      <pc:sldMk cId="210798440" sldId="2416"/>
    </pc:sldMkLst>
    <p188:txBody>
      <a:bodyPr/>
      <a:lstStyle/>
      <a:p>
        <a:r>
          <a:rPr lang="en-US"/>
          <a:t>[@Binns, Pamela] language slide now included with Transportation Services slide. </a:t>
        </a:r>
      </a:p>
    </p188:txBody>
  </p188:cm>
</p188:cmLst>
</file>

<file path=ppt/comments/modernComment_975_198A5253.xml><?xml version="1.0" encoding="utf-8"?>
<p188:cmLst xmlns:a="http://schemas.openxmlformats.org/drawingml/2006/main" xmlns:r="http://schemas.openxmlformats.org/officeDocument/2006/relationships" xmlns:p188="http://schemas.microsoft.com/office/powerpoint/2018/8/main">
  <p188:cm id="{5F96862D-AFB2-415F-B0E2-A81E083338E3}" authorId="{F876E8BE-FA1B-1EEB-20DB-0E9411E165FC}" created="2024-04-16T20:59:19.898">
    <ac:txMkLst xmlns:ac="http://schemas.microsoft.com/office/drawing/2013/main/command">
      <pc:docMk xmlns:pc="http://schemas.microsoft.com/office/powerpoint/2013/main/command"/>
      <pc:sldMk xmlns:pc="http://schemas.microsoft.com/office/powerpoint/2013/main/command" cId="428495443" sldId="2421"/>
      <ac:spMk id="4" creationId="{CA7CBC05-EB3F-ACBC-31F1-891BE197D2C1}"/>
      <ac:txMk cp="1" len="457">
        <ac:context len="460" hash="4026479568"/>
      </ac:txMk>
    </ac:txMkLst>
    <p188:pos x="6734432" y="4190999"/>
    <p188:replyLst>
      <p188:reply id="{27AC0556-2874-4F2D-B066-B8EAAC970D5F}" authorId="{06914F1C-47BA-65B7-B555-29D61C3E51A3}" created="2024-05-24T21:31:56.621">
        <p188:txBody>
          <a:bodyPr/>
          <a:lstStyle/>
          <a:p>
            <a:r>
              <a:rPr lang="en-US"/>
              <a:t>Slide updated to reflect that providers should notify MPH immediately regarding changes </a:t>
            </a:r>
          </a:p>
        </p188:txBody>
      </p188:reply>
    </p188:replyLst>
    <p188:txBody>
      <a:bodyPr/>
      <a:lstStyle/>
      <a:p>
        <a:r>
          <a:rPr lang="en-US"/>
          <a:t>add the how soon this information should be provided to MPH for update.</a:t>
        </a:r>
      </a:p>
    </p188:txBody>
  </p188:cm>
</p188:cmLst>
</file>

<file path=ppt/comments/modernComment_97E_2E3FF447.xml><?xml version="1.0" encoding="utf-8"?>
<p188:cmLst xmlns:a="http://schemas.openxmlformats.org/drawingml/2006/main" xmlns:r="http://schemas.openxmlformats.org/officeDocument/2006/relationships" xmlns:p188="http://schemas.microsoft.com/office/powerpoint/2018/8/main">
  <p188:cm id="{55D7B97E-2FCC-4082-9B42-CAAB0ED3D5C9}" authorId="{02FBC2D5-DB8D-2913-2052-121EA5348F82}" status="resolved" created="2024-04-25T18:25:54.242">
    <pc:sldMkLst xmlns:pc="http://schemas.microsoft.com/office/powerpoint/2013/main/command">
      <pc:docMk/>
      <pc:sldMk cId="775943239" sldId="2430"/>
    </pc:sldMkLst>
    <p188:txBody>
      <a:bodyPr/>
      <a:lstStyle/>
      <a:p>
        <a:r>
          <a:rPr lang="en-US"/>
          <a:t>All claims should include referring provider information. </a:t>
        </a:r>
      </a:p>
    </p188:txBody>
    <p188:extLst>
      <p:ext xmlns:p="http://schemas.openxmlformats.org/presentationml/2006/main" uri="{57CB4572-C831-44C2-8A1C-0ADB6CCDFE69}">
        <p223:reactions xmlns:p223="http://schemas.microsoft.com/office/powerpoint/2022/03/main">
          <p223:rxn type="👍">
            <p223:instance time="2024-05-23T18:42:26.931" authorId="{1AFC4E1B-D3A3-04EB-EFA3-FAE018F910DB}"/>
          </p223:rxn>
        </p223:reactions>
      </p:ext>
    </p188:extLst>
  </p188:cm>
</p188:cmLst>
</file>

<file path=ppt/comments/modernComment_981_2ADE40C7.xml><?xml version="1.0" encoding="utf-8"?>
<p188:cmLst xmlns:a="http://schemas.openxmlformats.org/drawingml/2006/main" xmlns:r="http://schemas.openxmlformats.org/officeDocument/2006/relationships" xmlns:p188="http://schemas.microsoft.com/office/powerpoint/2018/8/main">
  <p188:cm id="{2E2F6C43-BDC0-4F79-8821-C3D754C07018}" authorId="{F876E8BE-FA1B-1EEB-20DB-0E9411E165FC}" created="2024-04-16T20:56:51.471">
    <ac:txMkLst xmlns:ac="http://schemas.microsoft.com/office/drawing/2013/main/command">
      <pc:docMk xmlns:pc="http://schemas.microsoft.com/office/powerpoint/2013/main/command"/>
      <pc:sldMk xmlns:pc="http://schemas.microsoft.com/office/powerpoint/2013/main/command" cId="719208647" sldId="2433"/>
      <ac:spMk id="4" creationId="{51346DE7-1CF3-40D5-6365-4B7B3743A5E3}"/>
      <ac:txMk cp="381" len="83">
        <ac:context len="514" hash="923596844"/>
      </ac:txMk>
    </ac:txMkLst>
    <p188:pos x="9308756" y="3521675"/>
    <p188:replyLst>
      <p188:reply id="{15E9B124-43DA-410E-BE8F-30A16D06FD0B}" authorId="{06914F1C-47BA-65B7-B555-29D61C3E51A3}" created="2024-05-28T18:47:04.402">
        <p188:txBody>
          <a:bodyPr/>
          <a:lstStyle/>
          <a:p>
            <a:r>
              <a:rPr lang="en-US"/>
              <a:t>There is no specific timeframe of the turn around time for claim submission and payment. </a:t>
            </a:r>
          </a:p>
        </p188:txBody>
      </p188:reply>
    </p188:replyLst>
    <p188:txBody>
      <a:bodyPr/>
      <a:lstStyle/>
      <a:p>
        <a:r>
          <a:rPr lang="en-US"/>
          <a:t>*indicate how often this is updated.</a:t>
        </a:r>
      </a:p>
    </p188:txBody>
  </p188:cm>
</p188:cmLst>
</file>

<file path=ppt/comments/modernComment_982_4C04992D.xml><?xml version="1.0" encoding="utf-8"?>
<p188:cmLst xmlns:a="http://schemas.openxmlformats.org/drawingml/2006/main" xmlns:r="http://schemas.openxmlformats.org/officeDocument/2006/relationships" xmlns:p188="http://schemas.microsoft.com/office/powerpoint/2018/8/main">
  <p188:cm id="{1478BFFB-D8B3-4A8D-AB0F-50876C082BC6}" authorId="{02FBC2D5-DB8D-2913-2052-121EA5348F82}" created="2024-04-25T18:28:00.160">
    <pc:sldMkLst xmlns:pc="http://schemas.microsoft.com/office/powerpoint/2013/main/command">
      <pc:docMk/>
      <pc:sldMk cId="1275369773" sldId="2434"/>
    </pc:sldMkLst>
    <p188:txBody>
      <a:bodyPr/>
      <a:lstStyle/>
      <a:p>
        <a:r>
          <a:rPr lang="en-US"/>
          <a:t>Should we add the newer clearinghouse added due to the CHC breach?</a:t>
        </a:r>
      </a:p>
    </p188:txBody>
  </p188:cm>
</p188:cmLst>
</file>

<file path=ppt/comments/modernComment_983_288303C4.xml><?xml version="1.0" encoding="utf-8"?>
<p188:cmLst xmlns:a="http://schemas.openxmlformats.org/drawingml/2006/main" xmlns:r="http://schemas.openxmlformats.org/officeDocument/2006/relationships" xmlns:p188="http://schemas.microsoft.com/office/powerpoint/2018/8/main">
  <p188:cm id="{A9F8B3DD-353C-484B-826D-70415060CB38}" authorId="{F876E8BE-FA1B-1EEB-20DB-0E9411E165FC}" created="2024-04-16T20:56:02.236">
    <ac:txMkLst xmlns:ac="http://schemas.microsoft.com/office/drawing/2013/main/command">
      <pc:docMk xmlns:pc="http://schemas.microsoft.com/office/powerpoint/2013/main/command"/>
      <pc:sldMk xmlns:pc="http://schemas.microsoft.com/office/powerpoint/2013/main/command" cId="679674820" sldId="2435"/>
      <ac:spMk id="4" creationId="{C5EFF6CB-11F1-325D-E437-BB729ECE1B13}"/>
      <ac:txMk cp="0" len="359">
        <ac:context len="611" hash="37347130"/>
      </ac:txMk>
    </ac:txMkLst>
    <p188:pos x="6415216" y="1369540"/>
    <p188:replyLst>
      <p188:reply id="{1009F5EB-01D6-47E0-88AF-B5249970F972}" authorId="{06914F1C-47BA-65B7-B555-29D61C3E51A3}" created="2024-05-28T18:52:22.704">
        <p188:txBody>
          <a:bodyPr/>
          <a:lstStyle/>
          <a:p>
            <a:r>
              <a:rPr lang="en-US"/>
              <a:t>The timeframe has been updated to 45 to 90 days. </a:t>
            </a:r>
          </a:p>
        </p188:txBody>
      </p188:reply>
    </p188:replyLst>
    <p188:txBody>
      <a:bodyPr/>
      <a:lstStyle/>
      <a:p>
        <a:r>
          <a:rPr lang="en-US"/>
          <a:t>is this internal timeframe correct for our PAR providers for all our LOBs, confirm.</a:t>
        </a:r>
      </a:p>
    </p188:txBody>
  </p188:cm>
</p188:cmLst>
</file>

<file path=ppt/comments/modernComment_992_EAEBFE6B.xml><?xml version="1.0" encoding="utf-8"?>
<p188:cmLst xmlns:a="http://schemas.openxmlformats.org/drawingml/2006/main" xmlns:r="http://schemas.openxmlformats.org/officeDocument/2006/relationships" xmlns:p188="http://schemas.microsoft.com/office/powerpoint/2018/8/main">
  <p188:cm id="{9B2E1608-4F3A-4343-B7D7-CCB55EFAEE3D}" authorId="{02FBC2D5-DB8D-2913-2052-121EA5348F82}" created="2024-04-25T18:31:34.267">
    <ac:txMkLst xmlns:ac="http://schemas.microsoft.com/office/drawing/2013/main/command">
      <pc:docMk xmlns:pc="http://schemas.microsoft.com/office/powerpoint/2013/main/command"/>
      <pc:sldMk xmlns:pc="http://schemas.microsoft.com/office/powerpoint/2013/main/command" cId="3941334635" sldId="2450"/>
      <ac:spMk id="4" creationId="{12587780-80BC-4871-28D8-1D778D9482E5}"/>
      <ac:txMk cp="10" len="11">
        <ac:context len="617" hash="3487606252"/>
      </ac:txMk>
    </ac:txMkLst>
    <p188:pos x="2779295" y="227718"/>
    <p188:replyLst>
      <p188:reply id="{E8583F0E-9204-47B4-8A4E-36CB0A710F0C}" authorId="{06914F1C-47BA-65B7-B555-29D61C3E51A3}" created="2024-05-28T19:10:37.054">
        <p188:txBody>
          <a:bodyPr/>
          <a:lstStyle/>
          <a:p>
            <a:r>
              <a:rPr lang="en-US"/>
              <a:t>A provider could assist a member in enrolling in SNP if it's deemed beneficial</a:t>
            </a:r>
          </a:p>
        </p188:txBody>
      </p188:reply>
    </p188:replyLst>
    <p188:txBody>
      <a:bodyPr/>
      <a:lstStyle/>
      <a:p>
        <a:r>
          <a:rPr lang="en-US"/>
          <a:t>Is something we are expecting a provider to walk a member through? Not sure of its purpose here. Slides 78-80 could probably be summarized in 1 slide </a:t>
        </a:r>
      </a:p>
    </p188:txBody>
  </p188:cm>
</p188:cmLst>
</file>

<file path=ppt/comments/modernComment_996_4FE23233.xml><?xml version="1.0" encoding="utf-8"?>
<p188:cmLst xmlns:a="http://schemas.openxmlformats.org/drawingml/2006/main" xmlns:r="http://schemas.openxmlformats.org/officeDocument/2006/relationships" xmlns:p188="http://schemas.microsoft.com/office/powerpoint/2018/8/main">
  <p188:cm id="{A0DA446C-1659-48EF-8B90-AB5D73961E8F}" authorId="{AB967324-D6EF-2095-8F1B-735C573D83FB}" created="2024-04-17T13:56:16.231">
    <pc:sldMkLst xmlns:pc="http://schemas.microsoft.com/office/powerpoint/2013/main/command">
      <pc:docMk/>
      <pc:sldMk cId="1340224051" sldId="2454"/>
    </pc:sldMkLst>
    <p188:txBody>
      <a:bodyPr/>
      <a:lstStyle/>
      <a:p>
        <a:r>
          <a:rPr lang="en-US"/>
          <a:t>Please review, How the MFE Information reads here conflicts with original points on slide 9. </a:t>
        </a:r>
      </a:p>
    </p188:txBody>
  </p188:cm>
</p188:cmLst>
</file>

<file path=ppt/comments/modernComment_997_F66D89D.xml><?xml version="1.0" encoding="utf-8"?>
<p188:cmLst xmlns:a="http://schemas.openxmlformats.org/drawingml/2006/main" xmlns:r="http://schemas.openxmlformats.org/officeDocument/2006/relationships" xmlns:p188="http://schemas.microsoft.com/office/powerpoint/2018/8/main">
  <p188:cm id="{D66D8542-835F-4275-A6FE-E65BD6FB47F2}" authorId="{F876E8BE-FA1B-1EEB-20DB-0E9411E165FC}" status="resolved" created="2024-04-16T20:49:49.460" complete="100000">
    <ac:txMkLst xmlns:ac="http://schemas.microsoft.com/office/drawing/2013/main/command">
      <pc:docMk xmlns:pc="http://schemas.microsoft.com/office/powerpoint/2013/main/command"/>
      <pc:sldMk xmlns:pc="http://schemas.microsoft.com/office/powerpoint/2013/main/command" cId="258398365" sldId="2455"/>
      <ac:spMk id="23" creationId="{48D2D43A-6F0F-06FC-2352-EC1F78536951}"/>
      <ac:txMk cp="2" len="103">
        <ac:context len="107" hash="2191050990"/>
      </ac:txMk>
    </ac:txMkLst>
    <p188:pos x="875270" y="648729"/>
    <p188:replyLst>
      <p188:reply id="{BBCB32DF-81F0-445F-8427-105A56D42203}" authorId="{06914F1C-47BA-65B7-B555-29D61C3E51A3}" created="2024-05-28T19:18:54.895">
        <p188:txBody>
          <a:bodyPr/>
          <a:lstStyle/>
          <a:p>
            <a:r>
              <a:rPr lang="en-US"/>
              <a:t>Timeframe updated to immediately</a:t>
            </a:r>
          </a:p>
        </p188:txBody>
      </p188:reply>
    </p188:replyLst>
    <p188:txBody>
      <a:bodyPr/>
      <a:lstStyle/>
      <a:p>
        <a:r>
          <a:rPr lang="en-US"/>
          <a:t>is Credentialing has a timeframe with receiving this information this should be included.</a:t>
        </a:r>
      </a:p>
    </p188:txBody>
  </p188:cm>
</p188:cmLst>
</file>

<file path=ppt/comments/modernComment_9A0_61988A83.xml><?xml version="1.0" encoding="utf-8"?>
<p188:cmLst xmlns:a="http://schemas.openxmlformats.org/drawingml/2006/main" xmlns:r="http://schemas.openxmlformats.org/officeDocument/2006/relationships" xmlns:p188="http://schemas.microsoft.com/office/powerpoint/2018/8/main">
  <p188:cm id="{2E8357B1-2D52-4E50-82D0-8C6063473922}" authorId="{AB967324-D6EF-2095-8F1B-735C573D83FB}" status="resolved" created="2024-04-17T13:37:12.463" complete="100000">
    <ac:txMkLst xmlns:ac="http://schemas.microsoft.com/office/drawing/2013/main/command">
      <pc:docMk xmlns:pc="http://schemas.microsoft.com/office/powerpoint/2013/main/command"/>
      <pc:sldMk xmlns:pc="http://schemas.microsoft.com/office/powerpoint/2013/main/command" cId="1637386883" sldId="2464"/>
      <ac:spMk id="4" creationId="{986BBCB8-FDAA-1265-CC6D-4C7976D43E3B}"/>
      <ac:txMk cp="0">
        <ac:context len="1" hash="13"/>
      </ac:txMk>
    </ac:txMkLst>
    <p188:txBody>
      <a:bodyPr/>
      <a:lstStyle/>
      <a:p>
        <a:r>
          <a:rPr lang="en-US"/>
          <a:t>Review hyperlink --  set consider replacing with https://metroplus.org/plans/medicare/ultra-care/</a:t>
        </a:r>
      </a:p>
    </p188:txBody>
    <p188:extLst>
      <p:ext xmlns:p="http://schemas.openxmlformats.org/presentationml/2006/main" uri="{57CB4572-C831-44C2-8A1C-0ADB6CCDFE69}">
        <p223:reactions xmlns:p223="http://schemas.microsoft.com/office/powerpoint/2022/03/main">
          <p223:rxn type="👍">
            <p223:instance time="2024-05-23T19:32:07.961" authorId="{1AFC4E1B-D3A3-04EB-EFA3-FAE018F910DB}"/>
          </p223:rxn>
        </p223:reactions>
      </p:ext>
    </p188:extLst>
  </p188:cm>
  <p188:cm id="{379083E4-A18C-40D3-880A-5FEEDBF20AD3}" authorId="{AB967324-D6EF-2095-8F1B-735C573D83FB}" created="2024-04-17T13:41:43.377">
    <ac:txMkLst xmlns:ac="http://schemas.microsoft.com/office/drawing/2013/main/command">
      <pc:docMk xmlns:pc="http://schemas.microsoft.com/office/powerpoint/2013/main/command"/>
      <pc:sldMk xmlns:pc="http://schemas.microsoft.com/office/powerpoint/2013/main/command" cId="1637386883" sldId="2464"/>
      <ac:spMk id="4" creationId="{986BBCB8-FDAA-1265-CC6D-4C7976D43E3B}"/>
      <ac:txMk cp="0">
        <ac:context len="1" hash="13"/>
      </ac:txMk>
    </ac:txMkLst>
    <p188:replyLst>
      <p188:reply id="{2D78D7E5-A4EF-47A0-8738-57BA9811CB80}" authorId="{06914F1C-47BA-65B7-B555-29D61C3E51A3}" created="2024-05-24T18:44:23.699">
        <p188:txBody>
          <a:bodyPr/>
          <a:lstStyle/>
          <a:p>
            <a:r>
              <a:rPr lang="en-US"/>
              <a:t>[@James, Ashli-Ann] can you please be a little more specific for clarification. </a:t>
            </a:r>
          </a:p>
        </p188:txBody>
      </p188:reply>
      <p188:reply id="{7344FF3C-1C24-4FBD-B611-488DCA795491}" authorId="{AB967324-D6EF-2095-8F1B-735C573D83FB}" created="2024-05-24T19:15:03.912">
        <p188:txBody>
          <a:bodyPr/>
          <a:lstStyle/>
          <a:p>
            <a:r>
              <a:rPr lang="en-US"/>
              <a:t>[@Brown, Shamaine]  - Hi! Transportation Benefits appear to be highlighted solely for MAP Product but not for other LOBs which may be misleading to the reader/provider, members' access and availability to services seem limited.. 
For example, MLTC Transportation Benefit is carved out eff. 3/2024 provided via MAS Transportation however this is not highlighted on MLTC Slide 15, 
MAP/Advantage has transportation covered by the plan (ModivCarre) and members can utilize NYS MAS Transportation as well.</a:t>
            </a:r>
          </a:p>
        </p188:txBody>
      </p188:reply>
    </p188:replyLst>
    <p188:txBody>
      <a:bodyPr/>
      <a:lstStyle/>
      <a:p>
        <a:r>
          <a:rPr lang="en-US"/>
          <a:t>Would this access &amp; availability be different for any other LOB to highlight on this slide within Provider Orientation overview?</a:t>
        </a:r>
      </a:p>
    </p188:txBody>
  </p188:cm>
</p188:cmLst>
</file>

<file path=ppt/comments/modernComment_9C0_50487878.xml><?xml version="1.0" encoding="utf-8"?>
<p188:cmLst xmlns:a="http://schemas.openxmlformats.org/drawingml/2006/main" xmlns:r="http://schemas.openxmlformats.org/officeDocument/2006/relationships" xmlns:p188="http://schemas.microsoft.com/office/powerpoint/2018/8/main">
  <p188:cm id="{B32FC0C9-3353-4F9C-9CE3-4E758652990C}" authorId="{000DD255-39A9-DE58-0C7E-E7448F5D5A90}" status="resolved" created="2024-05-30T14:04:31.515" startDate="2024-05-30T14:04:31.515" dueDate="2024-05-30T14:04:31.515" assignedTo="{C61EA899-BEBE-CABE-03CA-99F5FBCEB64B}" complete="100000" title="Updated slide @Rasch, Jennifer">
    <pc:sldMkLst xmlns:pc="http://schemas.microsoft.com/office/powerpoint/2013/main/command">
      <pc:docMk/>
      <pc:sldMk cId="1346926712" sldId="2496"/>
    </pc:sldMkLst>
    <p188:txBody>
      <a:bodyPr/>
      <a:lstStyle/>
      <a:p>
        <a:r>
          <a:rPr lang="en-US"/>
          <a:t>Updated slide [@Rasch, Jennifer] </a:t>
        </a:r>
      </a:p>
    </p188:txBody>
    <p188:extLst>
      <p:ext xmlns:p="http://schemas.openxmlformats.org/presentationml/2006/main" uri="{5BB2D875-25FF-4072-B9AC-8F64D62656EB}">
        <p228:taskDetails xmlns:p228="http://schemas.microsoft.com/office/powerpoint/2022/08/main">
          <p228:history>
            <p228:event time="2024-05-30T14:04:31.515" id="{C0F0DD79-2F7D-433A-A883-D23D210886DD}">
              <p228:atrbtn authorId="{000DD255-39A9-DE58-0C7E-E7448F5D5A90}"/>
              <p228:anchr>
                <p228:comment id="{B32FC0C9-3353-4F9C-9CE3-4E758652990C}"/>
              </p228:anchr>
              <p228:add/>
            </p228:event>
            <p228:event time="2024-05-30T14:04:31.515" id="{6650C293-A918-4B59-BF4D-209B8C668B8C}">
              <p228:atrbtn authorId="{000DD255-39A9-DE58-0C7E-E7448F5D5A90}"/>
              <p228:anchr>
                <p228:comment id="{B32FC0C9-3353-4F9C-9CE3-4E758652990C}"/>
              </p228:anchr>
              <p228:asgn authorId="{C61EA899-BEBE-CABE-03CA-99F5FBCEB64B}"/>
            </p228:event>
            <p228:event time="2024-05-30T14:04:31.515" id="{76792DB0-E51C-4F69-A15D-8B1CC0574D8E}">
              <p228:atrbtn authorId="{000DD255-39A9-DE58-0C7E-E7448F5D5A90}"/>
              <p228:anchr>
                <p228:comment id="{B32FC0C9-3353-4F9C-9CE3-4E758652990C}"/>
              </p228:anchr>
              <p228:title val="Updated slide @Rasch, Jennifer"/>
            </p228:event>
            <p228:event time="2024-05-30T14:04:31.515" id="{29900152-9801-4742-B73C-3F4C02024A0A}">
              <p228:atrbtn authorId="{000DD255-39A9-DE58-0C7E-E7448F5D5A90}"/>
              <p228:anchr>
                <p228:comment id="{B32FC0C9-3353-4F9C-9CE3-4E758652990C}"/>
              </p228:anchr>
              <p228:date stDt="2024-05-30T14:04:31.515" endDt="2024-05-30T14:04:31.515"/>
            </p228:event>
            <p228:event time="2024-05-30T14:11:54.748" id="{6E49F8EA-B52C-4385-A5ED-445FD94883E1}">
              <p228:atrbtn authorId="{000DD255-39A9-DE58-0C7E-E7448F5D5A90}"/>
              <p228:anchr>
                <p228:comment id="{00000000-0000-0000-0000-000000000000}"/>
              </p228:anchr>
              <p228:pcntCmplt val="100000"/>
            </p228:event>
          </p228:history>
        </p228:taskDetails>
      </p:ext>
    </p188:extLst>
  </p188:cm>
</p188:cmLst>
</file>

<file path=ppt/comments/modernComment_9C5_29E0004C.xml><?xml version="1.0" encoding="utf-8"?>
<p188:cmLst xmlns:a="http://schemas.openxmlformats.org/drawingml/2006/main" xmlns:r="http://schemas.openxmlformats.org/officeDocument/2006/relationships" xmlns:p188="http://schemas.microsoft.com/office/powerpoint/2018/8/main">
  <p188:cm id="{ECE53CA0-B44A-4B88-9887-9FDAA960FDBC}" authorId="{3D94B033-A28D-5FB8-2895-9B863EE16B95}" status="resolved" created="2024-04-25T13:20:30.093" complete="100000">
    <ac:txMkLst xmlns:ac="http://schemas.microsoft.com/office/drawing/2013/main/command">
      <pc:docMk xmlns:pc="http://schemas.microsoft.com/office/powerpoint/2013/main/command"/>
      <pc:sldMk xmlns:pc="http://schemas.microsoft.com/office/powerpoint/2013/main/command" cId="702545996" sldId="2501"/>
      <ac:spMk id="20" creationId="{A703A2C0-EE14-75B7-BD04-2655BF11801E}"/>
      <ac:txMk cp="369">
        <ac:context len="371" hash="1442421322"/>
      </ac:txMk>
    </ac:txMkLst>
    <p188:pos x="3611671" y="4728575"/>
    <p188:replyLst>
      <p188:reply id="{FA2B7DBF-DF82-4552-AAED-4631FB96860C}" authorId="{1AFC4E1B-D3A3-04EB-EFA3-FAE018F910DB}" created="2024-05-16T12:58:31.653">
        <p188:txBody>
          <a:bodyPr/>
          <a:lstStyle/>
          <a:p>
            <a:r>
              <a:rPr lang="en-US"/>
              <a:t>Hi Pamela - Please review edits to slides 6 &amp; 7</a:t>
            </a:r>
          </a:p>
        </p188:txBody>
      </p188:reply>
    </p188:replyLst>
    <p188:txBody>
      <a:bodyPr/>
      <a:lstStyle/>
      <a:p>
        <a:r>
          <a:rPr lang="en-US"/>
          <a:t>This can probably be shorten and combined with slide 7 to: The Provider Contracting Department along with its legal and regulatory partners ensure that all regulatory requirements are fulfilled, and provider contracts comply with what is required by statute; regulatory requirements, and fair and appropriate policies and procedures, set forth by MetroPlus.​</a:t>
        </a:r>
      </a:p>
    </p188:txBody>
    <p188:extLst>
      <p:ext xmlns:p="http://schemas.openxmlformats.org/presentationml/2006/main" uri="{57CB4572-C831-44C2-8A1C-0ADB6CCDFE69}">
        <p223:reactions xmlns:p223="http://schemas.microsoft.com/office/powerpoint/2022/03/main">
          <p223:rxn type="👍">
            <p223:instance time="2024-05-16T12:55:27.301" authorId="{1AFC4E1B-D3A3-04EB-EFA3-FAE018F910DB}"/>
          </p223:rxn>
        </p223:reactions>
      </p:ext>
    </p188:extLst>
  </p188:cm>
</p188:cmLst>
</file>

<file path=ppt/comments/modernComment_9D6_FC354543.xml><?xml version="1.0" encoding="utf-8"?>
<p188:cmLst xmlns:a="http://schemas.openxmlformats.org/drawingml/2006/main" xmlns:r="http://schemas.openxmlformats.org/officeDocument/2006/relationships" xmlns:p188="http://schemas.microsoft.com/office/powerpoint/2018/8/main">
  <p188:cm id="{C9B3D0BE-27DB-449E-8FBB-0CDCEDBF094E}" authorId="{F876E8BE-FA1B-1EEB-20DB-0E9411E165FC}" created="2024-04-16T19:30:39.018">
    <ac:txMkLst xmlns:ac="http://schemas.microsoft.com/office/drawing/2013/main/command">
      <pc:docMk xmlns:pc="http://schemas.microsoft.com/office/powerpoint/2013/main/command"/>
      <pc:sldMk xmlns:pc="http://schemas.microsoft.com/office/powerpoint/2013/main/command" cId="4231349571" sldId="2518"/>
      <ac:spMk id="18" creationId="{2A65D2DC-6D54-9FB3-EDCA-109FD2478FC1}"/>
      <ac:txMk cp="0" len="70">
        <ac:context len="544" hash="1202638773"/>
      </ac:txMk>
    </ac:txMkLst>
    <p188:pos x="2842054" y="514864"/>
    <p188:replyLst>
      <p188:reply id="{7626936C-93E8-4E4F-A34E-0882E5B6ED1D}" authorId="{06914F1C-47BA-65B7-B555-29D61C3E51A3}" created="2024-05-24T21:27:58.017">
        <p188:txBody>
          <a:bodyPr/>
          <a:lstStyle/>
          <a:p>
            <a:r>
              <a:rPr lang="en-US"/>
              <a:t>Slide updated to include centers for Medicare and Medicaid</a:t>
            </a:r>
          </a:p>
        </p188:txBody>
      </p188:reply>
    </p188:replyLst>
    <p188:txBody>
      <a:bodyPr/>
      <a:lstStyle/>
      <a:p>
        <a:r>
          <a:rPr lang="en-US"/>
          <a:t>Add: Centers for Medicare and Medicaid Services.</a:t>
        </a:r>
      </a:p>
    </p188:txBody>
  </p188:cm>
</p188:cmLst>
</file>

<file path=ppt/comments/modernComment_9E5_9ED6DDD1.xml><?xml version="1.0" encoding="utf-8"?>
<p188:cmLst xmlns:a="http://schemas.openxmlformats.org/drawingml/2006/main" xmlns:r="http://schemas.openxmlformats.org/officeDocument/2006/relationships" xmlns:p188="http://schemas.microsoft.com/office/powerpoint/2018/8/main">
  <p188:cm id="{E6CB281B-9997-4E1F-B421-8CDD12A67E40}" authorId="{1AFC4E1B-D3A3-04EB-EFA3-FAE018F910DB}" status="resolved" created="2024-05-23T19:35:51.357" complete="100000">
    <pc:sldMkLst xmlns:pc="http://schemas.microsoft.com/office/powerpoint/2013/main/command">
      <pc:docMk/>
      <pc:sldMk cId="2664881617" sldId="2533"/>
    </pc:sldMkLst>
    <p188:txBody>
      <a:bodyPr/>
      <a:lstStyle/>
      <a:p>
        <a:r>
          <a:rPr lang="en-US"/>
          <a:t>Model of Care slides condensed to this one slide, along with Cultural Competency.</a:t>
        </a:r>
      </a:p>
    </p188:txBody>
    <p188:extLst>
      <p:ext xmlns:p="http://schemas.openxmlformats.org/presentationml/2006/main" uri="{57CB4572-C831-44C2-8A1C-0ADB6CCDFE69}">
        <p223:reactions xmlns:p223="http://schemas.microsoft.com/office/powerpoint/2022/03/main">
          <p223:rxn type="👍">
            <p223:instance time="2024-05-28T18:39:06.657" authorId="{000DD255-39A9-DE58-0C7E-E7448F5D5A90}"/>
          </p223:rxn>
        </p223:reactions>
      </p:ext>
    </p188:extLst>
  </p188:cm>
</p188:cmLst>
</file>

<file path=ppt/comments/modernComment_9F4_9D929498.xml><?xml version="1.0" encoding="utf-8"?>
<p188:cmLst xmlns:a="http://schemas.openxmlformats.org/drawingml/2006/main" xmlns:r="http://schemas.openxmlformats.org/officeDocument/2006/relationships" xmlns:p188="http://schemas.microsoft.com/office/powerpoint/2018/8/main">
  <p188:cm id="{6E4F0729-CB97-4D19-A98A-75329FB0D9BF}" authorId="{1AFC4E1B-D3A3-04EB-EFA3-FAE018F910DB}" status="resolved" created="2024-05-23T19:06:14.540" startDate="2024-05-23T19:06:14.540" dueDate="2024-05-23T19:06:14.540" assignedTo="{6AB1D37A-63B2-6CAA-0F14-BA78CEDAAE7A}" complete="100000" title="@James, Ashli-Ann Medicaid slide re-worded.">
    <pc:sldMkLst xmlns:pc="http://schemas.microsoft.com/office/powerpoint/2013/main/command">
      <pc:docMk/>
      <pc:sldMk cId="2643629208" sldId="2548"/>
    </pc:sldMkLst>
    <p188:replyLst>
      <p188:reply id="{23B550FA-39B0-4A88-80F2-B4E915F61C9C}" authorId="{1AFC4E1B-D3A3-04EB-EFA3-FAE018F910DB}" created="2024-05-23T19:16:20.948">
        <p188:txBody>
          <a:bodyPr/>
          <a:lstStyle/>
          <a:p>
            <a:r>
              <a:rPr lang="en-US"/>
              <a:t>And combined</a:t>
            </a:r>
          </a:p>
        </p188:txBody>
      </p188:reply>
      <p188:reply id="{F93E699C-BE8E-4CF2-B0FE-D79EE3505DB5}" authorId="{AB967324-D6EF-2095-8F1B-735C573D83FB}" created="2024-05-23T20:11:36.698">
        <p188:txBody>
          <a:bodyPr/>
          <a:lstStyle/>
          <a:p>
            <a:r>
              <a:rPr lang="en-US"/>
              <a:t>agreed, love it- clean and nice - great work. </a:t>
            </a:r>
          </a:p>
        </p188:txBody>
        <p188:extLst>
          <p:ext xmlns:p="http://schemas.openxmlformats.org/presentationml/2006/main" uri="{57CB4572-C831-44C2-8A1C-0ADB6CCDFE69}">
            <p223:reactions xmlns:p223="http://schemas.microsoft.com/office/powerpoint/2022/03/main">
              <p223:rxn type="👍">
                <p223:instance time="2024-05-24T13:53:59.972" authorId="{000DD255-39A9-DE58-0C7E-E7448F5D5A90}"/>
              </p223:rxn>
            </p223:reactions>
          </p:ext>
        </p188:extLst>
      </p188:reply>
      <p188:reply id="{E24C4E49-B3D2-48A7-B7DC-2E82D56E4D41}" authorId="{000DD255-39A9-DE58-0C7E-E7448F5D5A90}" created="2024-05-24T14:31:37.312">
        <p188:txBody>
          <a:bodyPr/>
          <a:lstStyle/>
          <a:p>
            <a:r>
              <a:rPr lang="en-US"/>
              <a:t>Thank you.</a:t>
            </a:r>
          </a:p>
        </p188:txBody>
      </p188:reply>
    </p188:replyLst>
    <p188:txBody>
      <a:bodyPr/>
      <a:lstStyle/>
      <a:p>
        <a:r>
          <a:rPr lang="en-US"/>
          <a:t>[@James, Ashli-Ann] Medicaid slide re-worded.</a:t>
        </a:r>
      </a:p>
    </p188:txBody>
    <p188:extLst>
      <p:ext xmlns:p="http://schemas.openxmlformats.org/presentationml/2006/main" uri="{5BB2D875-25FF-4072-B9AC-8F64D62656EB}">
        <p228:taskDetails xmlns:p228="http://schemas.microsoft.com/office/powerpoint/2022/08/main">
          <p228:history>
            <p228:event time="2024-05-23T19:06:14.540" id="{BC87D89E-3F20-4E8F-8BE6-091741DCF4BE}">
              <p228:atrbtn authorId="{1AFC4E1B-D3A3-04EB-EFA3-FAE018F910DB}"/>
              <p228:anchr>
                <p228:comment id="{6E4F0729-CB97-4D19-A98A-75329FB0D9BF}"/>
              </p228:anchr>
              <p228:add/>
            </p228:event>
            <p228:event time="2024-05-23T19:06:14.540" id="{D5D28208-2321-4392-95DC-93C6180D2F54}">
              <p228:atrbtn authorId="{1AFC4E1B-D3A3-04EB-EFA3-FAE018F910DB}"/>
              <p228:anchr>
                <p228:comment id="{6E4F0729-CB97-4D19-A98A-75329FB0D9BF}"/>
              </p228:anchr>
              <p228:asgn authorId="{6AB1D37A-63B2-6CAA-0F14-BA78CEDAAE7A}"/>
            </p228:event>
            <p228:event time="2024-05-23T19:06:14.540" id="{D2C9380C-1F36-4BC4-B396-784412682A84}">
              <p228:atrbtn authorId="{1AFC4E1B-D3A3-04EB-EFA3-FAE018F910DB}"/>
              <p228:anchr>
                <p228:comment id="{6E4F0729-CB97-4D19-A98A-75329FB0D9BF}"/>
              </p228:anchr>
              <p228:title val="@James, Ashli-Ann Medicaid slide re-worded."/>
            </p228:event>
            <p228:event time="2024-05-23T19:06:14.540" id="{4807B6D7-97F9-4444-8282-9F4AA6308118}">
              <p228:atrbtn authorId="{1AFC4E1B-D3A3-04EB-EFA3-FAE018F910DB}"/>
              <p228:anchr>
                <p228:comment id="{6E4F0729-CB97-4D19-A98A-75329FB0D9BF}"/>
              </p228:anchr>
              <p228:date stDt="2024-05-23T19:06:14.540" endDt="2024-05-23T19:06:14.540"/>
            </p228:event>
            <p228:event time="2024-05-24T18:41:16.379" id="{9B7855B6-6765-4D22-BE80-75845EE9DAC0}">
              <p228:atrbtn authorId="{06914F1C-47BA-65B7-B555-29D61C3E51A3}"/>
              <p228:anchr>
                <p228:comment id="{00000000-0000-0000-0000-000000000000}"/>
              </p228:anchr>
              <p228:pcntCmplt val="100000"/>
            </p228:event>
          </p228:history>
        </p228:taskDetails>
      </p:ext>
    </p188:extLst>
  </p188:cm>
</p188:cmLst>
</file>

<file path=ppt/comments/modernComment_9F6_7554A4D6.xml><?xml version="1.0" encoding="utf-8"?>
<p188:cmLst xmlns:a="http://schemas.openxmlformats.org/drawingml/2006/main" xmlns:r="http://schemas.openxmlformats.org/officeDocument/2006/relationships" xmlns:p188="http://schemas.microsoft.com/office/powerpoint/2018/8/main">
  <p188:cm id="{C8E19574-BC26-4DFD-A339-52C3A84301D6}" authorId="{37FCB663-B7AB-0D66-8FE8-82363974A842}" status="resolved" created="2024-04-16T19:29:23.416" complete="100000">
    <ac:deMkLst xmlns:ac="http://schemas.microsoft.com/office/drawing/2013/main/command">
      <pc:docMk xmlns:pc="http://schemas.microsoft.com/office/powerpoint/2013/main/command"/>
      <pc:sldMk xmlns:pc="http://schemas.microsoft.com/office/powerpoint/2013/main/command" cId="3696496336" sldId="2399"/>
      <ac:spMk id="7" creationId="{2C88F7C6-C134-BD83-D45E-C4B57A92E9F6}"/>
    </ac:deMkLst>
    <p188:txBody>
      <a:bodyPr/>
      <a:lstStyle/>
      <a:p>
        <a:r>
          <a:rPr lang="en-US"/>
          <a:t>NYRx has carved out this benefit from  Managed Care (MC) plans, Health and Recovery Plans (HARPs), and HIV-Special Needs Plans (SNPs).  Please revise</a:t>
        </a:r>
      </a:p>
    </p188:txBody>
    <p188:extLst>
      <p:ext xmlns:p="http://schemas.openxmlformats.org/presentationml/2006/main" uri="{57CB4572-C831-44C2-8A1C-0ADB6CCDFE69}">
        <p223:reactions xmlns:p223="http://schemas.microsoft.com/office/powerpoint/2022/03/main">
          <p223:rxn type="👍">
            <p223:instance time="2024-05-23T19:37:37.928" authorId="{1AFC4E1B-D3A3-04EB-EFA3-FAE018F910DB}"/>
          </p223:rxn>
        </p223:reactions>
      </p:ext>
    </p188:extLst>
  </p188:cm>
  <p188:cm id="{29FEB54B-9594-4907-A695-0C6ABD354EB1}" authorId="{F876E8BE-FA1B-1EEB-20DB-0E9411E165FC}" status="resolved" created="2024-04-16T20:18:32.694" complete="100000">
    <ac:txMkLst xmlns:ac="http://schemas.microsoft.com/office/drawing/2013/main/command">
      <pc:docMk xmlns:pc="http://schemas.microsoft.com/office/powerpoint/2013/main/command"/>
      <pc:sldMk xmlns:pc="http://schemas.microsoft.com/office/powerpoint/2013/main/command" cId="1968481494" sldId="2550"/>
      <ac:spMk id="2" creationId="{21279E41-4B6E-1F23-ECD2-E597FD0F02F8}"/>
      <ac:txMk cp="61" len="190">
        <ac:context len="253" hash="943138081"/>
      </ac:txMk>
    </ac:txMkLst>
    <p188:pos x="6029325" y="809625"/>
    <p188:txBody>
      <a:bodyPr/>
      <a:lstStyle/>
      <a:p>
        <a:r>
          <a:rPr lang="en-US"/>
          <a:t>contact missing, please add.</a:t>
        </a:r>
      </a:p>
    </p188:txBody>
    <p188:extLst>
      <p:ext xmlns:p="http://schemas.openxmlformats.org/presentationml/2006/main" uri="{57CB4572-C831-44C2-8A1C-0ADB6CCDFE69}">
        <p223:reactions xmlns:p223="http://schemas.microsoft.com/office/powerpoint/2022/03/main">
          <p223:rxn type="👍">
            <p223:instance time="2024-05-23T19:37:39.421" authorId="{1AFC4E1B-D3A3-04EB-EFA3-FAE018F910DB}"/>
          </p223:rxn>
        </p223:reactions>
      </p:ext>
    </p188:extLst>
  </p188:cm>
  <p188:cm id="{30ECF80B-F095-42F1-86A0-4E92DB078C16}" authorId="{000DD255-39A9-DE58-0C7E-E7448F5D5A90}" status="resolved" created="2024-05-23T15:11:12.146" complete="100000">
    <pc:sldMkLst xmlns:pc="http://schemas.microsoft.com/office/powerpoint/2013/main/command">
      <pc:docMk/>
      <pc:sldMk cId="1968481494" sldId="2550"/>
    </pc:sldMkLst>
    <p188:txBody>
      <a:bodyPr/>
      <a:lstStyle/>
      <a:p>
        <a:r>
          <a:rPr lang="en-US"/>
          <a:t>Refer to new Pharmacy Slides from Suzanna Patel which addresses your concerns. </a:t>
        </a:r>
      </a:p>
    </p188:txBody>
  </p188:cm>
</p188:cmLst>
</file>

<file path=ppt/comments/modernComment_9F8_3ABB1F62.xml><?xml version="1.0" encoding="utf-8"?>
<p188:cmLst xmlns:a="http://schemas.openxmlformats.org/drawingml/2006/main" xmlns:r="http://schemas.openxmlformats.org/officeDocument/2006/relationships" xmlns:p188="http://schemas.microsoft.com/office/powerpoint/2018/8/main">
  <p188:cm id="{A5DBCFB7-2071-44BA-BB59-C140B3204416}" authorId="{37FCB663-B7AB-0D66-8FE8-82363974A842}" status="resolved" created="2024-04-16T19:32:53.539" complete="100000">
    <pc:sldMkLst xmlns:pc="http://schemas.microsoft.com/office/powerpoint/2013/main/command">
      <pc:docMk/>
      <pc:sldMk cId="3429819069" sldId="2400"/>
    </pc:sldMkLst>
    <p188:replyLst>
      <p188:reply id="{E4A05F8B-597A-4D77-ADAB-6A5B326079E2}" authorId="{1AFC4E1B-D3A3-04EB-EFA3-FAE018F910DB}" created="2024-05-23T19:37:28.835">
        <p188:txBody>
          <a:bodyPr/>
          <a:lstStyle/>
          <a:p>
            <a:r>
              <a:rPr lang="en-US"/>
              <a:t>Suzanna Patel's Pharmacy slides added. </a:t>
            </a:r>
          </a:p>
        </p188:txBody>
      </p188:reply>
    </p188:replyLst>
    <p188:txBody>
      <a:bodyPr/>
      <a:lstStyle/>
      <a:p>
        <a:r>
          <a:rPr lang="en-US"/>
          <a:t>All content on this slide must be revised to reflect changes from NYRx. Medicaid, HARP, SNP Pharmacy benefit is no longer managed by the plan</a:t>
        </a:r>
      </a:p>
    </p188:txBody>
    <p188:extLst>
      <p:ext xmlns:p="http://schemas.openxmlformats.org/presentationml/2006/main" uri="{57CB4572-C831-44C2-8A1C-0ADB6CCDFE69}">
        <p223:reactions xmlns:p223="http://schemas.microsoft.com/office/powerpoint/2022/03/main">
          <p223:rxn type="👍">
            <p223:instance time="2024-05-23T19:37:06.098" authorId="{1AFC4E1B-D3A3-04EB-EFA3-FAE018F910DB}"/>
          </p223:rxn>
        </p223:reactions>
      </p:ext>
    </p188:extLst>
  </p188:cm>
</p188:cmLst>
</file>

<file path=ppt/comments/modernComment_A00_54D23F70.xml><?xml version="1.0" encoding="utf-8"?>
<p188:cmLst xmlns:a="http://schemas.openxmlformats.org/drawingml/2006/main" xmlns:r="http://schemas.openxmlformats.org/officeDocument/2006/relationships" xmlns:p188="http://schemas.microsoft.com/office/powerpoint/2018/8/main">
  <p188:cm id="{E00E24DD-6A06-41A9-A966-904ABDCBA2CB}" authorId="{F876E8BE-FA1B-1EEB-20DB-0E9411E165FC}" status="resolved" created="2024-04-16T19:56:04.885" complete="100000">
    <ac:txMkLst xmlns:ac="http://schemas.microsoft.com/office/drawing/2013/main/command">
      <pc:docMk xmlns:pc="http://schemas.microsoft.com/office/powerpoint/2013/main/command"/>
      <pc:sldMk xmlns:pc="http://schemas.microsoft.com/office/powerpoint/2013/main/command" cId="1423064944" sldId="2560"/>
      <ac:spMk id="4" creationId="{DE83DFDB-647D-7DAD-8682-1C035B362BD6}"/>
      <ac:txMk cp="333" len="29">
        <ac:context len="540" hash="1490917433"/>
      </ac:txMk>
    </ac:txMkLst>
    <p188:pos x="3524250" y="2828925"/>
    <p188:replyLst>
      <p188:reply id="{35657422-D241-479B-8220-E2F8202F2CEF}" authorId="{A01E98A6-55D6-92AA-1C48-F658EC31401F}" created="2024-05-24T21:53:19.120">
        <p188:txBody>
          <a:bodyPr/>
          <a:lstStyle/>
          <a:p>
            <a:r>
              <a:rPr lang="en-US"/>
              <a:t>The past response was provided with Collaboration from  Alex Cordero.  "Yes, Dual Medicaid accounts are considered Advantage members.  In Epaces, it does not show the specific plan name.   It just shows MetroPlus Health Plan under the carrier code H0423 which is our Medicare Products."    05/24/2024 Per Ozzie they can check the member's plan from their provider portal.  I am not sure how this should be worded in the slide.</a:t>
            </a:r>
          </a:p>
        </p188:txBody>
      </p188:reply>
    </p188:replyLst>
    <p188:txBody>
      <a:bodyPr/>
      <a:lstStyle/>
      <a:p>
        <a:r>
          <a:rPr lang="en-US"/>
          <a:t>Why would a provider need to go to EMEDNY to confirm Medicare eligibility?  Do you mean Medicaid eligibility, please clarify within slide.</a:t>
        </a:r>
      </a:p>
    </p188:txBody>
  </p188:cm>
  <p188:cm id="{AD99DF32-FB31-4A89-A792-0F5FF816631F}" authorId="{F876E8BE-FA1B-1EEB-20DB-0E9411E165FC}" status="resolved" created="2024-04-16T19:57:42.733" complete="100000">
    <ac:txMkLst xmlns:ac="http://schemas.microsoft.com/office/drawing/2013/main/command">
      <pc:docMk xmlns:pc="http://schemas.microsoft.com/office/powerpoint/2013/main/command"/>
      <pc:sldMk xmlns:pc="http://schemas.microsoft.com/office/powerpoint/2013/main/command" cId="1423064944" sldId="2560"/>
      <ac:spMk id="4" creationId="{DE83DFDB-647D-7DAD-8682-1C035B362BD6}"/>
      <ac:txMk cp="480" len="47">
        <ac:context len="540" hash="1490917433"/>
      </ac:txMk>
    </ac:txMkLst>
    <p188:pos x="6781800" y="4486275"/>
    <p188:replyLst>
      <p188:reply id="{1B103B86-DC22-4D02-92ED-0B4DEA3CBA9C}" authorId="{A01E98A6-55D6-92AA-1C48-F658EC31401F}" created="2024-05-24T21:55:32.465">
        <p188:txBody>
          <a:bodyPr/>
          <a:lstStyle/>
          <a:p>
            <a:r>
              <a:rPr lang="en-US"/>
              <a:t> Please contact Provider Services at 1-800-303-9626 (TTY: 711)   
This is  what is listed on the Web.  </a:t>
            </a:r>
          </a:p>
        </p188:txBody>
      </p188:reply>
    </p188:replyLst>
    <p188:txBody>
      <a:bodyPr/>
      <a:lstStyle/>
      <a:p>
        <a:r>
          <a:rPr lang="en-US"/>
          <a:t>Clarify, if this is the MPH Provider Customer Service number.  </a:t>
        </a:r>
      </a:p>
    </p188:txBody>
    <p188:extLst>
      <p:ext xmlns:p="http://schemas.openxmlformats.org/presentationml/2006/main" uri="{57CB4572-C831-44C2-8A1C-0ADB6CCDFE69}">
        <p223:reactions xmlns:p223="http://schemas.microsoft.com/office/powerpoint/2022/03/main">
          <p223:rxn type="👍">
            <p223:instance time="2024-05-30T13:23:07.638" authorId="{000DD255-39A9-DE58-0C7E-E7448F5D5A90}"/>
          </p223:rxn>
        </p223:reactions>
      </p:ext>
    </p188:extLst>
  </p188:cm>
</p188:cmLst>
</file>

<file path=ppt/comments/modernComment_A08_33CC41E3.xml><?xml version="1.0" encoding="utf-8"?>
<p188:cmLst xmlns:a="http://schemas.openxmlformats.org/drawingml/2006/main" xmlns:r="http://schemas.openxmlformats.org/officeDocument/2006/relationships" xmlns:p188="http://schemas.microsoft.com/office/powerpoint/2018/8/main">
  <p188:cm id="{0EA6B1B2-42A8-458D-828E-C5172B9D0D0F}" authorId="{02FBC2D5-DB8D-2913-2052-121EA5348F82}" status="resolved" created="2024-04-25T18:30:00.532" complete="100000">
    <pc:sldMkLst xmlns:pc="http://schemas.microsoft.com/office/powerpoint/2013/main/command">
      <pc:docMk/>
      <pc:sldMk cId="355111152" sldId="2443"/>
    </pc:sldMkLst>
    <p188:replyLst>
      <p188:reply id="{464C2607-3188-41B1-9E63-97F50BD95030}" authorId="{000DD255-39A9-DE58-0C7E-E7448F5D5A90}" created="2024-05-30T14:28:45.321">
        <p188:txBody>
          <a:bodyPr/>
          <a:lstStyle/>
          <a:p>
            <a:r>
              <a:rPr lang="en-US"/>
              <a:t>Clinical Practice Guidelines slide was repositioned behind the slide that makes reference to "clinical practice guidelines"</a:t>
            </a:r>
          </a:p>
        </p188:txBody>
      </p188:reply>
    </p188:replyLst>
    <p188:txBody>
      <a:bodyPr/>
      <a:lstStyle/>
      <a:p>
        <a:r>
          <a:rPr lang="en-US"/>
          <a:t>Clinical practice guidelines are referenced somewhere above. I would recommend moving this slide there.</a:t>
        </a:r>
      </a:p>
    </p188:txBody>
    <p188:extLst>
      <p:ext xmlns:p="http://schemas.openxmlformats.org/presentationml/2006/main" uri="{57CB4572-C831-44C2-8A1C-0ADB6CCDFE69}">
        <p223:reactions xmlns:p223="http://schemas.microsoft.com/office/powerpoint/2022/03/main">
          <p223:rxn type="👍">
            <p223:instance time="2024-05-30T14:28:48.399" authorId="{000DD255-39A9-DE58-0C7E-E7448F5D5A90}"/>
          </p223:rxn>
        </p223:reactions>
      </p:ext>
    </p188:extLst>
  </p188:cm>
</p188:cmLst>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3153FE-6411-425B-8F75-1CC8D1E91807}" type="doc">
      <dgm:prSet loTypeId="urn:microsoft.com/office/officeart/2011/layout/HexagonRadial" loCatId="cycle" qsTypeId="urn:microsoft.com/office/officeart/2005/8/quickstyle/3d9" qsCatId="3D" csTypeId="urn:microsoft.com/office/officeart/2005/8/colors/accent5_3" csCatId="accent5" phldr="1"/>
      <dgm:spPr>
        <a:scene3d>
          <a:camera prst="perspectiveFront"/>
          <a:lightRig rig="soft" dir="t"/>
          <a:backdrop>
            <a:anchor x="0" y="0" z="-210000"/>
            <a:norm dx="0" dy="0" dz="914400"/>
            <a:up dx="0" dy="914400" dz="0"/>
          </a:backdrop>
        </a:scene3d>
      </dgm:spPr>
      <dgm:t>
        <a:bodyPr/>
        <a:lstStyle/>
        <a:p>
          <a:endParaRPr lang="en-US"/>
        </a:p>
      </dgm:t>
    </dgm:pt>
    <dgm:pt modelId="{A73FC1C3-E117-4657-8543-1CDB292FAA1B}">
      <dgm:prSet phldrT="[Text]"/>
      <dgm:spPr/>
      <dgm:t>
        <a:bodyPr/>
        <a:lstStyle/>
        <a:p>
          <a:r>
            <a:rPr lang="en-US" b="1"/>
            <a:t>Provider Types</a:t>
          </a:r>
        </a:p>
      </dgm:t>
    </dgm:pt>
    <dgm:pt modelId="{3790DC43-AEA0-4D8A-89A0-BA03155391B8}" type="parTrans" cxnId="{310B6430-6B8A-4C97-8874-FCE883FF2D10}">
      <dgm:prSet/>
      <dgm:spPr/>
      <dgm:t>
        <a:bodyPr/>
        <a:lstStyle/>
        <a:p>
          <a:endParaRPr lang="en-US" b="1"/>
        </a:p>
      </dgm:t>
    </dgm:pt>
    <dgm:pt modelId="{96A8E9A1-4880-4729-B0ED-6A9A84F30EF2}" type="sibTrans" cxnId="{310B6430-6B8A-4C97-8874-FCE883FF2D10}">
      <dgm:prSet/>
      <dgm:spPr/>
      <dgm:t>
        <a:bodyPr/>
        <a:lstStyle/>
        <a:p>
          <a:endParaRPr lang="en-US" b="1"/>
        </a:p>
      </dgm:t>
    </dgm:pt>
    <dgm:pt modelId="{0AC5C2B8-AC2C-47DC-9AD6-60997FACDB9C}">
      <dgm:prSet phldrT="[Text]"/>
      <dgm:spPr/>
      <dgm:t>
        <a:bodyPr/>
        <a:lstStyle/>
        <a:p>
          <a:r>
            <a:rPr lang="en-US" b="1"/>
            <a:t>Hospitals</a:t>
          </a:r>
        </a:p>
      </dgm:t>
    </dgm:pt>
    <dgm:pt modelId="{62C6D0B8-F71E-4281-B624-A49B1E727563}" type="parTrans" cxnId="{680274E1-C486-485C-8E68-3F9008B3AC99}">
      <dgm:prSet/>
      <dgm:spPr/>
      <dgm:t>
        <a:bodyPr/>
        <a:lstStyle/>
        <a:p>
          <a:endParaRPr lang="en-US" b="1"/>
        </a:p>
      </dgm:t>
    </dgm:pt>
    <dgm:pt modelId="{C579414A-C728-4438-8A98-FED9930ECB57}" type="sibTrans" cxnId="{680274E1-C486-485C-8E68-3F9008B3AC99}">
      <dgm:prSet/>
      <dgm:spPr/>
      <dgm:t>
        <a:bodyPr/>
        <a:lstStyle/>
        <a:p>
          <a:endParaRPr lang="en-US" b="1"/>
        </a:p>
      </dgm:t>
    </dgm:pt>
    <dgm:pt modelId="{473569AA-98E7-4433-8288-86656C4EC4B7}">
      <dgm:prSet phldrT="[Text]"/>
      <dgm:spPr/>
      <dgm:t>
        <a:bodyPr/>
        <a:lstStyle/>
        <a:p>
          <a:r>
            <a:rPr lang="en-US" b="1"/>
            <a:t>Health Systems</a:t>
          </a:r>
        </a:p>
      </dgm:t>
    </dgm:pt>
    <dgm:pt modelId="{F81F5CFC-2FEE-440A-9802-5C36F6BC1E42}" type="parTrans" cxnId="{5E0D035D-5F3F-49A3-B8FC-6C46BB998ED0}">
      <dgm:prSet/>
      <dgm:spPr/>
      <dgm:t>
        <a:bodyPr/>
        <a:lstStyle/>
        <a:p>
          <a:endParaRPr lang="en-US" b="1"/>
        </a:p>
      </dgm:t>
    </dgm:pt>
    <dgm:pt modelId="{087B0FC7-6016-495C-B820-37089B742489}" type="sibTrans" cxnId="{5E0D035D-5F3F-49A3-B8FC-6C46BB998ED0}">
      <dgm:prSet/>
      <dgm:spPr/>
      <dgm:t>
        <a:bodyPr/>
        <a:lstStyle/>
        <a:p>
          <a:endParaRPr lang="en-US" b="1"/>
        </a:p>
      </dgm:t>
    </dgm:pt>
    <dgm:pt modelId="{2E0677DF-2DE5-46B2-9CB0-8BD0FF4EF309}">
      <dgm:prSet phldrT="[Text]"/>
      <dgm:spPr/>
      <dgm:t>
        <a:bodyPr/>
        <a:lstStyle/>
        <a:p>
          <a:r>
            <a:rPr lang="en-US" b="1"/>
            <a:t>Behavioral Health</a:t>
          </a:r>
        </a:p>
      </dgm:t>
    </dgm:pt>
    <dgm:pt modelId="{F0D38876-D1FA-48C3-A8FB-7D11AFA05ED6}" type="parTrans" cxnId="{27BA9070-0864-4BDA-BEF2-C52D3A2AD87B}">
      <dgm:prSet/>
      <dgm:spPr/>
      <dgm:t>
        <a:bodyPr/>
        <a:lstStyle/>
        <a:p>
          <a:endParaRPr lang="en-US" b="1"/>
        </a:p>
      </dgm:t>
    </dgm:pt>
    <dgm:pt modelId="{0188EC55-AD07-4D25-9E9D-93463D4B0705}" type="sibTrans" cxnId="{27BA9070-0864-4BDA-BEF2-C52D3A2AD87B}">
      <dgm:prSet/>
      <dgm:spPr/>
      <dgm:t>
        <a:bodyPr/>
        <a:lstStyle/>
        <a:p>
          <a:endParaRPr lang="en-US" b="1"/>
        </a:p>
      </dgm:t>
    </dgm:pt>
    <dgm:pt modelId="{8483F684-9E94-4DFC-B39C-471D74BC165A}">
      <dgm:prSet phldrT="[Text]"/>
      <dgm:spPr/>
      <dgm:t>
        <a:bodyPr/>
        <a:lstStyle/>
        <a:p>
          <a:r>
            <a:rPr lang="en-US" b="1"/>
            <a:t>Individual Providers</a:t>
          </a:r>
        </a:p>
      </dgm:t>
    </dgm:pt>
    <dgm:pt modelId="{410DB18E-39F9-46E3-AA3C-1C26165CDBB9}" type="parTrans" cxnId="{195C4B9D-7696-40BC-A1EE-44672DED5F53}">
      <dgm:prSet/>
      <dgm:spPr/>
      <dgm:t>
        <a:bodyPr/>
        <a:lstStyle/>
        <a:p>
          <a:endParaRPr lang="en-US" b="1"/>
        </a:p>
      </dgm:t>
    </dgm:pt>
    <dgm:pt modelId="{1404E664-9B41-4511-A975-95283EFD7AE7}" type="sibTrans" cxnId="{195C4B9D-7696-40BC-A1EE-44672DED5F53}">
      <dgm:prSet/>
      <dgm:spPr/>
      <dgm:t>
        <a:bodyPr/>
        <a:lstStyle/>
        <a:p>
          <a:endParaRPr lang="en-US" b="1"/>
        </a:p>
      </dgm:t>
    </dgm:pt>
    <dgm:pt modelId="{C8719B47-6460-4E7D-9CF5-A820B996134C}">
      <dgm:prSet phldrT="[Text]"/>
      <dgm:spPr/>
      <dgm:t>
        <a:bodyPr/>
        <a:lstStyle/>
        <a:p>
          <a:r>
            <a:rPr lang="en-US" b="1"/>
            <a:t>Medical Group</a:t>
          </a:r>
        </a:p>
      </dgm:t>
    </dgm:pt>
    <dgm:pt modelId="{6999EA29-A8F1-4065-BF2F-D66945FE6B82}" type="parTrans" cxnId="{93498660-3B15-4955-9D85-2A7C842D24C3}">
      <dgm:prSet/>
      <dgm:spPr/>
      <dgm:t>
        <a:bodyPr/>
        <a:lstStyle/>
        <a:p>
          <a:endParaRPr lang="en-US" b="1"/>
        </a:p>
      </dgm:t>
    </dgm:pt>
    <dgm:pt modelId="{635A516D-A934-4562-A8B6-3B3CD3E26C35}" type="sibTrans" cxnId="{93498660-3B15-4955-9D85-2A7C842D24C3}">
      <dgm:prSet/>
      <dgm:spPr/>
      <dgm:t>
        <a:bodyPr/>
        <a:lstStyle/>
        <a:p>
          <a:endParaRPr lang="en-US" b="1"/>
        </a:p>
      </dgm:t>
    </dgm:pt>
    <dgm:pt modelId="{7CD29888-12EF-439A-9A77-2FA9BD4FB96F}">
      <dgm:prSet phldrT="[Text]"/>
      <dgm:spPr/>
      <dgm:t>
        <a:bodyPr/>
        <a:lstStyle/>
        <a:p>
          <a:r>
            <a:rPr lang="en-US" b="1"/>
            <a:t>IPAs/MOUs</a:t>
          </a:r>
        </a:p>
      </dgm:t>
    </dgm:pt>
    <dgm:pt modelId="{8C0C6845-D4CD-4AF0-A69B-F77BAE35D5EE}" type="parTrans" cxnId="{E3C16C13-21E6-4A26-90BC-DB89ED92EC7B}">
      <dgm:prSet/>
      <dgm:spPr/>
      <dgm:t>
        <a:bodyPr/>
        <a:lstStyle/>
        <a:p>
          <a:endParaRPr lang="en-US" b="1"/>
        </a:p>
      </dgm:t>
    </dgm:pt>
    <dgm:pt modelId="{EB8B8FD3-4669-4857-BAA7-6650CF8D765C}" type="sibTrans" cxnId="{E3C16C13-21E6-4A26-90BC-DB89ED92EC7B}">
      <dgm:prSet/>
      <dgm:spPr/>
      <dgm:t>
        <a:bodyPr/>
        <a:lstStyle/>
        <a:p>
          <a:endParaRPr lang="en-US" b="1"/>
        </a:p>
      </dgm:t>
    </dgm:pt>
    <dgm:pt modelId="{919D6A71-42B0-4D48-B889-A8BBC3D7B81C}" type="pres">
      <dgm:prSet presAssocID="{AF3153FE-6411-425B-8F75-1CC8D1E91807}" presName="Name0" presStyleCnt="0">
        <dgm:presLayoutVars>
          <dgm:chMax val="1"/>
          <dgm:chPref val="1"/>
          <dgm:dir/>
          <dgm:animOne val="branch"/>
          <dgm:animLvl val="lvl"/>
        </dgm:presLayoutVars>
      </dgm:prSet>
      <dgm:spPr/>
    </dgm:pt>
    <dgm:pt modelId="{039BB6D7-8AC6-4B9E-9137-EAF1213C85F7}" type="pres">
      <dgm:prSet presAssocID="{A73FC1C3-E117-4657-8543-1CDB292FAA1B}" presName="Parent" presStyleLbl="node0" presStyleIdx="0" presStyleCnt="1">
        <dgm:presLayoutVars>
          <dgm:chMax val="6"/>
          <dgm:chPref val="6"/>
        </dgm:presLayoutVars>
      </dgm:prSet>
      <dgm:spPr/>
    </dgm:pt>
    <dgm:pt modelId="{C6B5DE66-4951-45A4-B844-FD7C558A6993}" type="pres">
      <dgm:prSet presAssocID="{0AC5C2B8-AC2C-47DC-9AD6-60997FACDB9C}" presName="Accent1" presStyleCnt="0"/>
      <dgm:spPr/>
    </dgm:pt>
    <dgm:pt modelId="{776134FE-FD54-43D0-9187-C076C11F7D8B}" type="pres">
      <dgm:prSet presAssocID="{0AC5C2B8-AC2C-47DC-9AD6-60997FACDB9C}" presName="Accent" presStyleLbl="bgShp" presStyleIdx="0" presStyleCnt="6"/>
      <dgm:spPr/>
    </dgm:pt>
    <dgm:pt modelId="{9BE6A46F-A01F-4627-B3E7-AFDBF3F08737}" type="pres">
      <dgm:prSet presAssocID="{0AC5C2B8-AC2C-47DC-9AD6-60997FACDB9C}" presName="Child1" presStyleLbl="node1" presStyleIdx="0" presStyleCnt="6">
        <dgm:presLayoutVars>
          <dgm:chMax val="0"/>
          <dgm:chPref val="0"/>
          <dgm:bulletEnabled val="1"/>
        </dgm:presLayoutVars>
      </dgm:prSet>
      <dgm:spPr/>
    </dgm:pt>
    <dgm:pt modelId="{04F9BE2C-0CD1-4894-B25B-9F864CCFFF0A}" type="pres">
      <dgm:prSet presAssocID="{473569AA-98E7-4433-8288-86656C4EC4B7}" presName="Accent2" presStyleCnt="0"/>
      <dgm:spPr/>
    </dgm:pt>
    <dgm:pt modelId="{0AE38DDD-735F-46EB-B44B-ACEDED98F964}" type="pres">
      <dgm:prSet presAssocID="{473569AA-98E7-4433-8288-86656C4EC4B7}" presName="Accent" presStyleLbl="bgShp" presStyleIdx="1" presStyleCnt="6"/>
      <dgm:spPr/>
    </dgm:pt>
    <dgm:pt modelId="{063F7D98-ABDC-4818-A9D9-ACB8D8879AD4}" type="pres">
      <dgm:prSet presAssocID="{473569AA-98E7-4433-8288-86656C4EC4B7}" presName="Child2" presStyleLbl="node1" presStyleIdx="1" presStyleCnt="6">
        <dgm:presLayoutVars>
          <dgm:chMax val="0"/>
          <dgm:chPref val="0"/>
          <dgm:bulletEnabled val="1"/>
        </dgm:presLayoutVars>
      </dgm:prSet>
      <dgm:spPr/>
    </dgm:pt>
    <dgm:pt modelId="{2D69579F-2E6E-48A3-AA7A-B49952C57B57}" type="pres">
      <dgm:prSet presAssocID="{2E0677DF-2DE5-46B2-9CB0-8BD0FF4EF309}" presName="Accent3" presStyleCnt="0"/>
      <dgm:spPr/>
    </dgm:pt>
    <dgm:pt modelId="{BD475E5C-94A1-4713-B8B8-1F42A2AFA8FD}" type="pres">
      <dgm:prSet presAssocID="{2E0677DF-2DE5-46B2-9CB0-8BD0FF4EF309}" presName="Accent" presStyleLbl="bgShp" presStyleIdx="2" presStyleCnt="6"/>
      <dgm:spPr/>
    </dgm:pt>
    <dgm:pt modelId="{E43EBD5A-54AF-457E-A24D-7E0C64BFA58C}" type="pres">
      <dgm:prSet presAssocID="{2E0677DF-2DE5-46B2-9CB0-8BD0FF4EF309}" presName="Child3" presStyleLbl="node1" presStyleIdx="2" presStyleCnt="6">
        <dgm:presLayoutVars>
          <dgm:chMax val="0"/>
          <dgm:chPref val="0"/>
          <dgm:bulletEnabled val="1"/>
        </dgm:presLayoutVars>
      </dgm:prSet>
      <dgm:spPr/>
    </dgm:pt>
    <dgm:pt modelId="{B13B8E3A-F34F-4A84-9E97-C536A5BF3C89}" type="pres">
      <dgm:prSet presAssocID="{8483F684-9E94-4DFC-B39C-471D74BC165A}" presName="Accent4" presStyleCnt="0"/>
      <dgm:spPr/>
    </dgm:pt>
    <dgm:pt modelId="{A300BDD4-A4FB-4F54-BCBF-D034356A3F68}" type="pres">
      <dgm:prSet presAssocID="{8483F684-9E94-4DFC-B39C-471D74BC165A}" presName="Accent" presStyleLbl="bgShp" presStyleIdx="3" presStyleCnt="6"/>
      <dgm:spPr/>
    </dgm:pt>
    <dgm:pt modelId="{0399CE13-0B07-4082-835E-B15CBD3B6B66}" type="pres">
      <dgm:prSet presAssocID="{8483F684-9E94-4DFC-B39C-471D74BC165A}" presName="Child4" presStyleLbl="node1" presStyleIdx="3" presStyleCnt="6">
        <dgm:presLayoutVars>
          <dgm:chMax val="0"/>
          <dgm:chPref val="0"/>
          <dgm:bulletEnabled val="1"/>
        </dgm:presLayoutVars>
      </dgm:prSet>
      <dgm:spPr/>
    </dgm:pt>
    <dgm:pt modelId="{93D126F2-6935-46C1-905F-B70D447CCD7B}" type="pres">
      <dgm:prSet presAssocID="{C8719B47-6460-4E7D-9CF5-A820B996134C}" presName="Accent5" presStyleCnt="0"/>
      <dgm:spPr/>
    </dgm:pt>
    <dgm:pt modelId="{69A7B4C4-4752-47A3-891E-634C8A5B99EE}" type="pres">
      <dgm:prSet presAssocID="{C8719B47-6460-4E7D-9CF5-A820B996134C}" presName="Accent" presStyleLbl="bgShp" presStyleIdx="4" presStyleCnt="6"/>
      <dgm:spPr/>
    </dgm:pt>
    <dgm:pt modelId="{E09353C8-CBEE-4933-A1D1-C980945EEF95}" type="pres">
      <dgm:prSet presAssocID="{C8719B47-6460-4E7D-9CF5-A820B996134C}" presName="Child5" presStyleLbl="node1" presStyleIdx="4" presStyleCnt="6">
        <dgm:presLayoutVars>
          <dgm:chMax val="0"/>
          <dgm:chPref val="0"/>
          <dgm:bulletEnabled val="1"/>
        </dgm:presLayoutVars>
      </dgm:prSet>
      <dgm:spPr/>
    </dgm:pt>
    <dgm:pt modelId="{E5909B02-F1DB-47D3-BD94-B95CAB3294C2}" type="pres">
      <dgm:prSet presAssocID="{7CD29888-12EF-439A-9A77-2FA9BD4FB96F}" presName="Accent6" presStyleCnt="0"/>
      <dgm:spPr/>
    </dgm:pt>
    <dgm:pt modelId="{50C48706-CF1B-4CD8-B7E3-BE0EFABFE503}" type="pres">
      <dgm:prSet presAssocID="{7CD29888-12EF-439A-9A77-2FA9BD4FB96F}" presName="Accent" presStyleLbl="bgShp" presStyleIdx="5" presStyleCnt="6"/>
      <dgm:spPr/>
    </dgm:pt>
    <dgm:pt modelId="{014D0CCF-C08B-4ADC-89FB-A8973C6ED443}" type="pres">
      <dgm:prSet presAssocID="{7CD29888-12EF-439A-9A77-2FA9BD4FB96F}" presName="Child6" presStyleLbl="node1" presStyleIdx="5" presStyleCnt="6">
        <dgm:presLayoutVars>
          <dgm:chMax val="0"/>
          <dgm:chPref val="0"/>
          <dgm:bulletEnabled val="1"/>
        </dgm:presLayoutVars>
      </dgm:prSet>
      <dgm:spPr/>
    </dgm:pt>
  </dgm:ptLst>
  <dgm:cxnLst>
    <dgm:cxn modelId="{E3C16C13-21E6-4A26-90BC-DB89ED92EC7B}" srcId="{A73FC1C3-E117-4657-8543-1CDB292FAA1B}" destId="{7CD29888-12EF-439A-9A77-2FA9BD4FB96F}" srcOrd="5" destOrd="0" parTransId="{8C0C6845-D4CD-4AF0-A69B-F77BAE35D5EE}" sibTransId="{EB8B8FD3-4669-4857-BAA7-6650CF8D765C}"/>
    <dgm:cxn modelId="{B894F91E-DE19-449C-8B0B-1EEDE458B652}" type="presOf" srcId="{473569AA-98E7-4433-8288-86656C4EC4B7}" destId="{063F7D98-ABDC-4818-A9D9-ACB8D8879AD4}" srcOrd="0" destOrd="0" presId="urn:microsoft.com/office/officeart/2011/layout/HexagonRadial"/>
    <dgm:cxn modelId="{310B6430-6B8A-4C97-8874-FCE883FF2D10}" srcId="{AF3153FE-6411-425B-8F75-1CC8D1E91807}" destId="{A73FC1C3-E117-4657-8543-1CDB292FAA1B}" srcOrd="0" destOrd="0" parTransId="{3790DC43-AEA0-4D8A-89A0-BA03155391B8}" sibTransId="{96A8E9A1-4880-4729-B0ED-6A9A84F30EF2}"/>
    <dgm:cxn modelId="{5E0D035D-5F3F-49A3-B8FC-6C46BB998ED0}" srcId="{A73FC1C3-E117-4657-8543-1CDB292FAA1B}" destId="{473569AA-98E7-4433-8288-86656C4EC4B7}" srcOrd="1" destOrd="0" parTransId="{F81F5CFC-2FEE-440A-9802-5C36F6BC1E42}" sibTransId="{087B0FC7-6016-495C-B820-37089B742489}"/>
    <dgm:cxn modelId="{93498660-3B15-4955-9D85-2A7C842D24C3}" srcId="{A73FC1C3-E117-4657-8543-1CDB292FAA1B}" destId="{C8719B47-6460-4E7D-9CF5-A820B996134C}" srcOrd="4" destOrd="0" parTransId="{6999EA29-A8F1-4065-BF2F-D66945FE6B82}" sibTransId="{635A516D-A934-4562-A8B6-3B3CD3E26C35}"/>
    <dgm:cxn modelId="{27BA9070-0864-4BDA-BEF2-C52D3A2AD87B}" srcId="{A73FC1C3-E117-4657-8543-1CDB292FAA1B}" destId="{2E0677DF-2DE5-46B2-9CB0-8BD0FF4EF309}" srcOrd="2" destOrd="0" parTransId="{F0D38876-D1FA-48C3-A8FB-7D11AFA05ED6}" sibTransId="{0188EC55-AD07-4D25-9E9D-93463D4B0705}"/>
    <dgm:cxn modelId="{27BCBB8E-9103-4BAF-BEB6-040A9CE4F00C}" type="presOf" srcId="{8483F684-9E94-4DFC-B39C-471D74BC165A}" destId="{0399CE13-0B07-4082-835E-B15CBD3B6B66}" srcOrd="0" destOrd="0" presId="urn:microsoft.com/office/officeart/2011/layout/HexagonRadial"/>
    <dgm:cxn modelId="{384BBE99-0825-488F-BEA7-49FB6A0ACF80}" type="presOf" srcId="{0AC5C2B8-AC2C-47DC-9AD6-60997FACDB9C}" destId="{9BE6A46F-A01F-4627-B3E7-AFDBF3F08737}" srcOrd="0" destOrd="0" presId="urn:microsoft.com/office/officeart/2011/layout/HexagonRadial"/>
    <dgm:cxn modelId="{195C4B9D-7696-40BC-A1EE-44672DED5F53}" srcId="{A73FC1C3-E117-4657-8543-1CDB292FAA1B}" destId="{8483F684-9E94-4DFC-B39C-471D74BC165A}" srcOrd="3" destOrd="0" parTransId="{410DB18E-39F9-46E3-AA3C-1C26165CDBB9}" sibTransId="{1404E664-9B41-4511-A975-95283EFD7AE7}"/>
    <dgm:cxn modelId="{656622CF-78F5-4607-9C91-8DA6B0F31A40}" type="presOf" srcId="{AF3153FE-6411-425B-8F75-1CC8D1E91807}" destId="{919D6A71-42B0-4D48-B889-A8BBC3D7B81C}" srcOrd="0" destOrd="0" presId="urn:microsoft.com/office/officeart/2011/layout/HexagonRadial"/>
    <dgm:cxn modelId="{447915D0-CDB7-4A4A-AF57-549442A1F652}" type="presOf" srcId="{7CD29888-12EF-439A-9A77-2FA9BD4FB96F}" destId="{014D0CCF-C08B-4ADC-89FB-A8973C6ED443}" srcOrd="0" destOrd="0" presId="urn:microsoft.com/office/officeart/2011/layout/HexagonRadial"/>
    <dgm:cxn modelId="{5E2317D0-6111-468B-83D6-DA9004C44510}" type="presOf" srcId="{2E0677DF-2DE5-46B2-9CB0-8BD0FF4EF309}" destId="{E43EBD5A-54AF-457E-A24D-7E0C64BFA58C}" srcOrd="0" destOrd="0" presId="urn:microsoft.com/office/officeart/2011/layout/HexagonRadial"/>
    <dgm:cxn modelId="{680274E1-C486-485C-8E68-3F9008B3AC99}" srcId="{A73FC1C3-E117-4657-8543-1CDB292FAA1B}" destId="{0AC5C2B8-AC2C-47DC-9AD6-60997FACDB9C}" srcOrd="0" destOrd="0" parTransId="{62C6D0B8-F71E-4281-B624-A49B1E727563}" sibTransId="{C579414A-C728-4438-8A98-FED9930ECB57}"/>
    <dgm:cxn modelId="{F4ECA2E8-09C0-4CD2-B444-D6573C900BC5}" type="presOf" srcId="{A73FC1C3-E117-4657-8543-1CDB292FAA1B}" destId="{039BB6D7-8AC6-4B9E-9137-EAF1213C85F7}" srcOrd="0" destOrd="0" presId="urn:microsoft.com/office/officeart/2011/layout/HexagonRadial"/>
    <dgm:cxn modelId="{848723F5-FAB1-4393-9D16-DB92601F79CC}" type="presOf" srcId="{C8719B47-6460-4E7D-9CF5-A820B996134C}" destId="{E09353C8-CBEE-4933-A1D1-C980945EEF95}" srcOrd="0" destOrd="0" presId="urn:microsoft.com/office/officeart/2011/layout/HexagonRadial"/>
    <dgm:cxn modelId="{D85D7E23-7CAE-4F93-B2D9-602196C991D8}" type="presParOf" srcId="{919D6A71-42B0-4D48-B889-A8BBC3D7B81C}" destId="{039BB6D7-8AC6-4B9E-9137-EAF1213C85F7}" srcOrd="0" destOrd="0" presId="urn:microsoft.com/office/officeart/2011/layout/HexagonRadial"/>
    <dgm:cxn modelId="{64B569D0-A42C-4FDE-B70F-DEE9E0F3270D}" type="presParOf" srcId="{919D6A71-42B0-4D48-B889-A8BBC3D7B81C}" destId="{C6B5DE66-4951-45A4-B844-FD7C558A6993}" srcOrd="1" destOrd="0" presId="urn:microsoft.com/office/officeart/2011/layout/HexagonRadial"/>
    <dgm:cxn modelId="{CF084DD3-90F1-44CE-92F3-33D7FD60E83E}" type="presParOf" srcId="{C6B5DE66-4951-45A4-B844-FD7C558A6993}" destId="{776134FE-FD54-43D0-9187-C076C11F7D8B}" srcOrd="0" destOrd="0" presId="urn:microsoft.com/office/officeart/2011/layout/HexagonRadial"/>
    <dgm:cxn modelId="{A8670A28-4619-4A9C-A75F-FEA0765BB787}" type="presParOf" srcId="{919D6A71-42B0-4D48-B889-A8BBC3D7B81C}" destId="{9BE6A46F-A01F-4627-B3E7-AFDBF3F08737}" srcOrd="2" destOrd="0" presId="urn:microsoft.com/office/officeart/2011/layout/HexagonRadial"/>
    <dgm:cxn modelId="{643FAA5B-E800-4BC3-ADCF-773BF7941A89}" type="presParOf" srcId="{919D6A71-42B0-4D48-B889-A8BBC3D7B81C}" destId="{04F9BE2C-0CD1-4894-B25B-9F864CCFFF0A}" srcOrd="3" destOrd="0" presId="urn:microsoft.com/office/officeart/2011/layout/HexagonRadial"/>
    <dgm:cxn modelId="{B8897BAD-62A0-428E-97BA-359DFAD31346}" type="presParOf" srcId="{04F9BE2C-0CD1-4894-B25B-9F864CCFFF0A}" destId="{0AE38DDD-735F-46EB-B44B-ACEDED98F964}" srcOrd="0" destOrd="0" presId="urn:microsoft.com/office/officeart/2011/layout/HexagonRadial"/>
    <dgm:cxn modelId="{74236FF9-0433-47B0-A25A-71A72F2F10E0}" type="presParOf" srcId="{919D6A71-42B0-4D48-B889-A8BBC3D7B81C}" destId="{063F7D98-ABDC-4818-A9D9-ACB8D8879AD4}" srcOrd="4" destOrd="0" presId="urn:microsoft.com/office/officeart/2011/layout/HexagonRadial"/>
    <dgm:cxn modelId="{980E7C62-E84B-4FE6-9FA8-C55CD07AAA48}" type="presParOf" srcId="{919D6A71-42B0-4D48-B889-A8BBC3D7B81C}" destId="{2D69579F-2E6E-48A3-AA7A-B49952C57B57}" srcOrd="5" destOrd="0" presId="urn:microsoft.com/office/officeart/2011/layout/HexagonRadial"/>
    <dgm:cxn modelId="{F7D54F05-B444-4633-8B5E-E6DAF659A6D3}" type="presParOf" srcId="{2D69579F-2E6E-48A3-AA7A-B49952C57B57}" destId="{BD475E5C-94A1-4713-B8B8-1F42A2AFA8FD}" srcOrd="0" destOrd="0" presId="urn:microsoft.com/office/officeart/2011/layout/HexagonRadial"/>
    <dgm:cxn modelId="{C0370B99-0956-4290-8DE9-A2947E8EDCF3}" type="presParOf" srcId="{919D6A71-42B0-4D48-B889-A8BBC3D7B81C}" destId="{E43EBD5A-54AF-457E-A24D-7E0C64BFA58C}" srcOrd="6" destOrd="0" presId="urn:microsoft.com/office/officeart/2011/layout/HexagonRadial"/>
    <dgm:cxn modelId="{B2DD5ED4-693B-44C4-B7C4-34ECACAED6FB}" type="presParOf" srcId="{919D6A71-42B0-4D48-B889-A8BBC3D7B81C}" destId="{B13B8E3A-F34F-4A84-9E97-C536A5BF3C89}" srcOrd="7" destOrd="0" presId="urn:microsoft.com/office/officeart/2011/layout/HexagonRadial"/>
    <dgm:cxn modelId="{52A00315-89C1-42A3-AB91-830D998E43D1}" type="presParOf" srcId="{B13B8E3A-F34F-4A84-9E97-C536A5BF3C89}" destId="{A300BDD4-A4FB-4F54-BCBF-D034356A3F68}" srcOrd="0" destOrd="0" presId="urn:microsoft.com/office/officeart/2011/layout/HexagonRadial"/>
    <dgm:cxn modelId="{8993BB9F-2D82-4261-89E8-62587017411D}" type="presParOf" srcId="{919D6A71-42B0-4D48-B889-A8BBC3D7B81C}" destId="{0399CE13-0B07-4082-835E-B15CBD3B6B66}" srcOrd="8" destOrd="0" presId="urn:microsoft.com/office/officeart/2011/layout/HexagonRadial"/>
    <dgm:cxn modelId="{C143324C-B5DF-457F-A3AE-C0F49FDA0C55}" type="presParOf" srcId="{919D6A71-42B0-4D48-B889-A8BBC3D7B81C}" destId="{93D126F2-6935-46C1-905F-B70D447CCD7B}" srcOrd="9" destOrd="0" presId="urn:microsoft.com/office/officeart/2011/layout/HexagonRadial"/>
    <dgm:cxn modelId="{C67B152E-B9F0-450A-8A1D-BA573336316B}" type="presParOf" srcId="{93D126F2-6935-46C1-905F-B70D447CCD7B}" destId="{69A7B4C4-4752-47A3-891E-634C8A5B99EE}" srcOrd="0" destOrd="0" presId="urn:microsoft.com/office/officeart/2011/layout/HexagonRadial"/>
    <dgm:cxn modelId="{088A1F57-0CBB-46FC-AF4A-08CDB0A9DB5C}" type="presParOf" srcId="{919D6A71-42B0-4D48-B889-A8BBC3D7B81C}" destId="{E09353C8-CBEE-4933-A1D1-C980945EEF95}" srcOrd="10" destOrd="0" presId="urn:microsoft.com/office/officeart/2011/layout/HexagonRadial"/>
    <dgm:cxn modelId="{11125A90-6A22-4E99-912D-9D2CE0E106C4}" type="presParOf" srcId="{919D6A71-42B0-4D48-B889-A8BBC3D7B81C}" destId="{E5909B02-F1DB-47D3-BD94-B95CAB3294C2}" srcOrd="11" destOrd="0" presId="urn:microsoft.com/office/officeart/2011/layout/HexagonRadial"/>
    <dgm:cxn modelId="{EF671CE9-0C87-40B6-8715-FB3FE70D74A7}" type="presParOf" srcId="{E5909B02-F1DB-47D3-BD94-B95CAB3294C2}" destId="{50C48706-CF1B-4CD8-B7E3-BE0EFABFE503}" srcOrd="0" destOrd="0" presId="urn:microsoft.com/office/officeart/2011/layout/HexagonRadial"/>
    <dgm:cxn modelId="{1A5A0C3F-2764-4758-BCAF-8D6BCFFFB99B}" type="presParOf" srcId="{919D6A71-42B0-4D48-B889-A8BBC3D7B81C}" destId="{014D0CCF-C08B-4ADC-89FB-A8973C6ED443}" srcOrd="12" destOrd="0" presId="urn:microsoft.com/office/officeart/2011/layout/HexagonRadial"/>
  </dgm:cxnLst>
  <dgm:bg>
    <a:pattFill prst="pct5">
      <a:fgClr>
        <a:schemeClr val="accent1"/>
      </a:fgClr>
      <a:bgClr>
        <a:schemeClr val="bg1"/>
      </a:bgClr>
    </a:patt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BB6D7-8AC6-4B9E-9137-EAF1213C85F7}">
      <dsp:nvSpPr>
        <dsp:cNvPr id="0" name=""/>
        <dsp:cNvSpPr/>
      </dsp:nvSpPr>
      <dsp:spPr>
        <a:xfrm>
          <a:off x="2088069" y="1408090"/>
          <a:ext cx="1789744" cy="1548201"/>
        </a:xfrm>
        <a:prstGeom prst="hexagon">
          <a:avLst>
            <a:gd name="adj" fmla="val 28570"/>
            <a:gd name="vf" fmla="val 115470"/>
          </a:avLst>
        </a:prstGeom>
        <a:solidFill>
          <a:schemeClr val="accent5">
            <a:shade val="80000"/>
            <a:hueOff val="0"/>
            <a:satOff val="0"/>
            <a:lumOff val="0"/>
            <a:alphaOff val="0"/>
          </a:schemeClr>
        </a:solidFill>
        <a:ln>
          <a:noFill/>
        </a:ln>
        <a:effectLst/>
        <a:scene3d>
          <a:camera prst="perspective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sp3d extrusionH="28000" prstMaterial="matte"/>
        </a:bodyPr>
        <a:lstStyle/>
        <a:p>
          <a:pPr marL="0" lvl="0" indent="0" algn="ctr" defTabSz="577850">
            <a:lnSpc>
              <a:spcPct val="90000"/>
            </a:lnSpc>
            <a:spcBef>
              <a:spcPct val="0"/>
            </a:spcBef>
            <a:spcAft>
              <a:spcPct val="35000"/>
            </a:spcAft>
            <a:buNone/>
          </a:pPr>
          <a:r>
            <a:rPr lang="en-US" sz="1300" b="1" kern="1200"/>
            <a:t>Provider Types</a:t>
          </a:r>
        </a:p>
      </dsp:txBody>
      <dsp:txXfrm>
        <a:off x="2384655" y="1664649"/>
        <a:ext cx="1196572" cy="1035083"/>
      </dsp:txXfrm>
    </dsp:sp>
    <dsp:sp modelId="{0AE38DDD-735F-46EB-B44B-ACEDED98F964}">
      <dsp:nvSpPr>
        <dsp:cNvPr id="0" name=""/>
        <dsp:cNvSpPr/>
      </dsp:nvSpPr>
      <dsp:spPr>
        <a:xfrm>
          <a:off x="3208793" y="667380"/>
          <a:ext cx="675265" cy="581830"/>
        </a:xfrm>
        <a:prstGeom prst="hexagon">
          <a:avLst>
            <a:gd name="adj" fmla="val 28900"/>
            <a:gd name="vf" fmla="val 115470"/>
          </a:avLst>
        </a:prstGeom>
        <a:solidFill>
          <a:schemeClr val="accent5">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9BE6A46F-A01F-4627-B3E7-AFDBF3F08737}">
      <dsp:nvSpPr>
        <dsp:cNvPr id="0" name=""/>
        <dsp:cNvSpPr/>
      </dsp:nvSpPr>
      <dsp:spPr>
        <a:xfrm>
          <a:off x="2252930" y="0"/>
          <a:ext cx="1466682" cy="1268852"/>
        </a:xfrm>
        <a:prstGeom prst="hexagon">
          <a:avLst>
            <a:gd name="adj" fmla="val 28570"/>
            <a:gd name="vf" fmla="val 115470"/>
          </a:avLst>
        </a:prstGeom>
        <a:solidFill>
          <a:schemeClr val="accent5">
            <a:shade val="80000"/>
            <a:hueOff val="0"/>
            <a:satOff val="0"/>
            <a:lumOff val="0"/>
            <a:alphaOff val="0"/>
          </a:schemeClr>
        </a:solidFill>
        <a:ln>
          <a:noFill/>
        </a:ln>
        <a:effectLst/>
        <a:scene3d>
          <a:camera prst="perspective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sp3d extrusionH="28000" prstMaterial="matte"/>
        </a:bodyPr>
        <a:lstStyle/>
        <a:p>
          <a:pPr marL="0" lvl="0" indent="0" algn="ctr" defTabSz="577850">
            <a:lnSpc>
              <a:spcPct val="90000"/>
            </a:lnSpc>
            <a:spcBef>
              <a:spcPct val="0"/>
            </a:spcBef>
            <a:spcAft>
              <a:spcPct val="35000"/>
            </a:spcAft>
            <a:buNone/>
          </a:pPr>
          <a:r>
            <a:rPr lang="en-US" sz="1300" b="1" kern="1200"/>
            <a:t>Hospitals</a:t>
          </a:r>
        </a:p>
      </dsp:txBody>
      <dsp:txXfrm>
        <a:off x="2495991" y="210276"/>
        <a:ext cx="980560" cy="848300"/>
      </dsp:txXfrm>
    </dsp:sp>
    <dsp:sp modelId="{BD475E5C-94A1-4713-B8B8-1F42A2AFA8FD}">
      <dsp:nvSpPr>
        <dsp:cNvPr id="0" name=""/>
        <dsp:cNvSpPr/>
      </dsp:nvSpPr>
      <dsp:spPr>
        <a:xfrm>
          <a:off x="3996880" y="1755093"/>
          <a:ext cx="675265" cy="581830"/>
        </a:xfrm>
        <a:prstGeom prst="hexagon">
          <a:avLst>
            <a:gd name="adj" fmla="val 28900"/>
            <a:gd name="vf" fmla="val 115470"/>
          </a:avLst>
        </a:prstGeom>
        <a:solidFill>
          <a:schemeClr val="accent5">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063F7D98-ABDC-4818-A9D9-ACB8D8879AD4}">
      <dsp:nvSpPr>
        <dsp:cNvPr id="0" name=""/>
        <dsp:cNvSpPr/>
      </dsp:nvSpPr>
      <dsp:spPr>
        <a:xfrm>
          <a:off x="3598048" y="780429"/>
          <a:ext cx="1466682" cy="1268852"/>
        </a:xfrm>
        <a:prstGeom prst="hexagon">
          <a:avLst>
            <a:gd name="adj" fmla="val 28570"/>
            <a:gd name="vf" fmla="val 115470"/>
          </a:avLst>
        </a:prstGeom>
        <a:solidFill>
          <a:schemeClr val="accent5">
            <a:shade val="80000"/>
            <a:hueOff val="-100312"/>
            <a:satOff val="1500"/>
            <a:lumOff val="5796"/>
            <a:alphaOff val="0"/>
          </a:schemeClr>
        </a:solidFill>
        <a:ln>
          <a:noFill/>
        </a:ln>
        <a:effectLst/>
        <a:scene3d>
          <a:camera prst="perspective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sp3d extrusionH="28000" prstMaterial="matte"/>
        </a:bodyPr>
        <a:lstStyle/>
        <a:p>
          <a:pPr marL="0" lvl="0" indent="0" algn="ctr" defTabSz="577850">
            <a:lnSpc>
              <a:spcPct val="90000"/>
            </a:lnSpc>
            <a:spcBef>
              <a:spcPct val="0"/>
            </a:spcBef>
            <a:spcAft>
              <a:spcPct val="35000"/>
            </a:spcAft>
            <a:buNone/>
          </a:pPr>
          <a:r>
            <a:rPr lang="en-US" sz="1300" b="1" kern="1200"/>
            <a:t>Health Systems</a:t>
          </a:r>
        </a:p>
      </dsp:txBody>
      <dsp:txXfrm>
        <a:off x="3841109" y="990705"/>
        <a:ext cx="980560" cy="848300"/>
      </dsp:txXfrm>
    </dsp:sp>
    <dsp:sp modelId="{A300BDD4-A4FB-4F54-BCBF-D034356A3F68}">
      <dsp:nvSpPr>
        <dsp:cNvPr id="0" name=""/>
        <dsp:cNvSpPr/>
      </dsp:nvSpPr>
      <dsp:spPr>
        <a:xfrm>
          <a:off x="3449423" y="2982917"/>
          <a:ext cx="675265" cy="581830"/>
        </a:xfrm>
        <a:prstGeom prst="hexagon">
          <a:avLst>
            <a:gd name="adj" fmla="val 28900"/>
            <a:gd name="vf" fmla="val 115470"/>
          </a:avLst>
        </a:prstGeom>
        <a:solidFill>
          <a:schemeClr val="accent5">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E43EBD5A-54AF-457E-A24D-7E0C64BFA58C}">
      <dsp:nvSpPr>
        <dsp:cNvPr id="0" name=""/>
        <dsp:cNvSpPr/>
      </dsp:nvSpPr>
      <dsp:spPr>
        <a:xfrm>
          <a:off x="3598048" y="2314663"/>
          <a:ext cx="1466682" cy="1268852"/>
        </a:xfrm>
        <a:prstGeom prst="hexagon">
          <a:avLst>
            <a:gd name="adj" fmla="val 28570"/>
            <a:gd name="vf" fmla="val 115470"/>
          </a:avLst>
        </a:prstGeom>
        <a:solidFill>
          <a:schemeClr val="accent5">
            <a:shade val="80000"/>
            <a:hueOff val="-200624"/>
            <a:satOff val="2999"/>
            <a:lumOff val="11593"/>
            <a:alphaOff val="0"/>
          </a:schemeClr>
        </a:solidFill>
        <a:ln>
          <a:noFill/>
        </a:ln>
        <a:effectLst/>
        <a:scene3d>
          <a:camera prst="perspective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sp3d extrusionH="28000" prstMaterial="matte"/>
        </a:bodyPr>
        <a:lstStyle/>
        <a:p>
          <a:pPr marL="0" lvl="0" indent="0" algn="ctr" defTabSz="577850">
            <a:lnSpc>
              <a:spcPct val="90000"/>
            </a:lnSpc>
            <a:spcBef>
              <a:spcPct val="0"/>
            </a:spcBef>
            <a:spcAft>
              <a:spcPct val="35000"/>
            </a:spcAft>
            <a:buNone/>
          </a:pPr>
          <a:r>
            <a:rPr lang="en-US" sz="1300" b="1" kern="1200"/>
            <a:t>Behavioral Health</a:t>
          </a:r>
        </a:p>
      </dsp:txBody>
      <dsp:txXfrm>
        <a:off x="3841109" y="2524939"/>
        <a:ext cx="980560" cy="848300"/>
      </dsp:txXfrm>
    </dsp:sp>
    <dsp:sp modelId="{69A7B4C4-4752-47A3-891E-634C8A5B99EE}">
      <dsp:nvSpPr>
        <dsp:cNvPr id="0" name=""/>
        <dsp:cNvSpPr/>
      </dsp:nvSpPr>
      <dsp:spPr>
        <a:xfrm>
          <a:off x="2091399" y="3110370"/>
          <a:ext cx="675265" cy="581830"/>
        </a:xfrm>
        <a:prstGeom prst="hexagon">
          <a:avLst>
            <a:gd name="adj" fmla="val 28900"/>
            <a:gd name="vf" fmla="val 115470"/>
          </a:avLst>
        </a:prstGeom>
        <a:solidFill>
          <a:schemeClr val="accent5">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0399CE13-0B07-4082-835E-B15CBD3B6B66}">
      <dsp:nvSpPr>
        <dsp:cNvPr id="0" name=""/>
        <dsp:cNvSpPr/>
      </dsp:nvSpPr>
      <dsp:spPr>
        <a:xfrm>
          <a:off x="2252930" y="3095966"/>
          <a:ext cx="1466682" cy="1268852"/>
        </a:xfrm>
        <a:prstGeom prst="hexagon">
          <a:avLst>
            <a:gd name="adj" fmla="val 28570"/>
            <a:gd name="vf" fmla="val 115470"/>
          </a:avLst>
        </a:prstGeom>
        <a:solidFill>
          <a:schemeClr val="accent5">
            <a:shade val="80000"/>
            <a:hueOff val="-300935"/>
            <a:satOff val="4499"/>
            <a:lumOff val="17389"/>
            <a:alphaOff val="0"/>
          </a:schemeClr>
        </a:solidFill>
        <a:ln>
          <a:noFill/>
        </a:ln>
        <a:effectLst/>
        <a:scene3d>
          <a:camera prst="perspective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sp3d extrusionH="28000" prstMaterial="matte"/>
        </a:bodyPr>
        <a:lstStyle/>
        <a:p>
          <a:pPr marL="0" lvl="0" indent="0" algn="ctr" defTabSz="577850">
            <a:lnSpc>
              <a:spcPct val="90000"/>
            </a:lnSpc>
            <a:spcBef>
              <a:spcPct val="0"/>
            </a:spcBef>
            <a:spcAft>
              <a:spcPct val="35000"/>
            </a:spcAft>
            <a:buNone/>
          </a:pPr>
          <a:r>
            <a:rPr lang="en-US" sz="1300" b="1" kern="1200"/>
            <a:t>Individual Providers</a:t>
          </a:r>
        </a:p>
      </dsp:txBody>
      <dsp:txXfrm>
        <a:off x="2495991" y="3306242"/>
        <a:ext cx="980560" cy="848300"/>
      </dsp:txXfrm>
    </dsp:sp>
    <dsp:sp modelId="{50C48706-CF1B-4CD8-B7E3-BE0EFABFE503}">
      <dsp:nvSpPr>
        <dsp:cNvPr id="0" name=""/>
        <dsp:cNvSpPr/>
      </dsp:nvSpPr>
      <dsp:spPr>
        <a:xfrm>
          <a:off x="1290406" y="2023093"/>
          <a:ext cx="675265" cy="581830"/>
        </a:xfrm>
        <a:prstGeom prst="hexagon">
          <a:avLst>
            <a:gd name="adj" fmla="val 28900"/>
            <a:gd name="vf" fmla="val 115470"/>
          </a:avLst>
        </a:prstGeom>
        <a:solidFill>
          <a:schemeClr val="accent5">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E09353C8-CBEE-4933-A1D1-C980945EEF95}">
      <dsp:nvSpPr>
        <dsp:cNvPr id="0" name=""/>
        <dsp:cNvSpPr/>
      </dsp:nvSpPr>
      <dsp:spPr>
        <a:xfrm>
          <a:off x="901567" y="2315536"/>
          <a:ext cx="1466682" cy="1268852"/>
        </a:xfrm>
        <a:prstGeom prst="hexagon">
          <a:avLst>
            <a:gd name="adj" fmla="val 28570"/>
            <a:gd name="vf" fmla="val 115470"/>
          </a:avLst>
        </a:prstGeom>
        <a:solidFill>
          <a:schemeClr val="accent5">
            <a:shade val="80000"/>
            <a:hueOff val="-401247"/>
            <a:satOff val="5998"/>
            <a:lumOff val="23186"/>
            <a:alphaOff val="0"/>
          </a:schemeClr>
        </a:solidFill>
        <a:ln>
          <a:noFill/>
        </a:ln>
        <a:effectLst/>
        <a:scene3d>
          <a:camera prst="perspective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sp3d extrusionH="28000" prstMaterial="matte"/>
        </a:bodyPr>
        <a:lstStyle/>
        <a:p>
          <a:pPr marL="0" lvl="0" indent="0" algn="ctr" defTabSz="577850">
            <a:lnSpc>
              <a:spcPct val="90000"/>
            </a:lnSpc>
            <a:spcBef>
              <a:spcPct val="0"/>
            </a:spcBef>
            <a:spcAft>
              <a:spcPct val="35000"/>
            </a:spcAft>
            <a:buNone/>
          </a:pPr>
          <a:r>
            <a:rPr lang="en-US" sz="1300" b="1" kern="1200"/>
            <a:t>Medical Group</a:t>
          </a:r>
        </a:p>
      </dsp:txBody>
      <dsp:txXfrm>
        <a:off x="1144628" y="2525812"/>
        <a:ext cx="980560" cy="848300"/>
      </dsp:txXfrm>
    </dsp:sp>
    <dsp:sp modelId="{014D0CCF-C08B-4ADC-89FB-A8973C6ED443}">
      <dsp:nvSpPr>
        <dsp:cNvPr id="0" name=""/>
        <dsp:cNvSpPr/>
      </dsp:nvSpPr>
      <dsp:spPr>
        <a:xfrm>
          <a:off x="901567" y="778683"/>
          <a:ext cx="1466682" cy="1268852"/>
        </a:xfrm>
        <a:prstGeom prst="hexagon">
          <a:avLst>
            <a:gd name="adj" fmla="val 28570"/>
            <a:gd name="vf" fmla="val 115470"/>
          </a:avLst>
        </a:prstGeom>
        <a:solidFill>
          <a:schemeClr val="accent5">
            <a:shade val="80000"/>
            <a:hueOff val="-501559"/>
            <a:satOff val="7498"/>
            <a:lumOff val="28982"/>
            <a:alphaOff val="0"/>
          </a:schemeClr>
        </a:solidFill>
        <a:ln>
          <a:noFill/>
        </a:ln>
        <a:effectLst/>
        <a:scene3d>
          <a:camera prst="perspective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sp3d extrusionH="28000" prstMaterial="matte"/>
        </a:bodyPr>
        <a:lstStyle/>
        <a:p>
          <a:pPr marL="0" lvl="0" indent="0" algn="ctr" defTabSz="577850">
            <a:lnSpc>
              <a:spcPct val="90000"/>
            </a:lnSpc>
            <a:spcBef>
              <a:spcPct val="0"/>
            </a:spcBef>
            <a:spcAft>
              <a:spcPct val="35000"/>
            </a:spcAft>
            <a:buNone/>
          </a:pPr>
          <a:r>
            <a:rPr lang="en-US" sz="1300" b="1" kern="1200"/>
            <a:t>IPAs/MOUs</a:t>
          </a:r>
        </a:p>
      </dsp:txBody>
      <dsp:txXfrm>
        <a:off x="1144628" y="988959"/>
        <a:ext cx="980560" cy="84830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B98E7C-94AA-4798-8ED6-B7BBE9FF5258}"/>
              </a:ext>
            </a:extLst>
          </p:cNvPr>
          <p:cNvSpPr>
            <a:spLocks noGrp="1"/>
          </p:cNvSpPr>
          <p:nvPr>
            <p:ph type="hdr" sz="quarter"/>
          </p:nvPr>
        </p:nvSpPr>
        <p:spPr>
          <a:xfrm>
            <a:off x="0" y="1"/>
            <a:ext cx="4002299" cy="35173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2BA09F-5DE1-4118-9AF1-B6E8B36F4FA3}"/>
              </a:ext>
            </a:extLst>
          </p:cNvPr>
          <p:cNvSpPr>
            <a:spLocks noGrp="1"/>
          </p:cNvSpPr>
          <p:nvPr>
            <p:ph type="dt" sz="quarter" idx="1"/>
          </p:nvPr>
        </p:nvSpPr>
        <p:spPr>
          <a:xfrm>
            <a:off x="5231640" y="1"/>
            <a:ext cx="4002299" cy="351737"/>
          </a:xfrm>
          <a:prstGeom prst="rect">
            <a:avLst/>
          </a:prstGeom>
        </p:spPr>
        <p:txBody>
          <a:bodyPr vert="horz" lIns="91440" tIns="45720" rIns="91440" bIns="45720" rtlCol="0"/>
          <a:lstStyle>
            <a:lvl1pPr algn="r">
              <a:defRPr sz="1200"/>
            </a:lvl1pPr>
          </a:lstStyle>
          <a:p>
            <a:fld id="{4A3E728F-C1D1-4DE2-8FDE-CE59FB448F0C}" type="datetimeFigureOut">
              <a:rPr lang="en-US" smtClean="0"/>
              <a:t>9/23/2024</a:t>
            </a:fld>
            <a:endParaRPr lang="en-US"/>
          </a:p>
        </p:txBody>
      </p:sp>
      <p:sp>
        <p:nvSpPr>
          <p:cNvPr id="4" name="Footer Placeholder 3">
            <a:extLst>
              <a:ext uri="{FF2B5EF4-FFF2-40B4-BE49-F238E27FC236}">
                <a16:creationId xmlns:a16="http://schemas.microsoft.com/office/drawing/2014/main" id="{CA5F73AE-4E50-4E54-B22A-EC533E34B64E}"/>
              </a:ext>
            </a:extLst>
          </p:cNvPr>
          <p:cNvSpPr>
            <a:spLocks noGrp="1"/>
          </p:cNvSpPr>
          <p:nvPr>
            <p:ph type="ftr" sz="quarter" idx="2"/>
          </p:nvPr>
        </p:nvSpPr>
        <p:spPr>
          <a:xfrm>
            <a:off x="0" y="6658664"/>
            <a:ext cx="4002299" cy="35173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2D9F2C8-5EBC-4F74-8576-B0EE7B239AA6}"/>
              </a:ext>
            </a:extLst>
          </p:cNvPr>
          <p:cNvSpPr>
            <a:spLocks noGrp="1"/>
          </p:cNvSpPr>
          <p:nvPr>
            <p:ph type="sldNum" sz="quarter" idx="3"/>
          </p:nvPr>
        </p:nvSpPr>
        <p:spPr>
          <a:xfrm>
            <a:off x="5231640" y="6658664"/>
            <a:ext cx="4002299" cy="351736"/>
          </a:xfrm>
          <a:prstGeom prst="rect">
            <a:avLst/>
          </a:prstGeom>
        </p:spPr>
        <p:txBody>
          <a:bodyPr vert="horz" lIns="91440" tIns="45720" rIns="91440" bIns="45720" rtlCol="0" anchor="b"/>
          <a:lstStyle>
            <a:lvl1pPr algn="r">
              <a:defRPr sz="1200"/>
            </a:lvl1pPr>
          </a:lstStyle>
          <a:p>
            <a:fld id="{27EE3292-D489-439B-BEB9-D6D6121B1ADC}" type="slidenum">
              <a:rPr lang="en-US" smtClean="0"/>
              <a:t>‹#›</a:t>
            </a:fld>
            <a:endParaRPr lang="en-US"/>
          </a:p>
        </p:txBody>
      </p:sp>
    </p:spTree>
    <p:extLst>
      <p:ext uri="{BB962C8B-B14F-4D97-AF65-F5344CB8AC3E}">
        <p14:creationId xmlns:p14="http://schemas.microsoft.com/office/powerpoint/2010/main" val="990965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1640" y="1"/>
            <a:ext cx="4002299" cy="351737"/>
          </a:xfrm>
          <a:prstGeom prst="rect">
            <a:avLst/>
          </a:prstGeom>
        </p:spPr>
        <p:txBody>
          <a:bodyPr vert="horz" lIns="91440" tIns="45720" rIns="91440" bIns="45720" rtlCol="0"/>
          <a:lstStyle>
            <a:lvl1pPr algn="r">
              <a:defRPr sz="1200"/>
            </a:lvl1pPr>
          </a:lstStyle>
          <a:p>
            <a:fld id="{E8906093-3C15-42AB-A6C7-2A2044BF3402}" type="datetimeFigureOut">
              <a:rPr lang="en-US" smtClean="0"/>
              <a:t>9/23/2024</a:t>
            </a:fld>
            <a:endParaRPr lang="en-US"/>
          </a:p>
        </p:txBody>
      </p:sp>
      <p:sp>
        <p:nvSpPr>
          <p:cNvPr id="4" name="Slide Image Placeholder 3"/>
          <p:cNvSpPr>
            <a:spLocks noGrp="1" noRot="1" noChangeAspect="1"/>
          </p:cNvSpPr>
          <p:nvPr>
            <p:ph type="sldImg" idx="2"/>
          </p:nvPr>
        </p:nvSpPr>
        <p:spPr>
          <a:xfrm>
            <a:off x="2516188"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608" y="3373755"/>
            <a:ext cx="7388860" cy="276034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02299" cy="35173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1640" y="6658664"/>
            <a:ext cx="4002299" cy="351736"/>
          </a:xfrm>
          <a:prstGeom prst="rect">
            <a:avLst/>
          </a:prstGeom>
        </p:spPr>
        <p:txBody>
          <a:bodyPr vert="horz" lIns="91440" tIns="45720" rIns="91440" bIns="45720" rtlCol="0" anchor="b"/>
          <a:lstStyle>
            <a:lvl1pPr algn="r">
              <a:defRPr sz="1200"/>
            </a:lvl1pPr>
          </a:lstStyle>
          <a:p>
            <a:fld id="{CE9FD2B2-880E-43AD-A483-CD417FDBCBEE}" type="slidenum">
              <a:rPr lang="en-US" smtClean="0"/>
              <a:t>‹#›</a:t>
            </a:fld>
            <a:endParaRPr lang="en-US"/>
          </a:p>
        </p:txBody>
      </p:sp>
    </p:spTree>
    <p:extLst>
      <p:ext uri="{BB962C8B-B14F-4D97-AF65-F5344CB8AC3E}">
        <p14:creationId xmlns:p14="http://schemas.microsoft.com/office/powerpoint/2010/main" val="3060229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astmainsiteprodsa.blob.core.windows.net/cms/metroplusmvc12/media/plans/medicare/2022/h0423_mem22_2626_c-11122021-mhp-ultracare-map-2022-member-handbook_112921_final.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credentialing@metroplus.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mailto:childrensspecialservice@metroplus.org"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mailto:MetroPlusVFCA@metroplus.org"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9FD2B2-880E-43AD-A483-CD417FDBCBEE}" type="slidenum">
              <a:rPr lang="en-US" smtClean="0"/>
              <a:t>1</a:t>
            </a:fld>
            <a:endParaRPr lang="en-US"/>
          </a:p>
        </p:txBody>
      </p:sp>
    </p:spTree>
    <p:extLst>
      <p:ext uri="{BB962C8B-B14F-4D97-AF65-F5344CB8AC3E}">
        <p14:creationId xmlns:p14="http://schemas.microsoft.com/office/powerpoint/2010/main" val="1326966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9FD2B2-880E-43AD-A483-CD417FDBCBEE}" type="slidenum">
              <a:rPr lang="en-US" smtClean="0"/>
              <a:t>10</a:t>
            </a:fld>
            <a:endParaRPr lang="en-US"/>
          </a:p>
        </p:txBody>
      </p:sp>
    </p:spTree>
    <p:extLst>
      <p:ext uri="{BB962C8B-B14F-4D97-AF65-F5344CB8AC3E}">
        <p14:creationId xmlns:p14="http://schemas.microsoft.com/office/powerpoint/2010/main" val="2939656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9FD2B2-880E-43AD-A483-CD417FDBCBEE}" type="slidenum">
              <a:rPr lang="en-US" smtClean="0"/>
              <a:t>11</a:t>
            </a:fld>
            <a:endParaRPr lang="en-US"/>
          </a:p>
        </p:txBody>
      </p:sp>
    </p:spTree>
    <p:extLst>
      <p:ext uri="{BB962C8B-B14F-4D97-AF65-F5344CB8AC3E}">
        <p14:creationId xmlns:p14="http://schemas.microsoft.com/office/powerpoint/2010/main" val="3310491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9FD2B2-880E-43AD-A483-CD417FDBCBEE}" type="slidenum">
              <a:rPr lang="en-US" smtClean="0"/>
              <a:t>12</a:t>
            </a:fld>
            <a:endParaRPr lang="en-US"/>
          </a:p>
        </p:txBody>
      </p:sp>
    </p:spTree>
    <p:extLst>
      <p:ext uri="{BB962C8B-B14F-4D97-AF65-F5344CB8AC3E}">
        <p14:creationId xmlns:p14="http://schemas.microsoft.com/office/powerpoint/2010/main" val="930698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Notes:</a:t>
            </a:r>
          </a:p>
          <a:p>
            <a:pPr algn="l">
              <a:lnSpc>
                <a:spcPct val="100000"/>
              </a:lnSpc>
              <a:spcBef>
                <a:spcPts val="0"/>
              </a:spcBef>
              <a:spcAft>
                <a:spcPts val="1200"/>
              </a:spcAft>
            </a:pPr>
            <a:r>
              <a:rPr lang="en-US" sz="1200" b="1">
                <a:solidFill>
                  <a:srgbClr val="002060"/>
                </a:solidFill>
                <a:latin typeface="Arial" panose="020B0604020202020204" pitchFamily="34" charset="0"/>
                <a:cs typeface="Arial" panose="020B0604020202020204" pitchFamily="34" charset="0"/>
              </a:rPr>
              <a:t>You can call us at any time, 24 hours a day, seven days a week, at the 24/7 Member Services </a:t>
            </a:r>
          </a:p>
          <a:p>
            <a:pPr algn="l">
              <a:lnSpc>
                <a:spcPct val="100000"/>
              </a:lnSpc>
              <a:spcBef>
                <a:spcPts val="0"/>
              </a:spcBef>
              <a:spcAft>
                <a:spcPts val="1200"/>
              </a:spcAft>
            </a:pPr>
            <a:r>
              <a:rPr lang="en-US" sz="1200" b="1">
                <a:solidFill>
                  <a:srgbClr val="002060"/>
                </a:solidFill>
                <a:latin typeface="Arial" panose="020B0604020202020204" pitchFamily="34" charset="0"/>
                <a:cs typeface="Arial" panose="020B0604020202020204" pitchFamily="34" charset="0"/>
              </a:rPr>
              <a:t>Help Line number 866.986.0356 (TTY: 711)</a:t>
            </a:r>
          </a:p>
          <a:p>
            <a:pPr algn="l">
              <a:lnSpc>
                <a:spcPct val="100000"/>
              </a:lnSpc>
              <a:spcBef>
                <a:spcPts val="0"/>
              </a:spcBef>
              <a:spcAft>
                <a:spcPts val="1200"/>
              </a:spcAft>
            </a:pPr>
            <a:r>
              <a:rPr lang="en-US" sz="1200" b="1" i="1" u="sng">
                <a:solidFill>
                  <a:srgbClr val="7030A0"/>
                </a:solidFill>
                <a:latin typeface="Arial" panose="020B0604020202020204" pitchFamily="34" charset="0"/>
                <a:cs typeface="Arial" panose="020B0604020202020204" pitchFamily="34" charset="0"/>
              </a:rPr>
              <a:t>For information on MAP and MAP services please visit our website: </a:t>
            </a:r>
            <a:r>
              <a:rPr lang="en-US" sz="1200" b="1">
                <a:latin typeface="Arial" panose="020B0604020202020204" pitchFamily="34" charset="0"/>
                <a:cs typeface="Arial" panose="020B0604020202020204" pitchFamily="34" charset="0"/>
                <a:hlinkClick r:id="rId3"/>
              </a:rPr>
              <a:t>MetroPlusHealth/MAP</a:t>
            </a:r>
            <a:endParaRPr lang="en-US" sz="1200"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CE9FD2B2-880E-43AD-A483-CD417FDBCBEE}" type="slidenum">
              <a:rPr lang="en-US" smtClean="0"/>
              <a:t>13</a:t>
            </a:fld>
            <a:endParaRPr lang="en-US"/>
          </a:p>
        </p:txBody>
      </p:sp>
    </p:spTree>
    <p:extLst>
      <p:ext uri="{BB962C8B-B14F-4D97-AF65-F5344CB8AC3E}">
        <p14:creationId xmlns:p14="http://schemas.microsoft.com/office/powerpoint/2010/main" val="2687308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9FD2B2-880E-43AD-A483-CD417FDBCBEE}" type="slidenum">
              <a:rPr lang="en-US" smtClean="0"/>
              <a:t>14</a:t>
            </a:fld>
            <a:endParaRPr lang="en-US"/>
          </a:p>
        </p:txBody>
      </p:sp>
    </p:spTree>
    <p:extLst>
      <p:ext uri="{BB962C8B-B14F-4D97-AF65-F5344CB8AC3E}">
        <p14:creationId xmlns:p14="http://schemas.microsoft.com/office/powerpoint/2010/main" val="1430824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9FD2B2-880E-43AD-A483-CD417FDBCBEE}" type="slidenum">
              <a:rPr lang="en-US" smtClean="0"/>
              <a:t>15</a:t>
            </a:fld>
            <a:endParaRPr lang="en-US"/>
          </a:p>
        </p:txBody>
      </p:sp>
    </p:spTree>
    <p:extLst>
      <p:ext uri="{BB962C8B-B14F-4D97-AF65-F5344CB8AC3E}">
        <p14:creationId xmlns:p14="http://schemas.microsoft.com/office/powerpoint/2010/main" val="1250642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9FD2B2-880E-43AD-A483-CD417FDBCBEE}" type="slidenum">
              <a:rPr lang="en-US" smtClean="0"/>
              <a:t>16</a:t>
            </a:fld>
            <a:endParaRPr lang="en-US"/>
          </a:p>
        </p:txBody>
      </p:sp>
    </p:spTree>
    <p:extLst>
      <p:ext uri="{BB962C8B-B14F-4D97-AF65-F5344CB8AC3E}">
        <p14:creationId xmlns:p14="http://schemas.microsoft.com/office/powerpoint/2010/main" val="188515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accent4"/>
                </a:solidFill>
              </a:rPr>
              <a:t>Pr</a:t>
            </a:r>
            <a:r>
              <a:rPr lang="en-US" sz="1200" i="0">
                <a:solidFill>
                  <a:schemeClr val="accent4"/>
                </a:solidFill>
                <a:effectLst/>
              </a:rPr>
              <a:t>oviders may forward credentialing/re-credentialing concerns to </a:t>
            </a:r>
            <a:r>
              <a:rPr lang="en-US" sz="1200" b="0" i="0" u="sng" strike="noStrike">
                <a:solidFill>
                  <a:srgbClr val="0563C1"/>
                </a:solidFill>
                <a:effectLst/>
                <a:hlinkClick r:id="rId3"/>
              </a:rPr>
              <a:t>credentialing@metroplus.org</a:t>
            </a:r>
            <a:r>
              <a:rPr lang="en-US" sz="1200" b="0" i="0">
                <a:solidFill>
                  <a:srgbClr val="000000"/>
                </a:solidFill>
                <a:effectLst/>
              </a:rPr>
              <a:t>.  </a:t>
            </a:r>
          </a:p>
          <a:p>
            <a:pPr marL="236538" indent="-236538">
              <a:lnSpc>
                <a:spcPct val="100000"/>
              </a:lnSpc>
              <a:spcBef>
                <a:spcPts val="0"/>
              </a:spcBef>
              <a:buFont typeface="Arial" panose="020B0604020202020204" pitchFamily="34" charset="0"/>
              <a:buChar char="•"/>
            </a:pPr>
            <a:r>
              <a:rPr lang="en-US" sz="1200"/>
              <a:t>Requesting copies of operating certificates for </a:t>
            </a:r>
            <a:r>
              <a:rPr lang="en-US" sz="1200">
                <a:solidFill>
                  <a:srgbClr val="7030A0"/>
                </a:solidFill>
              </a:rPr>
              <a:t>OMH licensed CFTSS </a:t>
            </a:r>
            <a:r>
              <a:rPr lang="en-US" sz="1200"/>
              <a:t>Providers; and </a:t>
            </a:r>
          </a:p>
          <a:p>
            <a:pPr marL="236538" indent="-236538">
              <a:lnSpc>
                <a:spcPct val="100000"/>
              </a:lnSpc>
              <a:spcBef>
                <a:spcPts val="0"/>
              </a:spcBef>
              <a:buFont typeface="Arial" panose="020B0604020202020204" pitchFamily="34" charset="0"/>
              <a:buChar char="•"/>
            </a:pPr>
            <a:r>
              <a:rPr lang="en-US" sz="1200"/>
              <a:t>Requesting approval letter for telehealth for </a:t>
            </a:r>
            <a:r>
              <a:rPr lang="en-US" sz="1200" i="1" u="sng">
                <a:solidFill>
                  <a:srgbClr val="7030A0"/>
                </a:solidFill>
              </a:rPr>
              <a:t>non-OMH licensed CFTSS</a:t>
            </a:r>
            <a:r>
              <a:rPr lang="en-US" sz="1200"/>
              <a:t> Providers designated to serve the General Mental Health Population, </a:t>
            </a:r>
            <a:r>
              <a:rPr lang="en-US" sz="1200">
                <a:solidFill>
                  <a:srgbClr val="7030A0"/>
                </a:solidFill>
              </a:rPr>
              <a:t>including PSR, FPS, and YPS.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5"/>
          </p:nvPr>
        </p:nvSpPr>
        <p:spPr/>
        <p:txBody>
          <a:bodyPr/>
          <a:lstStyle/>
          <a:p>
            <a:fld id="{CE9FD2B2-880E-43AD-A483-CD417FDBCBEE}" type="slidenum">
              <a:rPr lang="en-US" smtClean="0"/>
              <a:t>17</a:t>
            </a:fld>
            <a:endParaRPr lang="en-US"/>
          </a:p>
        </p:txBody>
      </p:sp>
    </p:spTree>
    <p:extLst>
      <p:ext uri="{BB962C8B-B14F-4D97-AF65-F5344CB8AC3E}">
        <p14:creationId xmlns:p14="http://schemas.microsoft.com/office/powerpoint/2010/main" val="1337923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9FD2B2-880E-43AD-A483-CD417FDBCBEE}" type="slidenum">
              <a:rPr lang="en-US" smtClean="0"/>
              <a:t>18</a:t>
            </a:fld>
            <a:endParaRPr lang="en-US"/>
          </a:p>
        </p:txBody>
      </p:sp>
    </p:spTree>
    <p:extLst>
      <p:ext uri="{BB962C8B-B14F-4D97-AF65-F5344CB8AC3E}">
        <p14:creationId xmlns:p14="http://schemas.microsoft.com/office/powerpoint/2010/main" val="3556156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9FD2B2-880E-43AD-A483-CD417FDBCBEE}" type="slidenum">
              <a:rPr lang="en-US" smtClean="0"/>
              <a:t>19</a:t>
            </a:fld>
            <a:endParaRPr lang="en-US"/>
          </a:p>
        </p:txBody>
      </p:sp>
    </p:spTree>
    <p:extLst>
      <p:ext uri="{BB962C8B-B14F-4D97-AF65-F5344CB8AC3E}">
        <p14:creationId xmlns:p14="http://schemas.microsoft.com/office/powerpoint/2010/main" val="2722382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9FD2B2-880E-43AD-A483-CD417FDBCBEE}" type="slidenum">
              <a:rPr lang="en-US" smtClean="0"/>
              <a:t>2</a:t>
            </a:fld>
            <a:endParaRPr lang="en-US"/>
          </a:p>
        </p:txBody>
      </p:sp>
    </p:spTree>
    <p:extLst>
      <p:ext uri="{BB962C8B-B14F-4D97-AF65-F5344CB8AC3E}">
        <p14:creationId xmlns:p14="http://schemas.microsoft.com/office/powerpoint/2010/main" val="3393993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9FD2B2-880E-43AD-A483-CD417FDBCBEE}" type="slidenum">
              <a:rPr lang="en-US" smtClean="0"/>
              <a:t>20</a:t>
            </a:fld>
            <a:endParaRPr lang="en-US"/>
          </a:p>
        </p:txBody>
      </p:sp>
    </p:spTree>
    <p:extLst>
      <p:ext uri="{BB962C8B-B14F-4D97-AF65-F5344CB8AC3E}">
        <p14:creationId xmlns:p14="http://schemas.microsoft.com/office/powerpoint/2010/main" val="3385382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9FD2B2-880E-43AD-A483-CD417FDBCBEE}" type="slidenum">
              <a:rPr lang="en-US" smtClean="0"/>
              <a:t>28</a:t>
            </a:fld>
            <a:endParaRPr lang="en-US"/>
          </a:p>
        </p:txBody>
      </p:sp>
    </p:spTree>
    <p:extLst>
      <p:ext uri="{BB962C8B-B14F-4D97-AF65-F5344CB8AC3E}">
        <p14:creationId xmlns:p14="http://schemas.microsoft.com/office/powerpoint/2010/main" val="2163887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9FD2B2-880E-43AD-A483-CD417FDBCBEE}" type="slidenum">
              <a:rPr lang="en-US" smtClean="0"/>
              <a:t>36</a:t>
            </a:fld>
            <a:endParaRPr lang="en-US"/>
          </a:p>
        </p:txBody>
      </p:sp>
    </p:spTree>
    <p:extLst>
      <p:ext uri="{BB962C8B-B14F-4D97-AF65-F5344CB8AC3E}">
        <p14:creationId xmlns:p14="http://schemas.microsoft.com/office/powerpoint/2010/main" val="1878185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Notes:</a:t>
            </a:r>
          </a:p>
          <a:p>
            <a:endParaRPr lang="en-US"/>
          </a:p>
        </p:txBody>
      </p:sp>
      <p:sp>
        <p:nvSpPr>
          <p:cNvPr id="4" name="Slide Number Placeholder 3"/>
          <p:cNvSpPr>
            <a:spLocks noGrp="1"/>
          </p:cNvSpPr>
          <p:nvPr>
            <p:ph type="sldNum" sz="quarter" idx="5"/>
          </p:nvPr>
        </p:nvSpPr>
        <p:spPr/>
        <p:txBody>
          <a:bodyPr/>
          <a:lstStyle/>
          <a:p>
            <a:fld id="{CE9FD2B2-880E-43AD-A483-CD417FDBCBEE}" type="slidenum">
              <a:rPr lang="en-US" smtClean="0"/>
              <a:t>40</a:t>
            </a:fld>
            <a:endParaRPr lang="en-US"/>
          </a:p>
        </p:txBody>
      </p:sp>
    </p:spTree>
    <p:extLst>
      <p:ext uri="{BB962C8B-B14F-4D97-AF65-F5344CB8AC3E}">
        <p14:creationId xmlns:p14="http://schemas.microsoft.com/office/powerpoint/2010/main" val="3280546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B238D7-7819-4313-99BC-B81FD1659B18}" type="slidenum">
              <a:rPr lang="en-US" smtClean="0"/>
              <a:t>50</a:t>
            </a:fld>
            <a:endParaRPr lang="en-US"/>
          </a:p>
        </p:txBody>
      </p:sp>
    </p:spTree>
    <p:extLst>
      <p:ext uri="{BB962C8B-B14F-4D97-AF65-F5344CB8AC3E}">
        <p14:creationId xmlns:p14="http://schemas.microsoft.com/office/powerpoint/2010/main" val="3608543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9FD2B2-880E-43AD-A483-CD417FDBCBEE}" type="slidenum">
              <a:rPr lang="en-US" smtClean="0"/>
              <a:t>54</a:t>
            </a:fld>
            <a:endParaRPr lang="en-US"/>
          </a:p>
        </p:txBody>
      </p:sp>
    </p:spTree>
    <p:extLst>
      <p:ext uri="{BB962C8B-B14F-4D97-AF65-F5344CB8AC3E}">
        <p14:creationId xmlns:p14="http://schemas.microsoft.com/office/powerpoint/2010/main" val="455471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9FD2B2-880E-43AD-A483-CD417FDBCBEE}" type="slidenum">
              <a:rPr lang="en-US" smtClean="0"/>
              <a:t>55</a:t>
            </a:fld>
            <a:endParaRPr lang="en-US"/>
          </a:p>
        </p:txBody>
      </p:sp>
    </p:spTree>
    <p:extLst>
      <p:ext uri="{BB962C8B-B14F-4D97-AF65-F5344CB8AC3E}">
        <p14:creationId xmlns:p14="http://schemas.microsoft.com/office/powerpoint/2010/main" val="1395656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9FD2B2-880E-43AD-A483-CD417FDBCBEE}" type="slidenum">
              <a:rPr lang="en-US" smtClean="0"/>
              <a:t>59</a:t>
            </a:fld>
            <a:endParaRPr lang="en-US"/>
          </a:p>
        </p:txBody>
      </p:sp>
    </p:spTree>
    <p:extLst>
      <p:ext uri="{BB962C8B-B14F-4D97-AF65-F5344CB8AC3E}">
        <p14:creationId xmlns:p14="http://schemas.microsoft.com/office/powerpoint/2010/main" val="464814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E9FD2B2-880E-43AD-A483-CD417FDBCBEE}" type="slidenum">
              <a:rPr lang="en-US" smtClean="0"/>
              <a:t>60</a:t>
            </a:fld>
            <a:endParaRPr lang="en-US"/>
          </a:p>
        </p:txBody>
      </p:sp>
    </p:spTree>
    <p:extLst>
      <p:ext uri="{BB962C8B-B14F-4D97-AF65-F5344CB8AC3E}">
        <p14:creationId xmlns:p14="http://schemas.microsoft.com/office/powerpoint/2010/main" val="3777669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u="none"/>
          </a:p>
        </p:txBody>
      </p:sp>
      <p:sp>
        <p:nvSpPr>
          <p:cNvPr id="4" name="Slide Number Placeholder 3"/>
          <p:cNvSpPr>
            <a:spLocks noGrp="1"/>
          </p:cNvSpPr>
          <p:nvPr>
            <p:ph type="sldNum" sz="quarter" idx="5"/>
          </p:nvPr>
        </p:nvSpPr>
        <p:spPr/>
        <p:txBody>
          <a:bodyPr/>
          <a:lstStyle/>
          <a:p>
            <a:fld id="{CE9FD2B2-880E-43AD-A483-CD417FDBCBEE}" type="slidenum">
              <a:rPr lang="en-US" smtClean="0"/>
              <a:t>61</a:t>
            </a:fld>
            <a:endParaRPr lang="en-US"/>
          </a:p>
        </p:txBody>
      </p:sp>
    </p:spTree>
    <p:extLst>
      <p:ext uri="{BB962C8B-B14F-4D97-AF65-F5344CB8AC3E}">
        <p14:creationId xmlns:p14="http://schemas.microsoft.com/office/powerpoint/2010/main" val="94189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9FD2B2-880E-43AD-A483-CD417FDBCBEE}" type="slidenum">
              <a:rPr lang="en-US" smtClean="0"/>
              <a:t>3</a:t>
            </a:fld>
            <a:endParaRPr lang="en-US"/>
          </a:p>
        </p:txBody>
      </p:sp>
    </p:spTree>
    <p:extLst>
      <p:ext uri="{BB962C8B-B14F-4D97-AF65-F5344CB8AC3E}">
        <p14:creationId xmlns:p14="http://schemas.microsoft.com/office/powerpoint/2010/main" val="1372232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accent4"/>
                </a:solidFill>
                <a:effectLst/>
                <a:ea typeface="Calibri" panose="020F0502020204030204" pitchFamily="34" charset="0"/>
              </a:rPr>
              <a:t>To enroll in HARP, an eligible member will call NY Medicaid Choice @ 1-855-789-4277 (TTY users: 1-888-329-1541)</a:t>
            </a:r>
            <a:endParaRPr lang="en-US" sz="1200">
              <a:solidFill>
                <a:schemeClr val="accent4"/>
              </a:solidFill>
              <a:effectLst/>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CE9FD2B2-880E-43AD-A483-CD417FDBCBEE}" type="slidenum">
              <a:rPr lang="en-US" smtClean="0"/>
              <a:t>62</a:t>
            </a:fld>
            <a:endParaRPr lang="en-US"/>
          </a:p>
        </p:txBody>
      </p:sp>
    </p:spTree>
    <p:extLst>
      <p:ext uri="{BB962C8B-B14F-4D97-AF65-F5344CB8AC3E}">
        <p14:creationId xmlns:p14="http://schemas.microsoft.com/office/powerpoint/2010/main" val="3759088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9FD2B2-880E-43AD-A483-CD417FDBCBEE}" type="slidenum">
              <a:rPr lang="en-US" smtClean="0"/>
              <a:t>63</a:t>
            </a:fld>
            <a:endParaRPr lang="en-US"/>
          </a:p>
        </p:txBody>
      </p:sp>
    </p:spTree>
    <p:extLst>
      <p:ext uri="{BB962C8B-B14F-4D97-AF65-F5344CB8AC3E}">
        <p14:creationId xmlns:p14="http://schemas.microsoft.com/office/powerpoint/2010/main" val="28110518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9FD2B2-880E-43AD-A483-CD417FDBCBEE}" type="slidenum">
              <a:rPr lang="en-US" smtClean="0"/>
              <a:t>64</a:t>
            </a:fld>
            <a:endParaRPr lang="en-US"/>
          </a:p>
        </p:txBody>
      </p:sp>
    </p:spTree>
    <p:extLst>
      <p:ext uri="{BB962C8B-B14F-4D97-AF65-F5344CB8AC3E}">
        <p14:creationId xmlns:p14="http://schemas.microsoft.com/office/powerpoint/2010/main" val="2185611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Notes:</a:t>
            </a:r>
          </a:p>
          <a:p>
            <a:pPr>
              <a:lnSpc>
                <a:spcPct val="100000"/>
              </a:lnSpc>
              <a:spcBef>
                <a:spcPts val="0"/>
              </a:spcBef>
            </a:pPr>
            <a:r>
              <a:rPr lang="en-US" sz="1400" b="1" u="sng"/>
              <a:t>The CSS Department can be reached by:</a:t>
            </a:r>
          </a:p>
          <a:p>
            <a:pPr marL="522287" lvl="1" indent="-285750">
              <a:lnSpc>
                <a:spcPct val="100000"/>
              </a:lnSpc>
              <a:spcBef>
                <a:spcPts val="0"/>
              </a:spcBef>
              <a:buClr>
                <a:schemeClr val="accent2"/>
              </a:buClr>
              <a:buFont typeface="Courier New" panose="02070309020205020404" pitchFamily="49" charset="0"/>
              <a:buChar char="o"/>
            </a:pPr>
            <a:r>
              <a:rPr lang="en-US" sz="1400" b="1"/>
              <a:t>Calling MetroPlusHealth at 800.303.9626</a:t>
            </a:r>
          </a:p>
          <a:p>
            <a:pPr marL="522287" lvl="1" indent="-285750">
              <a:lnSpc>
                <a:spcPct val="100000"/>
              </a:lnSpc>
              <a:spcBef>
                <a:spcPts val="0"/>
              </a:spcBef>
              <a:buClr>
                <a:schemeClr val="accent2"/>
              </a:buClr>
              <a:buFont typeface="Courier New" panose="02070309020205020404" pitchFamily="49" charset="0"/>
              <a:buChar char="o"/>
            </a:pPr>
            <a:r>
              <a:rPr lang="en-US" sz="1400" b="1"/>
              <a:t>Fax 212-908-3018 </a:t>
            </a:r>
          </a:p>
          <a:p>
            <a:pPr marL="522287" lvl="1" indent="-285750">
              <a:lnSpc>
                <a:spcPct val="100000"/>
              </a:lnSpc>
              <a:spcBef>
                <a:spcPts val="0"/>
              </a:spcBef>
              <a:buClr>
                <a:schemeClr val="accent2"/>
              </a:buClr>
              <a:buFont typeface="Courier New" panose="02070309020205020404" pitchFamily="49" charset="0"/>
              <a:buChar char="o"/>
            </a:pPr>
            <a:r>
              <a:rPr lang="en-US" sz="1400" b="1"/>
              <a:t>Or emailing </a:t>
            </a:r>
            <a:r>
              <a:rPr lang="en-US" sz="1400" b="1">
                <a:hlinkClick r:id="rId3"/>
              </a:rPr>
              <a:t>childrensspecialservice@metroplus.org</a:t>
            </a:r>
            <a:endParaRPr lang="en-US" sz="1400" b="1"/>
          </a:p>
          <a:p>
            <a:pPr>
              <a:lnSpc>
                <a:spcPct val="100000"/>
              </a:lnSpc>
              <a:spcBef>
                <a:spcPts val="0"/>
              </a:spcBef>
            </a:pPr>
            <a:r>
              <a:rPr lang="en-US" sz="1400" b="1" i="1"/>
              <a:t>29i VFCA providers can also email </a:t>
            </a:r>
            <a:r>
              <a:rPr lang="en-US" sz="1400" b="1" i="1">
                <a:hlinkClick r:id="rId4"/>
              </a:rPr>
              <a:t>MetroPlusVFCA@metroplus.org</a:t>
            </a:r>
            <a:endParaRPr lang="en-US" sz="1400" b="1" i="1"/>
          </a:p>
          <a:p>
            <a:pPr>
              <a:lnSpc>
                <a:spcPct val="80000"/>
              </a:lnSpc>
              <a:spcBef>
                <a:spcPts val="0"/>
              </a:spcBef>
              <a:spcAft>
                <a:spcPts val="0"/>
              </a:spcAft>
            </a:pPr>
            <a:r>
              <a:rPr lang="en-US" sz="1400" b="1" i="1"/>
              <a:t>Requests for Applied Behavioral Analysis (ABA) may be submitted  via</a:t>
            </a:r>
          </a:p>
          <a:p>
            <a:pPr lvl="1" fontAlgn="ctr">
              <a:lnSpc>
                <a:spcPct val="80000"/>
              </a:lnSpc>
              <a:spcAft>
                <a:spcPts val="0"/>
              </a:spcAft>
              <a:buClr>
                <a:schemeClr val="accent2"/>
              </a:buClr>
              <a:buFont typeface="Wingdings" panose="05000000000000000000" pitchFamily="2" charset="2"/>
              <a:buChar char="Ø"/>
            </a:pPr>
            <a:r>
              <a:rPr lang="en-US" sz="1400" b="1"/>
              <a:t>Email: MetroplusABA@Metroplus.org</a:t>
            </a:r>
          </a:p>
          <a:p>
            <a:pPr lvl="1" fontAlgn="ctr">
              <a:lnSpc>
                <a:spcPct val="80000"/>
              </a:lnSpc>
              <a:spcAft>
                <a:spcPts val="0"/>
              </a:spcAft>
              <a:buClr>
                <a:schemeClr val="accent2"/>
              </a:buClr>
              <a:buFont typeface="Wingdings" panose="05000000000000000000" pitchFamily="2" charset="2"/>
              <a:buChar char="Ø"/>
            </a:pPr>
            <a:r>
              <a:rPr lang="en-US" sz="1400" b="1"/>
              <a:t>Fax: (212) 908-5182</a:t>
            </a:r>
          </a:p>
          <a:p>
            <a:endParaRPr lang="en-US"/>
          </a:p>
        </p:txBody>
      </p:sp>
      <p:sp>
        <p:nvSpPr>
          <p:cNvPr id="4" name="Slide Number Placeholder 3"/>
          <p:cNvSpPr>
            <a:spLocks noGrp="1"/>
          </p:cNvSpPr>
          <p:nvPr>
            <p:ph type="sldNum" sz="quarter" idx="5"/>
          </p:nvPr>
        </p:nvSpPr>
        <p:spPr/>
        <p:txBody>
          <a:bodyPr/>
          <a:lstStyle/>
          <a:p>
            <a:fld id="{CE9FD2B2-880E-43AD-A483-CD417FDBCBEE}" type="slidenum">
              <a:rPr lang="en-US" smtClean="0"/>
              <a:t>65</a:t>
            </a:fld>
            <a:endParaRPr lang="en-US"/>
          </a:p>
        </p:txBody>
      </p:sp>
    </p:spTree>
    <p:extLst>
      <p:ext uri="{BB962C8B-B14F-4D97-AF65-F5344CB8AC3E}">
        <p14:creationId xmlns:p14="http://schemas.microsoft.com/office/powerpoint/2010/main" val="27952544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9FD2B2-880E-43AD-A483-CD417FDBCBEE}" type="slidenum">
              <a:rPr lang="en-US" smtClean="0"/>
              <a:t>66</a:t>
            </a:fld>
            <a:endParaRPr lang="en-US"/>
          </a:p>
        </p:txBody>
      </p:sp>
    </p:spTree>
    <p:extLst>
      <p:ext uri="{BB962C8B-B14F-4D97-AF65-F5344CB8AC3E}">
        <p14:creationId xmlns:p14="http://schemas.microsoft.com/office/powerpoint/2010/main" val="190723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9FD2B2-880E-43AD-A483-CD417FDBCBEE}" type="slidenum">
              <a:rPr lang="en-US" smtClean="0"/>
              <a:t>76</a:t>
            </a:fld>
            <a:endParaRPr lang="en-US"/>
          </a:p>
        </p:txBody>
      </p:sp>
    </p:spTree>
    <p:extLst>
      <p:ext uri="{BB962C8B-B14F-4D97-AF65-F5344CB8AC3E}">
        <p14:creationId xmlns:p14="http://schemas.microsoft.com/office/powerpoint/2010/main" val="629557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9FD2B2-880E-43AD-A483-CD417FDBCBEE}" type="slidenum">
              <a:rPr lang="en-US" smtClean="0"/>
              <a:t>4</a:t>
            </a:fld>
            <a:endParaRPr lang="en-US"/>
          </a:p>
        </p:txBody>
      </p:sp>
    </p:spTree>
    <p:extLst>
      <p:ext uri="{BB962C8B-B14F-4D97-AF65-F5344CB8AC3E}">
        <p14:creationId xmlns:p14="http://schemas.microsoft.com/office/powerpoint/2010/main" val="2173287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Verify highest QHP membership retention rate for 2023</a:t>
            </a:r>
          </a:p>
          <a:p>
            <a:r>
              <a:rPr lang="en-US">
                <a:cs typeface="Calibri"/>
              </a:rPr>
              <a:t>Google Review is now 4.3/5 stars </a:t>
            </a:r>
          </a:p>
          <a:p>
            <a:endParaRPr lang="en-US">
              <a:cs typeface="Calibri"/>
            </a:endParaRPr>
          </a:p>
        </p:txBody>
      </p:sp>
      <p:sp>
        <p:nvSpPr>
          <p:cNvPr id="4" name="Slide Number Placeholder 3"/>
          <p:cNvSpPr>
            <a:spLocks noGrp="1"/>
          </p:cNvSpPr>
          <p:nvPr>
            <p:ph type="sldNum" sz="quarter" idx="5"/>
          </p:nvPr>
        </p:nvSpPr>
        <p:spPr/>
        <p:txBody>
          <a:bodyPr/>
          <a:lstStyle/>
          <a:p>
            <a:fld id="{CE9FD2B2-880E-43AD-A483-CD417FDBCBEE}" type="slidenum">
              <a:rPr lang="en-US" smtClean="0"/>
              <a:t>5</a:t>
            </a:fld>
            <a:endParaRPr lang="en-US"/>
          </a:p>
        </p:txBody>
      </p:sp>
    </p:spTree>
    <p:extLst>
      <p:ext uri="{BB962C8B-B14F-4D97-AF65-F5344CB8AC3E}">
        <p14:creationId xmlns:p14="http://schemas.microsoft.com/office/powerpoint/2010/main" val="316618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9FD2B2-880E-43AD-A483-CD417FDBCBEE}" type="slidenum">
              <a:rPr lang="en-US" smtClean="0"/>
              <a:t>6</a:t>
            </a:fld>
            <a:endParaRPr lang="en-US"/>
          </a:p>
        </p:txBody>
      </p:sp>
    </p:spTree>
    <p:extLst>
      <p:ext uri="{BB962C8B-B14F-4D97-AF65-F5344CB8AC3E}">
        <p14:creationId xmlns:p14="http://schemas.microsoft.com/office/powerpoint/2010/main" val="1596849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Slides 10-17 will be used as flips for slide 9 on each individual product line. Please click on the link to more </a:t>
            </a:r>
          </a:p>
        </p:txBody>
      </p:sp>
      <p:sp>
        <p:nvSpPr>
          <p:cNvPr id="4" name="Slide Number Placeholder 3"/>
          <p:cNvSpPr>
            <a:spLocks noGrp="1"/>
          </p:cNvSpPr>
          <p:nvPr>
            <p:ph type="sldNum" sz="quarter" idx="5"/>
          </p:nvPr>
        </p:nvSpPr>
        <p:spPr/>
        <p:txBody>
          <a:bodyPr/>
          <a:lstStyle/>
          <a:p>
            <a:fld id="{CE9FD2B2-880E-43AD-A483-CD417FDBCBEE}" type="slidenum">
              <a:rPr lang="en-US" smtClean="0"/>
              <a:t>7</a:t>
            </a:fld>
            <a:endParaRPr lang="en-US"/>
          </a:p>
        </p:txBody>
      </p:sp>
    </p:spTree>
    <p:extLst>
      <p:ext uri="{BB962C8B-B14F-4D97-AF65-F5344CB8AC3E}">
        <p14:creationId xmlns:p14="http://schemas.microsoft.com/office/powerpoint/2010/main" val="551148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9FD2B2-880E-43AD-A483-CD417FDBCBEE}" type="slidenum">
              <a:rPr lang="en-US" smtClean="0"/>
              <a:t>8</a:t>
            </a:fld>
            <a:endParaRPr lang="en-US"/>
          </a:p>
        </p:txBody>
      </p:sp>
    </p:spTree>
    <p:extLst>
      <p:ext uri="{BB962C8B-B14F-4D97-AF65-F5344CB8AC3E}">
        <p14:creationId xmlns:p14="http://schemas.microsoft.com/office/powerpoint/2010/main" val="2127526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9FD2B2-880E-43AD-A483-CD417FDBCBEE}" type="slidenum">
              <a:rPr lang="en-US" smtClean="0"/>
              <a:t>9</a:t>
            </a:fld>
            <a:endParaRPr lang="en-US"/>
          </a:p>
        </p:txBody>
      </p:sp>
    </p:spTree>
    <p:extLst>
      <p:ext uri="{BB962C8B-B14F-4D97-AF65-F5344CB8AC3E}">
        <p14:creationId xmlns:p14="http://schemas.microsoft.com/office/powerpoint/2010/main" val="528427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Master" Target="../slideMasters/slideMaster1.xml"/><Relationship Id="rId4" Type="http://schemas.openxmlformats.org/officeDocument/2006/relationships/tags" Target="../tags/tag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slideMaster" Target="../slideMasters/slideMaster1.xml"/><Relationship Id="rId4"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slideMaster" Target="../slideMasters/slideMaster1.xml"/><Relationship Id="rId4" Type="http://schemas.openxmlformats.org/officeDocument/2006/relationships/tags" Target="../tags/tag2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Master" Target="../slideMasters/slideMaster1.xml"/><Relationship Id="rId4" Type="http://schemas.openxmlformats.org/officeDocument/2006/relationships/tags" Target="../tags/tag24.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slideMaster" Target="../slideMasters/slideMaster1.xml"/><Relationship Id="rId4" Type="http://schemas.openxmlformats.org/officeDocument/2006/relationships/tags" Target="../tags/tag2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91DF6A-7476-8374-397C-66D014EF3017}"/>
              </a:ext>
            </a:extLst>
          </p:cNvPr>
          <p:cNvSpPr/>
          <p:nvPr userDrawn="1"/>
        </p:nvSpPr>
        <p:spPr>
          <a:xfrm>
            <a:off x="0" y="-7"/>
            <a:ext cx="12192000" cy="62575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BCAD76A-447F-F7F2-0A6A-07254FB8730D}"/>
              </a:ext>
            </a:extLst>
          </p:cNvPr>
          <p:cNvSpPr/>
          <p:nvPr userDrawn="1"/>
        </p:nvSpPr>
        <p:spPr>
          <a:xfrm>
            <a:off x="4663736" y="-8"/>
            <a:ext cx="7528264" cy="6858007"/>
          </a:xfrm>
          <a:custGeom>
            <a:avLst/>
            <a:gdLst>
              <a:gd name="connsiteX0" fmla="*/ 5637321 w 7528264"/>
              <a:gd name="connsiteY0" fmla="*/ 0 h 6889072"/>
              <a:gd name="connsiteX1" fmla="*/ 2024109 w 7528264"/>
              <a:gd name="connsiteY1" fmla="*/ 5024761 h 6889072"/>
              <a:gd name="connsiteX2" fmla="*/ 958789 w 7528264"/>
              <a:gd name="connsiteY2" fmla="*/ 3524435 h 6889072"/>
              <a:gd name="connsiteX3" fmla="*/ 0 w 7528264"/>
              <a:gd name="connsiteY3" fmla="*/ 4829453 h 6889072"/>
              <a:gd name="connsiteX4" fmla="*/ 1447061 w 7528264"/>
              <a:gd name="connsiteY4" fmla="*/ 6889072 h 6889072"/>
              <a:gd name="connsiteX5" fmla="*/ 2645546 w 7528264"/>
              <a:gd name="connsiteY5" fmla="*/ 6880195 h 6889072"/>
              <a:gd name="connsiteX6" fmla="*/ 7528264 w 7528264"/>
              <a:gd name="connsiteY6" fmla="*/ 0 h 6889072"/>
              <a:gd name="connsiteX7" fmla="*/ 5637321 w 7528264"/>
              <a:gd name="connsiteY7" fmla="*/ 0 h 68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8264" h="6889072">
                <a:moveTo>
                  <a:pt x="5637321" y="0"/>
                </a:moveTo>
                <a:lnTo>
                  <a:pt x="2024109" y="5024761"/>
                </a:lnTo>
                <a:lnTo>
                  <a:pt x="958789" y="3524435"/>
                </a:lnTo>
                <a:lnTo>
                  <a:pt x="0" y="4829453"/>
                </a:lnTo>
                <a:lnTo>
                  <a:pt x="1447061" y="6889072"/>
                </a:lnTo>
                <a:lnTo>
                  <a:pt x="2645546" y="6880195"/>
                </a:lnTo>
                <a:lnTo>
                  <a:pt x="7528264" y="0"/>
                </a:lnTo>
                <a:lnTo>
                  <a:pt x="5637321" y="0"/>
                </a:lnTo>
                <a:close/>
              </a:path>
            </a:pathLst>
          </a:custGeom>
          <a:solidFill>
            <a:srgbClr val="FFD9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8811C99-6DCF-1B2B-68E3-31F3A940648D}"/>
              </a:ext>
            </a:extLst>
          </p:cNvPr>
          <p:cNvSpPr>
            <a:spLocks noGrp="1"/>
          </p:cNvSpPr>
          <p:nvPr>
            <p:ph type="body" sz="quarter" idx="10" hasCustomPrompt="1"/>
          </p:nvPr>
        </p:nvSpPr>
        <p:spPr>
          <a:xfrm>
            <a:off x="462707" y="2401677"/>
            <a:ext cx="7358930" cy="1348802"/>
          </a:xfrm>
        </p:spPr>
        <p:txBody>
          <a:bodyPr/>
          <a:lstStyle>
            <a:lvl1pPr>
              <a:defRPr sz="4400"/>
            </a:lvl1pPr>
            <a:lvl2pPr marL="457200" indent="0">
              <a:buNone/>
              <a:defRPr/>
            </a:lvl2pPr>
          </a:lstStyle>
          <a:p>
            <a:pPr lvl="0"/>
            <a:r>
              <a:rPr lang="en-US"/>
              <a:t>TITLE OF PRESENTATION</a:t>
            </a:r>
          </a:p>
        </p:txBody>
      </p:sp>
      <p:sp>
        <p:nvSpPr>
          <p:cNvPr id="8" name="Text Placeholder 7">
            <a:extLst>
              <a:ext uri="{FF2B5EF4-FFF2-40B4-BE49-F238E27FC236}">
                <a16:creationId xmlns:a16="http://schemas.microsoft.com/office/drawing/2014/main" id="{6C600C45-84BF-667F-60D3-94DEE0A4763D}"/>
              </a:ext>
            </a:extLst>
          </p:cNvPr>
          <p:cNvSpPr>
            <a:spLocks noGrp="1"/>
          </p:cNvSpPr>
          <p:nvPr>
            <p:ph type="body" sz="quarter" idx="11" hasCustomPrompt="1"/>
          </p:nvPr>
        </p:nvSpPr>
        <p:spPr>
          <a:xfrm>
            <a:off x="462706" y="4145092"/>
            <a:ext cx="7358930" cy="442678"/>
          </a:xfrm>
        </p:spPr>
        <p:txBody>
          <a:bodyPr/>
          <a:lstStyle>
            <a:lvl1pPr>
              <a:defRPr/>
            </a:lvl1pPr>
          </a:lstStyle>
          <a:p>
            <a:pPr lvl="0"/>
            <a:r>
              <a:rPr lang="en-US"/>
              <a:t>Subhead and / or meeting name</a:t>
            </a:r>
          </a:p>
        </p:txBody>
      </p:sp>
      <p:sp>
        <p:nvSpPr>
          <p:cNvPr id="10" name="Text Placeholder 9">
            <a:extLst>
              <a:ext uri="{FF2B5EF4-FFF2-40B4-BE49-F238E27FC236}">
                <a16:creationId xmlns:a16="http://schemas.microsoft.com/office/drawing/2014/main" id="{6213A3FE-3464-A4E0-20B7-C4EB2EA800C6}"/>
              </a:ext>
            </a:extLst>
          </p:cNvPr>
          <p:cNvSpPr>
            <a:spLocks noGrp="1"/>
          </p:cNvSpPr>
          <p:nvPr>
            <p:ph type="body" sz="quarter" idx="12" hasCustomPrompt="1"/>
          </p:nvPr>
        </p:nvSpPr>
        <p:spPr>
          <a:xfrm>
            <a:off x="462705" y="4685690"/>
            <a:ext cx="7358930" cy="442675"/>
          </a:xfrm>
        </p:spPr>
        <p:txBody>
          <a:bodyPr/>
          <a:lstStyle>
            <a:lvl1pPr>
              <a:defRPr sz="1800"/>
            </a:lvl1pPr>
          </a:lstStyle>
          <a:p>
            <a:pPr lvl="0"/>
            <a:r>
              <a:rPr lang="en-US"/>
              <a:t>Date</a:t>
            </a:r>
          </a:p>
        </p:txBody>
      </p:sp>
      <p:cxnSp>
        <p:nvCxnSpPr>
          <p:cNvPr id="14" name="Straight Connector 13">
            <a:extLst>
              <a:ext uri="{FF2B5EF4-FFF2-40B4-BE49-F238E27FC236}">
                <a16:creationId xmlns:a16="http://schemas.microsoft.com/office/drawing/2014/main" id="{3C22D045-F2E9-3340-0E64-E03750416538}"/>
              </a:ext>
            </a:extLst>
          </p:cNvPr>
          <p:cNvCxnSpPr>
            <a:cxnSpLocks/>
          </p:cNvCxnSpPr>
          <p:nvPr userDrawn="1"/>
        </p:nvCxnSpPr>
        <p:spPr>
          <a:xfrm>
            <a:off x="462706" y="6081408"/>
            <a:ext cx="11445458"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7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media">
    <p:spTree>
      <p:nvGrpSpPr>
        <p:cNvPr id="1" name=""/>
        <p:cNvGrpSpPr/>
        <p:nvPr/>
      </p:nvGrpSpPr>
      <p:grpSpPr>
        <a:xfrm>
          <a:off x="0" y="0"/>
          <a:ext cx="0" cy="0"/>
          <a:chOff x="0" y="0"/>
          <a:chExt cx="0" cy="0"/>
        </a:xfrm>
      </p:grpSpPr>
      <p:sp>
        <p:nvSpPr>
          <p:cNvPr id="6" name="Subtitle"/>
          <p:cNvSpPr>
            <a:spLocks noGrp="1"/>
          </p:cNvSpPr>
          <p:nvPr>
            <p:ph type="body" sz="quarter" idx="13" hasCustomPrompt="1"/>
          </p:nvPr>
        </p:nvSpPr>
        <p:spPr>
          <a:xfrm>
            <a:off x="457200" y="1118282"/>
            <a:ext cx="11338560" cy="492125"/>
          </a:xfrm>
        </p:spPr>
        <p:txBody>
          <a:bodyPr anchor="ctr"/>
          <a:lstStyle>
            <a:lvl1pPr>
              <a:defRPr sz="1800">
                <a:solidFill>
                  <a:schemeClr val="bg1"/>
                </a:solidFill>
              </a:defRPr>
            </a:lvl1pPr>
          </a:lstStyle>
          <a:p>
            <a:pPr lvl="0"/>
            <a:r>
              <a:rPr lang="en-US"/>
              <a:t>Use this space for one line subhead if needed | One line</a:t>
            </a:r>
          </a:p>
        </p:txBody>
      </p:sp>
      <p:sp>
        <p:nvSpPr>
          <p:cNvPr id="2" name="Title"/>
          <p:cNvSpPr>
            <a:spLocks noGrp="1"/>
          </p:cNvSpPr>
          <p:nvPr>
            <p:ph type="title" hasCustomPrompt="1"/>
          </p:nvPr>
        </p:nvSpPr>
        <p:spPr/>
        <p:txBody>
          <a:bodyPr/>
          <a:lstStyle>
            <a:lvl1pPr>
              <a:defRPr b="0" cap="all" baseline="0"/>
            </a:lvl1pPr>
          </a:lstStyle>
          <a:p>
            <a:r>
              <a:rPr lang="en-US"/>
              <a:t>Multimedia Slide</a:t>
            </a:r>
          </a:p>
        </p:txBody>
      </p:sp>
      <p:sp>
        <p:nvSpPr>
          <p:cNvPr id="20" name="Rectangle 19"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1" name="Rectangle 20"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2" name="Rectangle 21"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3" name="Rectangle 22"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9" name="Slide Number Placeholder 8"/>
          <p:cNvSpPr>
            <a:spLocks noGrp="1"/>
          </p:cNvSpPr>
          <p:nvPr>
            <p:ph type="sldNum" sz="quarter" idx="24"/>
          </p:nvPr>
        </p:nvSpPr>
        <p:spPr>
          <a:xfrm>
            <a:off x="9067800" y="6284325"/>
            <a:ext cx="2743200" cy="365125"/>
          </a:xfrm>
          <a:prstGeom prst="rect">
            <a:avLst/>
          </a:prstGeom>
        </p:spPr>
        <p:txBody>
          <a:bodyPr/>
          <a:lstStyle/>
          <a:p>
            <a:fld id="{901F1369-4AEB-4520-96C0-9F78886180C1}" type="slidenum">
              <a:rPr lang="en-US" smtClean="0"/>
              <a:pPr/>
              <a:t>‹#›</a:t>
            </a:fld>
            <a:endParaRPr lang="en-US"/>
          </a:p>
        </p:txBody>
      </p:sp>
      <p:sp>
        <p:nvSpPr>
          <p:cNvPr id="10" name="Content Placeholder 2">
            <a:extLst>
              <a:ext uri="{FF2B5EF4-FFF2-40B4-BE49-F238E27FC236}">
                <a16:creationId xmlns:a16="http://schemas.microsoft.com/office/drawing/2014/main" id="{DB9C91F6-19A4-60D8-C2FA-A0CB4D8E4B94}"/>
              </a:ext>
            </a:extLst>
          </p:cNvPr>
          <p:cNvSpPr>
            <a:spLocks noGrp="1"/>
          </p:cNvSpPr>
          <p:nvPr>
            <p:ph idx="1"/>
          </p:nvPr>
        </p:nvSpPr>
        <p:spPr>
          <a:xfrm>
            <a:off x="457200" y="1652610"/>
            <a:ext cx="11338560" cy="4340227"/>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endParaRPr lang="en-US"/>
          </a:p>
        </p:txBody>
      </p:sp>
    </p:spTree>
    <p:extLst>
      <p:ext uri="{BB962C8B-B14F-4D97-AF65-F5344CB8AC3E}">
        <p14:creationId xmlns:p14="http://schemas.microsoft.com/office/powerpoint/2010/main" val="33619252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con">
    <p:spTree>
      <p:nvGrpSpPr>
        <p:cNvPr id="1" name=""/>
        <p:cNvGrpSpPr/>
        <p:nvPr/>
      </p:nvGrpSpPr>
      <p:grpSpPr>
        <a:xfrm>
          <a:off x="0" y="0"/>
          <a:ext cx="0" cy="0"/>
          <a:chOff x="0" y="0"/>
          <a:chExt cx="0" cy="0"/>
        </a:xfrm>
      </p:grpSpPr>
      <p:sp>
        <p:nvSpPr>
          <p:cNvPr id="8" name="Orange title 1">
            <a:extLst>
              <a:ext uri="{FF2B5EF4-FFF2-40B4-BE49-F238E27FC236}">
                <a16:creationId xmlns:a16="http://schemas.microsoft.com/office/drawing/2014/main" id="{4736416D-EB4F-4346-8783-FC896DC0CA68}"/>
              </a:ext>
            </a:extLst>
          </p:cNvPr>
          <p:cNvSpPr>
            <a:spLocks noGrp="1"/>
          </p:cNvSpPr>
          <p:nvPr>
            <p:ph type="body" sz="quarter" idx="19" hasCustomPrompt="1"/>
          </p:nvPr>
        </p:nvSpPr>
        <p:spPr>
          <a:xfrm>
            <a:off x="784515" y="3868738"/>
            <a:ext cx="10628960" cy="457200"/>
          </a:xfrm>
        </p:spPr>
        <p:txBody>
          <a:bodyPr/>
          <a:lstStyle>
            <a:lvl1pPr>
              <a:defRPr sz="1600">
                <a:solidFill>
                  <a:schemeClr val="bg1"/>
                </a:solidFill>
              </a:defRPr>
            </a:lvl1pPr>
          </a:lstStyle>
          <a:p>
            <a:pPr lvl="0"/>
            <a:r>
              <a:rPr lang="en-US"/>
              <a:t>Type subhead in 16 pt orange | Max two lines</a:t>
            </a:r>
          </a:p>
        </p:txBody>
      </p:sp>
      <p:sp>
        <p:nvSpPr>
          <p:cNvPr id="10" name="Circle 1"/>
          <p:cNvSpPr>
            <a:spLocks noGrp="1"/>
          </p:cNvSpPr>
          <p:nvPr>
            <p:ph type="body" sz="quarter" idx="14" hasCustomPrompt="1"/>
          </p:nvPr>
        </p:nvSpPr>
        <p:spPr>
          <a:xfrm>
            <a:off x="5163312" y="1828800"/>
            <a:ext cx="1865376" cy="1866900"/>
          </a:xfrm>
          <a:prstGeom prst="ellipse">
            <a:avLst/>
          </a:prstGeom>
          <a:ln w="19050">
            <a:solidFill>
              <a:srgbClr val="FFD030"/>
            </a:solidFill>
          </a:ln>
        </p:spPr>
        <p:txBody>
          <a:bodyPr anchor="ctr"/>
          <a:lstStyle>
            <a:lvl1pPr algn="ctr">
              <a:buNone/>
              <a:defRPr sz="1200">
                <a:solidFill>
                  <a:schemeClr val="bg2">
                    <a:lumMod val="85000"/>
                  </a:schemeClr>
                </a:solidFill>
              </a:defRPr>
            </a:lvl1pPr>
          </a:lstStyle>
          <a:p>
            <a:pPr lvl="0"/>
            <a:r>
              <a:rPr lang="en-US"/>
              <a:t>Place icon here. To hide this text, place cursor then hit space bar. Duplicate or delete as needed.</a:t>
            </a:r>
          </a:p>
        </p:txBody>
      </p:sp>
      <p:sp>
        <p:nvSpPr>
          <p:cNvPr id="6" name="Subtitle"/>
          <p:cNvSpPr>
            <a:spLocks noGrp="1"/>
          </p:cNvSpPr>
          <p:nvPr>
            <p:ph type="body" sz="quarter" idx="13" hasCustomPrompt="1"/>
          </p:nvPr>
        </p:nvSpPr>
        <p:spPr>
          <a:xfrm>
            <a:off x="457200" y="1118282"/>
            <a:ext cx="11338560" cy="492125"/>
          </a:xfrm>
        </p:spPr>
        <p:txBody>
          <a:bodyPr anchor="ctr"/>
          <a:lstStyle>
            <a:lvl1pPr>
              <a:defRPr sz="1800">
                <a:solidFill>
                  <a:schemeClr val="bg1"/>
                </a:solidFill>
              </a:defRPr>
            </a:lvl1pPr>
          </a:lstStyle>
          <a:p>
            <a:pPr lvl="0"/>
            <a:r>
              <a:rPr lang="en-US"/>
              <a:t>Use this space for one line subhead if needed | One line</a:t>
            </a:r>
          </a:p>
        </p:txBody>
      </p:sp>
      <p:sp>
        <p:nvSpPr>
          <p:cNvPr id="2" name="Title"/>
          <p:cNvSpPr>
            <a:spLocks noGrp="1"/>
          </p:cNvSpPr>
          <p:nvPr>
            <p:ph type="title" hasCustomPrompt="1"/>
          </p:nvPr>
        </p:nvSpPr>
        <p:spPr/>
        <p:txBody>
          <a:bodyPr/>
          <a:lstStyle>
            <a:lvl1pPr>
              <a:defRPr b="0" cap="all" baseline="0"/>
            </a:lvl1pPr>
          </a:lstStyle>
          <a:p>
            <a:r>
              <a:rPr lang="en-US"/>
              <a:t>One Icon Layout</a:t>
            </a:r>
          </a:p>
        </p:txBody>
      </p:sp>
      <p:sp>
        <p:nvSpPr>
          <p:cNvPr id="20" name="Rectangle 19"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1" name="Rectangle 20"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2" name="Rectangle 21"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3" name="Rectangle 22"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9" name="Slide Number Placeholder 8"/>
          <p:cNvSpPr>
            <a:spLocks noGrp="1"/>
          </p:cNvSpPr>
          <p:nvPr>
            <p:ph type="sldNum" sz="quarter" idx="24"/>
          </p:nvPr>
        </p:nvSpPr>
        <p:spPr>
          <a:xfrm>
            <a:off x="9067800" y="6284325"/>
            <a:ext cx="2743200" cy="365125"/>
          </a:xfrm>
          <a:prstGeom prst="rect">
            <a:avLst/>
          </a:prstGeom>
        </p:spPr>
        <p:txBody>
          <a:bodyPr/>
          <a:lstStyle/>
          <a:p>
            <a:fld id="{901F1369-4AEB-4520-96C0-9F78886180C1}" type="slidenum">
              <a:rPr lang="en-US" smtClean="0"/>
              <a:pPr/>
              <a:t>‹#›</a:t>
            </a:fld>
            <a:endParaRPr lang="en-US"/>
          </a:p>
        </p:txBody>
      </p:sp>
      <p:sp>
        <p:nvSpPr>
          <p:cNvPr id="12" name="Content Placeholder 2">
            <a:extLst>
              <a:ext uri="{FF2B5EF4-FFF2-40B4-BE49-F238E27FC236}">
                <a16:creationId xmlns:a16="http://schemas.microsoft.com/office/drawing/2014/main" id="{741F8632-57B2-5648-DB17-D31A1B2360BD}"/>
              </a:ext>
            </a:extLst>
          </p:cNvPr>
          <p:cNvSpPr>
            <a:spLocks noGrp="1"/>
          </p:cNvSpPr>
          <p:nvPr>
            <p:ph idx="25"/>
          </p:nvPr>
        </p:nvSpPr>
        <p:spPr>
          <a:xfrm>
            <a:off x="784512" y="4401689"/>
            <a:ext cx="10628959" cy="1548944"/>
          </a:xfrm>
          <a:prstGeom prst="rect">
            <a:avLst/>
          </a:prstGeom>
        </p:spPr>
        <p:txBody>
          <a:bodyPr/>
          <a:lstStyle>
            <a:lvl1pPr>
              <a:defRPr sz="1600">
                <a:solidFill>
                  <a:schemeClr val="bg1"/>
                </a:solidFill>
                <a:latin typeface="Arial" panose="020B0604020202020204" pitchFamily="34" charset="0"/>
                <a:cs typeface="Arial" panose="020B0604020202020204" pitchFamily="34" charset="0"/>
              </a:defRPr>
            </a:lvl1pPr>
            <a:lvl2pPr>
              <a:defRPr sz="16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969757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cons">
    <p:spTree>
      <p:nvGrpSpPr>
        <p:cNvPr id="1" name=""/>
        <p:cNvGrpSpPr/>
        <p:nvPr/>
      </p:nvGrpSpPr>
      <p:grpSpPr>
        <a:xfrm>
          <a:off x="0" y="0"/>
          <a:ext cx="0" cy="0"/>
          <a:chOff x="0" y="0"/>
          <a:chExt cx="0" cy="0"/>
        </a:xfrm>
      </p:grpSpPr>
      <p:sp>
        <p:nvSpPr>
          <p:cNvPr id="8" name="Orange title 1">
            <a:extLst>
              <a:ext uri="{FF2B5EF4-FFF2-40B4-BE49-F238E27FC236}">
                <a16:creationId xmlns:a16="http://schemas.microsoft.com/office/drawing/2014/main" id="{4736416D-EB4F-4346-8783-FC896DC0CA68}"/>
              </a:ext>
            </a:extLst>
          </p:cNvPr>
          <p:cNvSpPr>
            <a:spLocks noGrp="1"/>
          </p:cNvSpPr>
          <p:nvPr>
            <p:ph type="body" sz="quarter" idx="19" hasCustomPrompt="1"/>
          </p:nvPr>
        </p:nvSpPr>
        <p:spPr>
          <a:xfrm>
            <a:off x="784514" y="3868738"/>
            <a:ext cx="4977306" cy="457200"/>
          </a:xfrm>
        </p:spPr>
        <p:txBody>
          <a:bodyPr/>
          <a:lstStyle>
            <a:lvl1pPr>
              <a:defRPr sz="1600">
                <a:solidFill>
                  <a:schemeClr val="bg1"/>
                </a:solidFill>
              </a:defRPr>
            </a:lvl1pPr>
          </a:lstStyle>
          <a:p>
            <a:pPr lvl="0"/>
            <a:r>
              <a:rPr lang="en-US"/>
              <a:t>Type subhead in 16 pt orange | Max two lines</a:t>
            </a:r>
          </a:p>
        </p:txBody>
      </p:sp>
      <p:sp>
        <p:nvSpPr>
          <p:cNvPr id="18" name="Orange title 2">
            <a:extLst>
              <a:ext uri="{FF2B5EF4-FFF2-40B4-BE49-F238E27FC236}">
                <a16:creationId xmlns:a16="http://schemas.microsoft.com/office/drawing/2014/main" id="{5BAB981D-A627-42CC-B2DE-02C26E3DF946}"/>
              </a:ext>
            </a:extLst>
          </p:cNvPr>
          <p:cNvSpPr>
            <a:spLocks noGrp="1"/>
          </p:cNvSpPr>
          <p:nvPr>
            <p:ph type="body" sz="quarter" idx="20" hasCustomPrompt="1"/>
          </p:nvPr>
        </p:nvSpPr>
        <p:spPr>
          <a:xfrm>
            <a:off x="6430182" y="3865340"/>
            <a:ext cx="4977308" cy="457200"/>
          </a:xfrm>
        </p:spPr>
        <p:txBody>
          <a:bodyPr/>
          <a:lstStyle>
            <a:lvl1pPr>
              <a:defRPr sz="1600">
                <a:solidFill>
                  <a:schemeClr val="bg1"/>
                </a:solidFill>
              </a:defRPr>
            </a:lvl1pPr>
          </a:lstStyle>
          <a:p>
            <a:pPr lvl="0"/>
            <a:r>
              <a:rPr lang="en-US"/>
              <a:t>Type subhead in 16 pt orange | Max two lines</a:t>
            </a:r>
          </a:p>
        </p:txBody>
      </p:sp>
      <p:sp>
        <p:nvSpPr>
          <p:cNvPr id="11" name="Circle 2"/>
          <p:cNvSpPr>
            <a:spLocks noGrp="1"/>
          </p:cNvSpPr>
          <p:nvPr>
            <p:ph type="body" sz="quarter" idx="15" hasCustomPrompt="1"/>
          </p:nvPr>
        </p:nvSpPr>
        <p:spPr>
          <a:xfrm>
            <a:off x="7986148" y="1828800"/>
            <a:ext cx="1865376" cy="1866900"/>
          </a:xfrm>
          <a:prstGeom prst="ellipse">
            <a:avLst/>
          </a:prstGeom>
          <a:ln w="19050">
            <a:solidFill>
              <a:srgbClr val="FFD030"/>
            </a:solidFill>
          </a:ln>
        </p:spPr>
        <p:txBody>
          <a:bodyPr anchor="ctr"/>
          <a:lstStyle>
            <a:lvl1pPr algn="ctr">
              <a:buNone/>
              <a:defRPr sz="1200">
                <a:solidFill>
                  <a:schemeClr val="bg2">
                    <a:lumMod val="85000"/>
                  </a:schemeClr>
                </a:solidFill>
              </a:defRPr>
            </a:lvl1pPr>
          </a:lstStyle>
          <a:p>
            <a:pPr lvl="0"/>
            <a:r>
              <a:rPr lang="en-US"/>
              <a:t>Place icon here. To hide this text, place cursor then hit space bar. Duplicate or delete as needed.</a:t>
            </a:r>
          </a:p>
        </p:txBody>
      </p:sp>
      <p:sp>
        <p:nvSpPr>
          <p:cNvPr id="10" name="Circle 1"/>
          <p:cNvSpPr>
            <a:spLocks noGrp="1"/>
          </p:cNvSpPr>
          <p:nvPr>
            <p:ph type="body" sz="quarter" idx="14" hasCustomPrompt="1"/>
          </p:nvPr>
        </p:nvSpPr>
        <p:spPr>
          <a:xfrm>
            <a:off x="2340478" y="1828800"/>
            <a:ext cx="1865376" cy="1866900"/>
          </a:xfrm>
          <a:prstGeom prst="ellipse">
            <a:avLst/>
          </a:prstGeom>
          <a:ln w="19050">
            <a:solidFill>
              <a:srgbClr val="FFD030"/>
            </a:solidFill>
          </a:ln>
        </p:spPr>
        <p:txBody>
          <a:bodyPr anchor="ctr"/>
          <a:lstStyle>
            <a:lvl1pPr algn="ctr">
              <a:buNone/>
              <a:defRPr sz="1200">
                <a:solidFill>
                  <a:schemeClr val="bg2">
                    <a:lumMod val="85000"/>
                  </a:schemeClr>
                </a:solidFill>
              </a:defRPr>
            </a:lvl1pPr>
          </a:lstStyle>
          <a:p>
            <a:pPr lvl="0"/>
            <a:r>
              <a:rPr lang="en-US"/>
              <a:t>Place icon here. To hide this text, place cursor then hit space bar. Duplicate or delete as needed.</a:t>
            </a:r>
          </a:p>
        </p:txBody>
      </p:sp>
      <p:sp>
        <p:nvSpPr>
          <p:cNvPr id="6" name="Subtitle"/>
          <p:cNvSpPr>
            <a:spLocks noGrp="1"/>
          </p:cNvSpPr>
          <p:nvPr>
            <p:ph type="body" sz="quarter" idx="13" hasCustomPrompt="1"/>
          </p:nvPr>
        </p:nvSpPr>
        <p:spPr>
          <a:xfrm>
            <a:off x="457200" y="1118282"/>
            <a:ext cx="11338560" cy="492125"/>
          </a:xfrm>
        </p:spPr>
        <p:txBody>
          <a:bodyPr anchor="ctr"/>
          <a:lstStyle>
            <a:lvl1pPr>
              <a:defRPr sz="1800">
                <a:solidFill>
                  <a:schemeClr val="bg1"/>
                </a:solidFill>
              </a:defRPr>
            </a:lvl1pPr>
          </a:lstStyle>
          <a:p>
            <a:pPr lvl="0"/>
            <a:r>
              <a:rPr lang="en-US"/>
              <a:t>Use this space for one line subhead if needed | One line</a:t>
            </a:r>
          </a:p>
        </p:txBody>
      </p:sp>
      <p:sp>
        <p:nvSpPr>
          <p:cNvPr id="2" name="Title"/>
          <p:cNvSpPr>
            <a:spLocks noGrp="1"/>
          </p:cNvSpPr>
          <p:nvPr>
            <p:ph type="title" hasCustomPrompt="1"/>
          </p:nvPr>
        </p:nvSpPr>
        <p:spPr/>
        <p:txBody>
          <a:bodyPr/>
          <a:lstStyle>
            <a:lvl1pPr>
              <a:defRPr b="0" cap="all" baseline="0"/>
            </a:lvl1pPr>
          </a:lstStyle>
          <a:p>
            <a:r>
              <a:rPr lang="en-US"/>
              <a:t>Two Icons layout</a:t>
            </a:r>
          </a:p>
        </p:txBody>
      </p:sp>
      <p:sp>
        <p:nvSpPr>
          <p:cNvPr id="20" name="Rectangle 19"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1" name="Rectangle 20"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2" name="Rectangle 21"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3" name="Rectangle 22"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9" name="Slide Number Placeholder 8"/>
          <p:cNvSpPr>
            <a:spLocks noGrp="1"/>
          </p:cNvSpPr>
          <p:nvPr>
            <p:ph type="sldNum" sz="quarter" idx="24"/>
          </p:nvPr>
        </p:nvSpPr>
        <p:spPr>
          <a:xfrm>
            <a:off x="9067800" y="6284325"/>
            <a:ext cx="2743200" cy="365125"/>
          </a:xfrm>
          <a:prstGeom prst="rect">
            <a:avLst/>
          </a:prstGeom>
        </p:spPr>
        <p:txBody>
          <a:bodyPr/>
          <a:lstStyle/>
          <a:p>
            <a:fld id="{901F1369-4AEB-4520-96C0-9F78886180C1}" type="slidenum">
              <a:rPr lang="en-US" smtClean="0"/>
              <a:pPr/>
              <a:t>‹#›</a:t>
            </a:fld>
            <a:endParaRPr lang="en-US"/>
          </a:p>
        </p:txBody>
      </p:sp>
      <p:sp>
        <p:nvSpPr>
          <p:cNvPr id="15" name="Content Placeholder 2">
            <a:extLst>
              <a:ext uri="{FF2B5EF4-FFF2-40B4-BE49-F238E27FC236}">
                <a16:creationId xmlns:a16="http://schemas.microsoft.com/office/drawing/2014/main" id="{C6C14E0A-FF23-51E3-9DFF-15FEF58154A7}"/>
              </a:ext>
            </a:extLst>
          </p:cNvPr>
          <p:cNvSpPr>
            <a:spLocks noGrp="1"/>
          </p:cNvSpPr>
          <p:nvPr>
            <p:ph idx="25"/>
          </p:nvPr>
        </p:nvSpPr>
        <p:spPr>
          <a:xfrm>
            <a:off x="784510" y="4401689"/>
            <a:ext cx="4977309" cy="1548944"/>
          </a:xfrm>
          <a:prstGeom prst="rect">
            <a:avLst/>
          </a:prstGeom>
        </p:spPr>
        <p:txBody>
          <a:bodyPr/>
          <a:lstStyle>
            <a:lvl1pPr>
              <a:defRPr sz="1600">
                <a:solidFill>
                  <a:schemeClr val="bg1"/>
                </a:solidFill>
                <a:latin typeface="Arial" panose="020B0604020202020204" pitchFamily="34" charset="0"/>
                <a:cs typeface="Arial" panose="020B0604020202020204" pitchFamily="34" charset="0"/>
              </a:defRPr>
            </a:lvl1pPr>
            <a:lvl2pPr>
              <a:defRPr sz="16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8ADC5170-75F4-51FC-412C-B1A10CBA2C2D}"/>
              </a:ext>
            </a:extLst>
          </p:cNvPr>
          <p:cNvSpPr>
            <a:spLocks noGrp="1"/>
          </p:cNvSpPr>
          <p:nvPr>
            <p:ph idx="26"/>
          </p:nvPr>
        </p:nvSpPr>
        <p:spPr>
          <a:xfrm>
            <a:off x="6430181" y="4401689"/>
            <a:ext cx="4977309" cy="1548944"/>
          </a:xfrm>
          <a:prstGeom prst="rect">
            <a:avLst/>
          </a:prstGeom>
        </p:spPr>
        <p:txBody>
          <a:bodyPr/>
          <a:lstStyle>
            <a:lvl1pPr>
              <a:defRPr sz="1600">
                <a:solidFill>
                  <a:schemeClr val="bg1"/>
                </a:solidFill>
                <a:latin typeface="Arial" panose="020B0604020202020204" pitchFamily="34" charset="0"/>
                <a:cs typeface="Arial" panose="020B0604020202020204" pitchFamily="34" charset="0"/>
              </a:defRPr>
            </a:lvl1pPr>
            <a:lvl2pPr>
              <a:defRPr sz="16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434236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8" name="Orange title 1">
            <a:extLst>
              <a:ext uri="{FF2B5EF4-FFF2-40B4-BE49-F238E27FC236}">
                <a16:creationId xmlns:a16="http://schemas.microsoft.com/office/drawing/2014/main" id="{4736416D-EB4F-4346-8783-FC896DC0CA68}"/>
              </a:ext>
            </a:extLst>
          </p:cNvPr>
          <p:cNvSpPr>
            <a:spLocks noGrp="1"/>
          </p:cNvSpPr>
          <p:nvPr>
            <p:ph type="body" sz="quarter" idx="19" hasCustomPrompt="1"/>
          </p:nvPr>
        </p:nvSpPr>
        <p:spPr>
          <a:xfrm>
            <a:off x="784514" y="3868738"/>
            <a:ext cx="3335482" cy="457200"/>
          </a:xfrm>
        </p:spPr>
        <p:txBody>
          <a:bodyPr/>
          <a:lstStyle>
            <a:lvl1pPr>
              <a:defRPr sz="1600">
                <a:solidFill>
                  <a:schemeClr val="bg1"/>
                </a:solidFill>
              </a:defRPr>
            </a:lvl1pPr>
          </a:lstStyle>
          <a:p>
            <a:pPr lvl="0"/>
            <a:r>
              <a:rPr lang="en-US"/>
              <a:t>Type subhead in 16 pt orange | Max two lines</a:t>
            </a:r>
          </a:p>
        </p:txBody>
      </p:sp>
      <p:sp>
        <p:nvSpPr>
          <p:cNvPr id="18" name="Orange title 2">
            <a:extLst>
              <a:ext uri="{FF2B5EF4-FFF2-40B4-BE49-F238E27FC236}">
                <a16:creationId xmlns:a16="http://schemas.microsoft.com/office/drawing/2014/main" id="{5BAB981D-A627-42CC-B2DE-02C26E3DF946}"/>
              </a:ext>
            </a:extLst>
          </p:cNvPr>
          <p:cNvSpPr>
            <a:spLocks noGrp="1"/>
          </p:cNvSpPr>
          <p:nvPr>
            <p:ph type="body" sz="quarter" idx="20" hasCustomPrompt="1"/>
          </p:nvPr>
        </p:nvSpPr>
        <p:spPr>
          <a:xfrm>
            <a:off x="4436843" y="3865340"/>
            <a:ext cx="3335482" cy="457200"/>
          </a:xfrm>
        </p:spPr>
        <p:txBody>
          <a:bodyPr/>
          <a:lstStyle>
            <a:lvl1pPr>
              <a:defRPr sz="1600">
                <a:solidFill>
                  <a:schemeClr val="bg1"/>
                </a:solidFill>
              </a:defRPr>
            </a:lvl1pPr>
          </a:lstStyle>
          <a:p>
            <a:pPr lvl="0"/>
            <a:r>
              <a:rPr lang="en-US"/>
              <a:t>Type subhead in 16 pt orange | Max two lines</a:t>
            </a:r>
          </a:p>
        </p:txBody>
      </p:sp>
      <p:sp>
        <p:nvSpPr>
          <p:cNvPr id="19" name="Orange title 3">
            <a:extLst>
              <a:ext uri="{FF2B5EF4-FFF2-40B4-BE49-F238E27FC236}">
                <a16:creationId xmlns:a16="http://schemas.microsoft.com/office/drawing/2014/main" id="{E65F5722-9D51-4EC9-BA8C-FDC59DB84633}"/>
              </a:ext>
            </a:extLst>
          </p:cNvPr>
          <p:cNvSpPr>
            <a:spLocks noGrp="1"/>
          </p:cNvSpPr>
          <p:nvPr>
            <p:ph type="body" sz="quarter" idx="21" hasCustomPrompt="1"/>
          </p:nvPr>
        </p:nvSpPr>
        <p:spPr>
          <a:xfrm>
            <a:off x="8175761" y="3865340"/>
            <a:ext cx="3335482" cy="457200"/>
          </a:xfrm>
        </p:spPr>
        <p:txBody>
          <a:bodyPr/>
          <a:lstStyle>
            <a:lvl1pPr>
              <a:defRPr sz="1600">
                <a:solidFill>
                  <a:schemeClr val="bg1"/>
                </a:solidFill>
              </a:defRPr>
            </a:lvl1pPr>
          </a:lstStyle>
          <a:p>
            <a:pPr lvl="0"/>
            <a:r>
              <a:rPr lang="en-US"/>
              <a:t>Type subhead in 16 pt orange | Max two lines</a:t>
            </a:r>
          </a:p>
        </p:txBody>
      </p:sp>
      <p:sp>
        <p:nvSpPr>
          <p:cNvPr id="12" name="Circle 3"/>
          <p:cNvSpPr>
            <a:spLocks noGrp="1"/>
          </p:cNvSpPr>
          <p:nvPr>
            <p:ph type="body" sz="quarter" idx="16" hasCustomPrompt="1"/>
          </p:nvPr>
        </p:nvSpPr>
        <p:spPr>
          <a:xfrm>
            <a:off x="8910814" y="1828800"/>
            <a:ext cx="1865376" cy="1866900"/>
          </a:xfrm>
          <a:prstGeom prst="ellipse">
            <a:avLst/>
          </a:prstGeom>
          <a:ln w="19050">
            <a:solidFill>
              <a:srgbClr val="FFD030"/>
            </a:solidFill>
          </a:ln>
        </p:spPr>
        <p:txBody>
          <a:bodyPr anchor="ctr"/>
          <a:lstStyle>
            <a:lvl1pPr algn="ctr">
              <a:buNone/>
              <a:defRPr sz="1200">
                <a:solidFill>
                  <a:schemeClr val="bg2">
                    <a:lumMod val="85000"/>
                  </a:schemeClr>
                </a:solidFill>
              </a:defRPr>
            </a:lvl1pPr>
          </a:lstStyle>
          <a:p>
            <a:pPr lvl="0"/>
            <a:r>
              <a:rPr lang="en-US"/>
              <a:t>Place icon here. To hide this text, place cursor then hit space bar. Duplicate or delete as needed.</a:t>
            </a:r>
          </a:p>
        </p:txBody>
      </p:sp>
      <p:sp>
        <p:nvSpPr>
          <p:cNvPr id="11" name="Circle 2"/>
          <p:cNvSpPr>
            <a:spLocks noGrp="1"/>
          </p:cNvSpPr>
          <p:nvPr>
            <p:ph type="body" sz="quarter" idx="15" hasCustomPrompt="1"/>
          </p:nvPr>
        </p:nvSpPr>
        <p:spPr>
          <a:xfrm>
            <a:off x="5171896" y="1828800"/>
            <a:ext cx="1865376" cy="1866900"/>
          </a:xfrm>
          <a:prstGeom prst="ellipse">
            <a:avLst/>
          </a:prstGeom>
          <a:ln w="19050">
            <a:solidFill>
              <a:srgbClr val="FFD030"/>
            </a:solidFill>
          </a:ln>
        </p:spPr>
        <p:txBody>
          <a:bodyPr anchor="ctr"/>
          <a:lstStyle>
            <a:lvl1pPr algn="ctr">
              <a:buNone/>
              <a:defRPr sz="1200">
                <a:solidFill>
                  <a:schemeClr val="bg2">
                    <a:lumMod val="85000"/>
                  </a:schemeClr>
                </a:solidFill>
              </a:defRPr>
            </a:lvl1pPr>
          </a:lstStyle>
          <a:p>
            <a:pPr lvl="0"/>
            <a:r>
              <a:rPr lang="en-US"/>
              <a:t>Place icon here. To hide this text, place cursor then hit space bar. Duplicate or delete as needed.</a:t>
            </a:r>
          </a:p>
        </p:txBody>
      </p:sp>
      <p:sp>
        <p:nvSpPr>
          <p:cNvPr id="10" name="Circle 1"/>
          <p:cNvSpPr>
            <a:spLocks noGrp="1"/>
          </p:cNvSpPr>
          <p:nvPr>
            <p:ph type="body" sz="quarter" idx="14" hasCustomPrompt="1"/>
          </p:nvPr>
        </p:nvSpPr>
        <p:spPr>
          <a:xfrm>
            <a:off x="1519566" y="1828800"/>
            <a:ext cx="1865376" cy="1866900"/>
          </a:xfrm>
          <a:prstGeom prst="ellipse">
            <a:avLst/>
          </a:prstGeom>
          <a:ln w="19050">
            <a:solidFill>
              <a:srgbClr val="FFD030"/>
            </a:solidFill>
          </a:ln>
        </p:spPr>
        <p:txBody>
          <a:bodyPr anchor="ctr"/>
          <a:lstStyle>
            <a:lvl1pPr algn="ctr">
              <a:buNone/>
              <a:defRPr sz="1200">
                <a:solidFill>
                  <a:schemeClr val="bg2">
                    <a:lumMod val="85000"/>
                  </a:schemeClr>
                </a:solidFill>
              </a:defRPr>
            </a:lvl1pPr>
          </a:lstStyle>
          <a:p>
            <a:pPr lvl="0"/>
            <a:r>
              <a:rPr lang="en-US"/>
              <a:t>Place icon here. To hide this text, place cursor then hit space bar. Duplicate or delete as needed.</a:t>
            </a:r>
          </a:p>
        </p:txBody>
      </p:sp>
      <p:sp>
        <p:nvSpPr>
          <p:cNvPr id="6" name="Subtitle"/>
          <p:cNvSpPr>
            <a:spLocks noGrp="1"/>
          </p:cNvSpPr>
          <p:nvPr>
            <p:ph type="body" sz="quarter" idx="13" hasCustomPrompt="1"/>
          </p:nvPr>
        </p:nvSpPr>
        <p:spPr>
          <a:xfrm>
            <a:off x="457200" y="1118282"/>
            <a:ext cx="11338560" cy="492125"/>
          </a:xfrm>
        </p:spPr>
        <p:txBody>
          <a:bodyPr anchor="ctr"/>
          <a:lstStyle>
            <a:lvl1pPr>
              <a:defRPr sz="1800">
                <a:solidFill>
                  <a:schemeClr val="bg1"/>
                </a:solidFill>
              </a:defRPr>
            </a:lvl1pPr>
          </a:lstStyle>
          <a:p>
            <a:pPr lvl="0"/>
            <a:r>
              <a:rPr lang="en-US"/>
              <a:t>Use this space for one line subhead if needed | One line</a:t>
            </a:r>
          </a:p>
        </p:txBody>
      </p:sp>
      <p:sp>
        <p:nvSpPr>
          <p:cNvPr id="2" name="Title"/>
          <p:cNvSpPr>
            <a:spLocks noGrp="1"/>
          </p:cNvSpPr>
          <p:nvPr>
            <p:ph type="title" hasCustomPrompt="1"/>
          </p:nvPr>
        </p:nvSpPr>
        <p:spPr/>
        <p:txBody>
          <a:bodyPr/>
          <a:lstStyle>
            <a:lvl1pPr>
              <a:defRPr b="0" cap="all" baseline="0"/>
            </a:lvl1pPr>
          </a:lstStyle>
          <a:p>
            <a:r>
              <a:rPr lang="en-US"/>
              <a:t>Three Icons Layout</a:t>
            </a:r>
          </a:p>
        </p:txBody>
      </p:sp>
      <p:sp>
        <p:nvSpPr>
          <p:cNvPr id="20" name="Rectangle 19"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1" name="Rectangle 20"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2" name="Rectangle 21"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3" name="Rectangle 22"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9" name="Slide Number Placeholder 8"/>
          <p:cNvSpPr>
            <a:spLocks noGrp="1"/>
          </p:cNvSpPr>
          <p:nvPr>
            <p:ph type="sldNum" sz="quarter" idx="24"/>
          </p:nvPr>
        </p:nvSpPr>
        <p:spPr>
          <a:xfrm>
            <a:off x="9067800" y="6284325"/>
            <a:ext cx="2743200" cy="365125"/>
          </a:xfrm>
          <a:prstGeom prst="rect">
            <a:avLst/>
          </a:prstGeom>
        </p:spPr>
        <p:txBody>
          <a:bodyPr/>
          <a:lstStyle/>
          <a:p>
            <a:fld id="{901F1369-4AEB-4520-96C0-9F78886180C1}" type="slidenum">
              <a:rPr lang="en-US" smtClean="0"/>
              <a:pPr/>
              <a:t>‹#›</a:t>
            </a:fld>
            <a:endParaRPr lang="en-US"/>
          </a:p>
        </p:txBody>
      </p:sp>
      <p:sp>
        <p:nvSpPr>
          <p:cNvPr id="24" name="Content Placeholder 2">
            <a:extLst>
              <a:ext uri="{FF2B5EF4-FFF2-40B4-BE49-F238E27FC236}">
                <a16:creationId xmlns:a16="http://schemas.microsoft.com/office/drawing/2014/main" id="{D5E607CF-7910-12BC-6C4E-638DE184539B}"/>
              </a:ext>
            </a:extLst>
          </p:cNvPr>
          <p:cNvSpPr>
            <a:spLocks noGrp="1"/>
          </p:cNvSpPr>
          <p:nvPr>
            <p:ph idx="25"/>
          </p:nvPr>
        </p:nvSpPr>
        <p:spPr>
          <a:xfrm>
            <a:off x="784513" y="4401689"/>
            <a:ext cx="3335482" cy="1548944"/>
          </a:xfrm>
          <a:prstGeom prst="rect">
            <a:avLst/>
          </a:prstGeom>
        </p:spPr>
        <p:txBody>
          <a:bodyPr/>
          <a:lstStyle>
            <a:lvl1pPr>
              <a:defRPr sz="1600">
                <a:solidFill>
                  <a:schemeClr val="bg1"/>
                </a:solidFill>
                <a:latin typeface="Arial" panose="020B0604020202020204" pitchFamily="34" charset="0"/>
                <a:cs typeface="Arial" panose="020B0604020202020204" pitchFamily="34" charset="0"/>
              </a:defRPr>
            </a:lvl1pPr>
            <a:lvl2pPr>
              <a:defRPr sz="16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5" name="Content Placeholder 2">
            <a:extLst>
              <a:ext uri="{FF2B5EF4-FFF2-40B4-BE49-F238E27FC236}">
                <a16:creationId xmlns:a16="http://schemas.microsoft.com/office/drawing/2014/main" id="{EAB7BC15-283C-76D1-D94B-9B00A084DD44}"/>
              </a:ext>
            </a:extLst>
          </p:cNvPr>
          <p:cNvSpPr>
            <a:spLocks noGrp="1"/>
          </p:cNvSpPr>
          <p:nvPr>
            <p:ph idx="26"/>
          </p:nvPr>
        </p:nvSpPr>
        <p:spPr>
          <a:xfrm>
            <a:off x="4436843" y="4401689"/>
            <a:ext cx="3335482" cy="1548944"/>
          </a:xfrm>
          <a:prstGeom prst="rect">
            <a:avLst/>
          </a:prstGeom>
        </p:spPr>
        <p:txBody>
          <a:bodyPr/>
          <a:lstStyle>
            <a:lvl1pPr>
              <a:defRPr sz="1600">
                <a:solidFill>
                  <a:schemeClr val="bg1"/>
                </a:solidFill>
                <a:latin typeface="Arial" panose="020B0604020202020204" pitchFamily="34" charset="0"/>
                <a:cs typeface="Arial" panose="020B0604020202020204" pitchFamily="34" charset="0"/>
              </a:defRPr>
            </a:lvl1pPr>
            <a:lvl2pPr>
              <a:defRPr sz="16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6" name="Content Placeholder 2">
            <a:extLst>
              <a:ext uri="{FF2B5EF4-FFF2-40B4-BE49-F238E27FC236}">
                <a16:creationId xmlns:a16="http://schemas.microsoft.com/office/drawing/2014/main" id="{8C38E2C0-FE94-07B5-BE55-E2EE5CF2D038}"/>
              </a:ext>
            </a:extLst>
          </p:cNvPr>
          <p:cNvSpPr>
            <a:spLocks noGrp="1"/>
          </p:cNvSpPr>
          <p:nvPr>
            <p:ph idx="27"/>
          </p:nvPr>
        </p:nvSpPr>
        <p:spPr>
          <a:xfrm>
            <a:off x="8175761" y="4401689"/>
            <a:ext cx="3335482" cy="1548944"/>
          </a:xfrm>
          <a:prstGeom prst="rect">
            <a:avLst/>
          </a:prstGeom>
        </p:spPr>
        <p:txBody>
          <a:bodyPr/>
          <a:lstStyle>
            <a:lvl1pPr>
              <a:defRPr sz="1600">
                <a:solidFill>
                  <a:schemeClr val="bg1"/>
                </a:solidFill>
                <a:latin typeface="Arial" panose="020B0604020202020204" pitchFamily="34" charset="0"/>
                <a:cs typeface="Arial" panose="020B0604020202020204" pitchFamily="34" charset="0"/>
              </a:defRPr>
            </a:lvl1pPr>
            <a:lvl2pPr>
              <a:defRPr sz="16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0015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FE4E1-3388-5ACB-7650-0E26E3468CB9}"/>
              </a:ext>
            </a:extLst>
          </p:cNvPr>
          <p:cNvSpPr>
            <a:spLocks noGrp="1"/>
          </p:cNvSpPr>
          <p:nvPr>
            <p:ph type="title" hasCustomPrompt="1"/>
          </p:nvPr>
        </p:nvSpPr>
        <p:spPr/>
        <p:txBody>
          <a:bodyPr/>
          <a:lstStyle>
            <a:lvl1pPr>
              <a:defRPr/>
            </a:lvl1pPr>
          </a:lstStyle>
          <a:p>
            <a:r>
              <a:rPr lang="en-US"/>
              <a:t>VERTICAL LIST</a:t>
            </a:r>
          </a:p>
        </p:txBody>
      </p:sp>
      <p:sp>
        <p:nvSpPr>
          <p:cNvPr id="3" name="Slide Number Placeholder 2">
            <a:extLst>
              <a:ext uri="{FF2B5EF4-FFF2-40B4-BE49-F238E27FC236}">
                <a16:creationId xmlns:a16="http://schemas.microsoft.com/office/drawing/2014/main" id="{37E94348-AFAD-F88C-9054-6A6165BBAFC7}"/>
              </a:ext>
            </a:extLst>
          </p:cNvPr>
          <p:cNvSpPr>
            <a:spLocks noGrp="1"/>
          </p:cNvSpPr>
          <p:nvPr>
            <p:ph type="sldNum" sz="quarter" idx="10"/>
          </p:nvPr>
        </p:nvSpPr>
        <p:spPr/>
        <p:txBody>
          <a:bodyPr/>
          <a:lstStyle/>
          <a:p>
            <a:fld id="{CF4EED3D-B130-481A-8ECD-A0040EAC36C9}" type="slidenum">
              <a:rPr lang="en-US" smtClean="0"/>
              <a:pPr/>
              <a:t>‹#›</a:t>
            </a:fld>
            <a:endParaRPr lang="en-US"/>
          </a:p>
        </p:txBody>
      </p:sp>
      <p:sp>
        <p:nvSpPr>
          <p:cNvPr id="12" name="Text Placeholder 11">
            <a:extLst>
              <a:ext uri="{FF2B5EF4-FFF2-40B4-BE49-F238E27FC236}">
                <a16:creationId xmlns:a16="http://schemas.microsoft.com/office/drawing/2014/main" id="{7B0F2177-8333-9201-87A4-C9215311BDB8}"/>
              </a:ext>
            </a:extLst>
          </p:cNvPr>
          <p:cNvSpPr>
            <a:spLocks noGrp="1"/>
          </p:cNvSpPr>
          <p:nvPr>
            <p:ph type="body" sz="quarter" idx="11" hasCustomPrompt="1"/>
          </p:nvPr>
        </p:nvSpPr>
        <p:spPr>
          <a:xfrm>
            <a:off x="1403860" y="1486173"/>
            <a:ext cx="2738482" cy="661987"/>
          </a:xfrm>
        </p:spPr>
        <p:txBody>
          <a:bodyPr anchor="ctr"/>
          <a:lstStyle>
            <a:lvl1pPr>
              <a:defRPr sz="1600" b="1">
                <a:solidFill>
                  <a:schemeClr val="bg1"/>
                </a:solidFill>
              </a:defRPr>
            </a:lvl1pPr>
          </a:lstStyle>
          <a:p>
            <a:pPr lvl="0"/>
            <a:r>
              <a:rPr lang="en-US"/>
              <a:t>Title</a:t>
            </a:r>
          </a:p>
        </p:txBody>
      </p:sp>
      <p:sp>
        <p:nvSpPr>
          <p:cNvPr id="13" name="Text Placeholder 11">
            <a:extLst>
              <a:ext uri="{FF2B5EF4-FFF2-40B4-BE49-F238E27FC236}">
                <a16:creationId xmlns:a16="http://schemas.microsoft.com/office/drawing/2014/main" id="{5FEAF28F-78B4-B6EF-BD99-8412684CD6C6}"/>
              </a:ext>
            </a:extLst>
          </p:cNvPr>
          <p:cNvSpPr>
            <a:spLocks noGrp="1"/>
          </p:cNvSpPr>
          <p:nvPr>
            <p:ph type="body" sz="quarter" idx="12" hasCustomPrompt="1"/>
          </p:nvPr>
        </p:nvSpPr>
        <p:spPr>
          <a:xfrm>
            <a:off x="1403860" y="2395222"/>
            <a:ext cx="2738482" cy="661987"/>
          </a:xfrm>
        </p:spPr>
        <p:txBody>
          <a:bodyPr anchor="ctr"/>
          <a:lstStyle>
            <a:lvl1pPr>
              <a:defRPr sz="1600" b="1"/>
            </a:lvl1pPr>
          </a:lstStyle>
          <a:p>
            <a:pPr lvl="0"/>
            <a:r>
              <a:rPr lang="en-US"/>
              <a:t>Title</a:t>
            </a:r>
          </a:p>
        </p:txBody>
      </p:sp>
      <p:sp>
        <p:nvSpPr>
          <p:cNvPr id="14" name="Text Placeholder 11">
            <a:extLst>
              <a:ext uri="{FF2B5EF4-FFF2-40B4-BE49-F238E27FC236}">
                <a16:creationId xmlns:a16="http://schemas.microsoft.com/office/drawing/2014/main" id="{580B912B-E60C-F762-28E1-AE422AAEDBBA}"/>
              </a:ext>
            </a:extLst>
          </p:cNvPr>
          <p:cNvSpPr>
            <a:spLocks noGrp="1"/>
          </p:cNvSpPr>
          <p:nvPr>
            <p:ph type="body" sz="quarter" idx="13" hasCustomPrompt="1"/>
          </p:nvPr>
        </p:nvSpPr>
        <p:spPr>
          <a:xfrm>
            <a:off x="1403860" y="3327402"/>
            <a:ext cx="2738482" cy="661987"/>
          </a:xfrm>
        </p:spPr>
        <p:txBody>
          <a:bodyPr anchor="ctr"/>
          <a:lstStyle>
            <a:lvl1pPr>
              <a:defRPr sz="1600" b="1"/>
            </a:lvl1pPr>
          </a:lstStyle>
          <a:p>
            <a:pPr lvl="0"/>
            <a:r>
              <a:rPr lang="en-US"/>
              <a:t>Title</a:t>
            </a:r>
          </a:p>
        </p:txBody>
      </p:sp>
      <p:sp>
        <p:nvSpPr>
          <p:cNvPr id="15" name="Text Placeholder 11">
            <a:extLst>
              <a:ext uri="{FF2B5EF4-FFF2-40B4-BE49-F238E27FC236}">
                <a16:creationId xmlns:a16="http://schemas.microsoft.com/office/drawing/2014/main" id="{5E2A2DBD-3835-67C1-E774-A198D35AB903}"/>
              </a:ext>
            </a:extLst>
          </p:cNvPr>
          <p:cNvSpPr>
            <a:spLocks noGrp="1"/>
          </p:cNvSpPr>
          <p:nvPr>
            <p:ph type="body" sz="quarter" idx="14" hasCustomPrompt="1"/>
          </p:nvPr>
        </p:nvSpPr>
        <p:spPr>
          <a:xfrm>
            <a:off x="1403860" y="4252887"/>
            <a:ext cx="2738482" cy="661987"/>
          </a:xfrm>
        </p:spPr>
        <p:txBody>
          <a:bodyPr anchor="ctr"/>
          <a:lstStyle>
            <a:lvl1pPr>
              <a:defRPr sz="1600" b="1"/>
            </a:lvl1pPr>
          </a:lstStyle>
          <a:p>
            <a:pPr lvl="0"/>
            <a:r>
              <a:rPr lang="en-US"/>
              <a:t>Title</a:t>
            </a:r>
          </a:p>
        </p:txBody>
      </p:sp>
      <p:sp>
        <p:nvSpPr>
          <p:cNvPr id="16" name="Text Placeholder 11">
            <a:extLst>
              <a:ext uri="{FF2B5EF4-FFF2-40B4-BE49-F238E27FC236}">
                <a16:creationId xmlns:a16="http://schemas.microsoft.com/office/drawing/2014/main" id="{3CA19730-6879-0947-905D-D3BB8565C21E}"/>
              </a:ext>
            </a:extLst>
          </p:cNvPr>
          <p:cNvSpPr>
            <a:spLocks noGrp="1"/>
          </p:cNvSpPr>
          <p:nvPr>
            <p:ph type="body" sz="quarter" idx="15" hasCustomPrompt="1"/>
          </p:nvPr>
        </p:nvSpPr>
        <p:spPr>
          <a:xfrm>
            <a:off x="1403860" y="5178372"/>
            <a:ext cx="2738482" cy="661987"/>
          </a:xfrm>
        </p:spPr>
        <p:txBody>
          <a:bodyPr anchor="ctr"/>
          <a:lstStyle>
            <a:lvl1pPr>
              <a:defRPr sz="1600" b="1"/>
            </a:lvl1pPr>
          </a:lstStyle>
          <a:p>
            <a:pPr lvl="0"/>
            <a:r>
              <a:rPr lang="en-US"/>
              <a:t>Title</a:t>
            </a:r>
          </a:p>
        </p:txBody>
      </p:sp>
      <p:sp>
        <p:nvSpPr>
          <p:cNvPr id="17" name="Text Placeholder 11">
            <a:extLst>
              <a:ext uri="{FF2B5EF4-FFF2-40B4-BE49-F238E27FC236}">
                <a16:creationId xmlns:a16="http://schemas.microsoft.com/office/drawing/2014/main" id="{D7372EE8-9B02-A6A1-4A34-8CB0D60E778A}"/>
              </a:ext>
            </a:extLst>
          </p:cNvPr>
          <p:cNvSpPr>
            <a:spLocks noGrp="1"/>
          </p:cNvSpPr>
          <p:nvPr>
            <p:ph type="body" sz="quarter" idx="16" hasCustomPrompt="1"/>
          </p:nvPr>
        </p:nvSpPr>
        <p:spPr>
          <a:xfrm>
            <a:off x="4751777" y="1486173"/>
            <a:ext cx="6983152" cy="661987"/>
          </a:xfrm>
        </p:spPr>
        <p:txBody>
          <a:bodyPr anchor="ctr"/>
          <a:lstStyle>
            <a:lvl1pPr>
              <a:defRPr sz="1400" b="1">
                <a:solidFill>
                  <a:schemeClr val="bg1"/>
                </a:solidFill>
              </a:defRPr>
            </a:lvl1pPr>
          </a:lstStyle>
          <a:p>
            <a:pPr lvl="0"/>
            <a:r>
              <a:rPr lang="en-US"/>
              <a:t>Item</a:t>
            </a:r>
          </a:p>
        </p:txBody>
      </p:sp>
      <p:sp>
        <p:nvSpPr>
          <p:cNvPr id="18" name="Text Placeholder 11">
            <a:extLst>
              <a:ext uri="{FF2B5EF4-FFF2-40B4-BE49-F238E27FC236}">
                <a16:creationId xmlns:a16="http://schemas.microsoft.com/office/drawing/2014/main" id="{7D520B24-367F-0DDE-83F4-4DC71E9474EF}"/>
              </a:ext>
            </a:extLst>
          </p:cNvPr>
          <p:cNvSpPr>
            <a:spLocks noGrp="1"/>
          </p:cNvSpPr>
          <p:nvPr>
            <p:ph type="body" sz="quarter" idx="17" hasCustomPrompt="1"/>
          </p:nvPr>
        </p:nvSpPr>
        <p:spPr>
          <a:xfrm>
            <a:off x="4751777" y="2395222"/>
            <a:ext cx="6983152" cy="661987"/>
          </a:xfrm>
        </p:spPr>
        <p:txBody>
          <a:bodyPr anchor="ctr"/>
          <a:lstStyle>
            <a:lvl1pPr>
              <a:defRPr sz="1400" b="1"/>
            </a:lvl1pPr>
          </a:lstStyle>
          <a:p>
            <a:pPr lvl="0"/>
            <a:r>
              <a:rPr lang="en-US"/>
              <a:t>Item</a:t>
            </a:r>
          </a:p>
        </p:txBody>
      </p:sp>
      <p:sp>
        <p:nvSpPr>
          <p:cNvPr id="19" name="Text Placeholder 11">
            <a:extLst>
              <a:ext uri="{FF2B5EF4-FFF2-40B4-BE49-F238E27FC236}">
                <a16:creationId xmlns:a16="http://schemas.microsoft.com/office/drawing/2014/main" id="{0ACA517B-F372-66FF-9DE0-25278FFD7E5A}"/>
              </a:ext>
            </a:extLst>
          </p:cNvPr>
          <p:cNvSpPr>
            <a:spLocks noGrp="1"/>
          </p:cNvSpPr>
          <p:nvPr>
            <p:ph type="body" sz="quarter" idx="18" hasCustomPrompt="1"/>
          </p:nvPr>
        </p:nvSpPr>
        <p:spPr>
          <a:xfrm>
            <a:off x="4751777" y="3327402"/>
            <a:ext cx="6983152" cy="661987"/>
          </a:xfrm>
        </p:spPr>
        <p:txBody>
          <a:bodyPr anchor="ctr"/>
          <a:lstStyle>
            <a:lvl1pPr>
              <a:defRPr sz="1400" b="1"/>
            </a:lvl1pPr>
          </a:lstStyle>
          <a:p>
            <a:pPr lvl="0"/>
            <a:r>
              <a:rPr lang="en-US"/>
              <a:t>Item</a:t>
            </a:r>
          </a:p>
        </p:txBody>
      </p:sp>
      <p:sp>
        <p:nvSpPr>
          <p:cNvPr id="20" name="Text Placeholder 11">
            <a:extLst>
              <a:ext uri="{FF2B5EF4-FFF2-40B4-BE49-F238E27FC236}">
                <a16:creationId xmlns:a16="http://schemas.microsoft.com/office/drawing/2014/main" id="{3FBA1BBF-F7E2-3DBD-5A44-B259A8540E8B}"/>
              </a:ext>
            </a:extLst>
          </p:cNvPr>
          <p:cNvSpPr>
            <a:spLocks noGrp="1"/>
          </p:cNvSpPr>
          <p:nvPr>
            <p:ph type="body" sz="quarter" idx="19" hasCustomPrompt="1"/>
          </p:nvPr>
        </p:nvSpPr>
        <p:spPr>
          <a:xfrm>
            <a:off x="4751776" y="4252887"/>
            <a:ext cx="6983151" cy="661987"/>
          </a:xfrm>
        </p:spPr>
        <p:txBody>
          <a:bodyPr anchor="ctr"/>
          <a:lstStyle>
            <a:lvl1pPr>
              <a:defRPr sz="1400" b="1"/>
            </a:lvl1pPr>
          </a:lstStyle>
          <a:p>
            <a:pPr lvl="0"/>
            <a:r>
              <a:rPr lang="en-US"/>
              <a:t>Item</a:t>
            </a:r>
          </a:p>
        </p:txBody>
      </p:sp>
      <p:sp>
        <p:nvSpPr>
          <p:cNvPr id="21" name="Text Placeholder 11">
            <a:extLst>
              <a:ext uri="{FF2B5EF4-FFF2-40B4-BE49-F238E27FC236}">
                <a16:creationId xmlns:a16="http://schemas.microsoft.com/office/drawing/2014/main" id="{45F4AA2E-E3D4-41D3-15C5-862553779808}"/>
              </a:ext>
            </a:extLst>
          </p:cNvPr>
          <p:cNvSpPr>
            <a:spLocks noGrp="1"/>
          </p:cNvSpPr>
          <p:nvPr>
            <p:ph type="body" sz="quarter" idx="20" hasCustomPrompt="1"/>
          </p:nvPr>
        </p:nvSpPr>
        <p:spPr>
          <a:xfrm>
            <a:off x="4751777" y="5178372"/>
            <a:ext cx="6983150" cy="661987"/>
          </a:xfrm>
        </p:spPr>
        <p:txBody>
          <a:bodyPr anchor="ctr"/>
          <a:lstStyle>
            <a:lvl1pPr>
              <a:defRPr sz="1400" b="1"/>
            </a:lvl1pPr>
          </a:lstStyle>
          <a:p>
            <a:pPr lvl="0"/>
            <a:r>
              <a:rPr lang="en-US"/>
              <a:t>Item</a:t>
            </a:r>
          </a:p>
        </p:txBody>
      </p:sp>
    </p:spTree>
    <p:extLst>
      <p:ext uri="{BB962C8B-B14F-4D97-AF65-F5344CB8AC3E}">
        <p14:creationId xmlns:p14="http://schemas.microsoft.com/office/powerpoint/2010/main" val="2453289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riz List 2 Items">
    <p:spTree>
      <p:nvGrpSpPr>
        <p:cNvPr id="1" name=""/>
        <p:cNvGrpSpPr/>
        <p:nvPr/>
      </p:nvGrpSpPr>
      <p:grpSpPr>
        <a:xfrm>
          <a:off x="0" y="0"/>
          <a:ext cx="0" cy="0"/>
          <a:chOff x="0" y="0"/>
          <a:chExt cx="0" cy="0"/>
        </a:xfrm>
      </p:grpSpPr>
      <p:sp>
        <p:nvSpPr>
          <p:cNvPr id="8" name="Orange title 1">
            <a:extLst>
              <a:ext uri="{FF2B5EF4-FFF2-40B4-BE49-F238E27FC236}">
                <a16:creationId xmlns:a16="http://schemas.microsoft.com/office/drawing/2014/main" id="{4736416D-EB4F-4346-8783-FC896DC0CA68}"/>
              </a:ext>
            </a:extLst>
          </p:cNvPr>
          <p:cNvSpPr>
            <a:spLocks noGrp="1"/>
          </p:cNvSpPr>
          <p:nvPr>
            <p:ph type="body" sz="quarter" idx="19" hasCustomPrompt="1"/>
          </p:nvPr>
        </p:nvSpPr>
        <p:spPr>
          <a:xfrm>
            <a:off x="718412" y="3159730"/>
            <a:ext cx="5003222" cy="453802"/>
          </a:xfrm>
        </p:spPr>
        <p:txBody>
          <a:bodyPr/>
          <a:lstStyle>
            <a:lvl1pPr>
              <a:defRPr sz="1600" b="1">
                <a:solidFill>
                  <a:schemeClr val="bg1"/>
                </a:solidFill>
              </a:defRPr>
            </a:lvl1pPr>
          </a:lstStyle>
          <a:p>
            <a:pPr lvl="0"/>
            <a:r>
              <a:rPr lang="en-US"/>
              <a:t>Item 1</a:t>
            </a:r>
          </a:p>
        </p:txBody>
      </p:sp>
      <p:sp>
        <p:nvSpPr>
          <p:cNvPr id="18" name="Orange title 2">
            <a:extLst>
              <a:ext uri="{FF2B5EF4-FFF2-40B4-BE49-F238E27FC236}">
                <a16:creationId xmlns:a16="http://schemas.microsoft.com/office/drawing/2014/main" id="{5BAB981D-A627-42CC-B2DE-02C26E3DF946}"/>
              </a:ext>
            </a:extLst>
          </p:cNvPr>
          <p:cNvSpPr>
            <a:spLocks noGrp="1"/>
          </p:cNvSpPr>
          <p:nvPr>
            <p:ph type="body" sz="quarter" idx="20" hasCustomPrompt="1"/>
          </p:nvPr>
        </p:nvSpPr>
        <p:spPr>
          <a:xfrm>
            <a:off x="6442230" y="3156332"/>
            <a:ext cx="5003221" cy="457200"/>
          </a:xfrm>
        </p:spPr>
        <p:txBody>
          <a:bodyPr/>
          <a:lstStyle>
            <a:lvl1pPr>
              <a:defRPr sz="1600" b="1">
                <a:solidFill>
                  <a:schemeClr val="bg1"/>
                </a:solidFill>
              </a:defRPr>
            </a:lvl1pPr>
          </a:lstStyle>
          <a:p>
            <a:pPr lvl="0"/>
            <a:r>
              <a:rPr lang="en-US"/>
              <a:t>Item 2</a:t>
            </a:r>
          </a:p>
        </p:txBody>
      </p:sp>
      <p:sp>
        <p:nvSpPr>
          <p:cNvPr id="2" name="Title"/>
          <p:cNvSpPr>
            <a:spLocks noGrp="1"/>
          </p:cNvSpPr>
          <p:nvPr>
            <p:ph type="title" hasCustomPrompt="1"/>
          </p:nvPr>
        </p:nvSpPr>
        <p:spPr/>
        <p:txBody>
          <a:bodyPr/>
          <a:lstStyle>
            <a:lvl1pPr>
              <a:defRPr b="0" cap="all" baseline="0"/>
            </a:lvl1pPr>
          </a:lstStyle>
          <a:p>
            <a:r>
              <a:rPr lang="en-US"/>
              <a:t>Horizontal List (2 Items)</a:t>
            </a:r>
          </a:p>
        </p:txBody>
      </p:sp>
      <p:sp>
        <p:nvSpPr>
          <p:cNvPr id="20" name="Rectangle 19"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1" name="Rectangle 20"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2" name="Rectangle 21"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3" name="Rectangle 22"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9" name="Slide Number Placeholder 8"/>
          <p:cNvSpPr>
            <a:spLocks noGrp="1"/>
          </p:cNvSpPr>
          <p:nvPr>
            <p:ph type="sldNum" sz="quarter" idx="24"/>
          </p:nvPr>
        </p:nvSpPr>
        <p:spPr>
          <a:xfrm>
            <a:off x="9067800" y="6284325"/>
            <a:ext cx="2743200" cy="365125"/>
          </a:xfrm>
          <a:prstGeom prst="rect">
            <a:avLst/>
          </a:prstGeom>
        </p:spPr>
        <p:txBody>
          <a:bodyPr/>
          <a:lstStyle/>
          <a:p>
            <a:fld id="{901F1369-4AEB-4520-96C0-9F78886180C1}" type="slidenum">
              <a:rPr lang="en-US" smtClean="0"/>
              <a:pPr/>
              <a:t>‹#›</a:t>
            </a:fld>
            <a:endParaRPr lang="en-US"/>
          </a:p>
        </p:txBody>
      </p:sp>
      <p:cxnSp>
        <p:nvCxnSpPr>
          <p:cNvPr id="29" name="Google Shape;92;p16">
            <a:extLst>
              <a:ext uri="{FF2B5EF4-FFF2-40B4-BE49-F238E27FC236}">
                <a16:creationId xmlns:a16="http://schemas.microsoft.com/office/drawing/2014/main" id="{DBFC533B-843A-7CAF-D3DE-EBF4117677F4}"/>
              </a:ext>
            </a:extLst>
          </p:cNvPr>
          <p:cNvCxnSpPr>
            <a:cxnSpLocks/>
          </p:cNvCxnSpPr>
          <p:nvPr userDrawn="1"/>
        </p:nvCxnSpPr>
        <p:spPr>
          <a:xfrm>
            <a:off x="718412" y="3027807"/>
            <a:ext cx="10726585" cy="0"/>
          </a:xfrm>
          <a:prstGeom prst="straightConnector1">
            <a:avLst/>
          </a:prstGeom>
          <a:noFill/>
          <a:ln w="9525" cap="flat" cmpd="sng">
            <a:solidFill>
              <a:schemeClr val="dk2"/>
            </a:solidFill>
            <a:prstDash val="solid"/>
            <a:round/>
            <a:headEnd type="none" w="med" len="med"/>
            <a:tailEnd type="none" w="med" len="med"/>
          </a:ln>
        </p:spPr>
      </p:cxnSp>
      <p:sp>
        <p:nvSpPr>
          <p:cNvPr id="30" name="Freeform: Shape 29">
            <a:extLst>
              <a:ext uri="{FF2B5EF4-FFF2-40B4-BE49-F238E27FC236}">
                <a16:creationId xmlns:a16="http://schemas.microsoft.com/office/drawing/2014/main" id="{1EEDCC69-40C2-C8C9-991A-8C97D34FC81A}"/>
              </a:ext>
            </a:extLst>
          </p:cNvPr>
          <p:cNvSpPr/>
          <p:nvPr userDrawn="1"/>
        </p:nvSpPr>
        <p:spPr>
          <a:xfrm>
            <a:off x="2759933" y="1660275"/>
            <a:ext cx="920180" cy="838254"/>
          </a:xfrm>
          <a:custGeom>
            <a:avLst/>
            <a:gdLst>
              <a:gd name="connsiteX0" fmla="*/ 5637321 w 7528264"/>
              <a:gd name="connsiteY0" fmla="*/ 0 h 6889072"/>
              <a:gd name="connsiteX1" fmla="*/ 2024109 w 7528264"/>
              <a:gd name="connsiteY1" fmla="*/ 5024761 h 6889072"/>
              <a:gd name="connsiteX2" fmla="*/ 958789 w 7528264"/>
              <a:gd name="connsiteY2" fmla="*/ 3524435 h 6889072"/>
              <a:gd name="connsiteX3" fmla="*/ 0 w 7528264"/>
              <a:gd name="connsiteY3" fmla="*/ 4829453 h 6889072"/>
              <a:gd name="connsiteX4" fmla="*/ 1447061 w 7528264"/>
              <a:gd name="connsiteY4" fmla="*/ 6889072 h 6889072"/>
              <a:gd name="connsiteX5" fmla="*/ 2645546 w 7528264"/>
              <a:gd name="connsiteY5" fmla="*/ 6880195 h 6889072"/>
              <a:gd name="connsiteX6" fmla="*/ 7528264 w 7528264"/>
              <a:gd name="connsiteY6" fmla="*/ 0 h 6889072"/>
              <a:gd name="connsiteX7" fmla="*/ 5637321 w 7528264"/>
              <a:gd name="connsiteY7" fmla="*/ 0 h 68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8264" h="6889072">
                <a:moveTo>
                  <a:pt x="5637321" y="0"/>
                </a:moveTo>
                <a:lnTo>
                  <a:pt x="2024109" y="5024761"/>
                </a:lnTo>
                <a:lnTo>
                  <a:pt x="958789" y="3524435"/>
                </a:lnTo>
                <a:lnTo>
                  <a:pt x="0" y="4829453"/>
                </a:lnTo>
                <a:lnTo>
                  <a:pt x="1447061" y="6889072"/>
                </a:lnTo>
                <a:lnTo>
                  <a:pt x="2645546" y="6880195"/>
                </a:lnTo>
                <a:lnTo>
                  <a:pt x="7528264" y="0"/>
                </a:lnTo>
                <a:lnTo>
                  <a:pt x="563732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FC7FFEC-8646-5052-B846-495DF693B6A2}"/>
              </a:ext>
            </a:extLst>
          </p:cNvPr>
          <p:cNvSpPr/>
          <p:nvPr userDrawn="1"/>
        </p:nvSpPr>
        <p:spPr>
          <a:xfrm>
            <a:off x="8483750" y="1660275"/>
            <a:ext cx="920180" cy="838254"/>
          </a:xfrm>
          <a:custGeom>
            <a:avLst/>
            <a:gdLst>
              <a:gd name="connsiteX0" fmla="*/ 5637321 w 7528264"/>
              <a:gd name="connsiteY0" fmla="*/ 0 h 6889072"/>
              <a:gd name="connsiteX1" fmla="*/ 2024109 w 7528264"/>
              <a:gd name="connsiteY1" fmla="*/ 5024761 h 6889072"/>
              <a:gd name="connsiteX2" fmla="*/ 958789 w 7528264"/>
              <a:gd name="connsiteY2" fmla="*/ 3524435 h 6889072"/>
              <a:gd name="connsiteX3" fmla="*/ 0 w 7528264"/>
              <a:gd name="connsiteY3" fmla="*/ 4829453 h 6889072"/>
              <a:gd name="connsiteX4" fmla="*/ 1447061 w 7528264"/>
              <a:gd name="connsiteY4" fmla="*/ 6889072 h 6889072"/>
              <a:gd name="connsiteX5" fmla="*/ 2645546 w 7528264"/>
              <a:gd name="connsiteY5" fmla="*/ 6880195 h 6889072"/>
              <a:gd name="connsiteX6" fmla="*/ 7528264 w 7528264"/>
              <a:gd name="connsiteY6" fmla="*/ 0 h 6889072"/>
              <a:gd name="connsiteX7" fmla="*/ 5637321 w 7528264"/>
              <a:gd name="connsiteY7" fmla="*/ 0 h 68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8264" h="6889072">
                <a:moveTo>
                  <a:pt x="5637321" y="0"/>
                </a:moveTo>
                <a:lnTo>
                  <a:pt x="2024109" y="5024761"/>
                </a:lnTo>
                <a:lnTo>
                  <a:pt x="958789" y="3524435"/>
                </a:lnTo>
                <a:lnTo>
                  <a:pt x="0" y="4829453"/>
                </a:lnTo>
                <a:lnTo>
                  <a:pt x="1447061" y="6889072"/>
                </a:lnTo>
                <a:lnTo>
                  <a:pt x="2645546" y="6880195"/>
                </a:lnTo>
                <a:lnTo>
                  <a:pt x="7528264" y="0"/>
                </a:lnTo>
                <a:lnTo>
                  <a:pt x="563732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31C421DA-83C6-D8D5-B207-18A776C66B50}"/>
              </a:ext>
            </a:extLst>
          </p:cNvPr>
          <p:cNvSpPr>
            <a:spLocks noGrp="1"/>
          </p:cNvSpPr>
          <p:nvPr>
            <p:ph sz="quarter" idx="28"/>
          </p:nvPr>
        </p:nvSpPr>
        <p:spPr>
          <a:xfrm>
            <a:off x="718412" y="3734719"/>
            <a:ext cx="5003222" cy="22143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4">
            <a:extLst>
              <a:ext uri="{FF2B5EF4-FFF2-40B4-BE49-F238E27FC236}">
                <a16:creationId xmlns:a16="http://schemas.microsoft.com/office/drawing/2014/main" id="{489DF4A1-BEBF-FE62-A36F-81892765A293}"/>
              </a:ext>
            </a:extLst>
          </p:cNvPr>
          <p:cNvSpPr>
            <a:spLocks noGrp="1"/>
          </p:cNvSpPr>
          <p:nvPr>
            <p:ph sz="quarter" idx="29"/>
          </p:nvPr>
        </p:nvSpPr>
        <p:spPr>
          <a:xfrm>
            <a:off x="6442231" y="3734719"/>
            <a:ext cx="5003220" cy="22143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1763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riz List 3 Items">
    <p:spTree>
      <p:nvGrpSpPr>
        <p:cNvPr id="1" name=""/>
        <p:cNvGrpSpPr/>
        <p:nvPr/>
      </p:nvGrpSpPr>
      <p:grpSpPr>
        <a:xfrm>
          <a:off x="0" y="0"/>
          <a:ext cx="0" cy="0"/>
          <a:chOff x="0" y="0"/>
          <a:chExt cx="0" cy="0"/>
        </a:xfrm>
      </p:grpSpPr>
      <p:sp>
        <p:nvSpPr>
          <p:cNvPr id="8" name="Orange title 1">
            <a:extLst>
              <a:ext uri="{FF2B5EF4-FFF2-40B4-BE49-F238E27FC236}">
                <a16:creationId xmlns:a16="http://schemas.microsoft.com/office/drawing/2014/main" id="{4736416D-EB4F-4346-8783-FC896DC0CA68}"/>
              </a:ext>
            </a:extLst>
          </p:cNvPr>
          <p:cNvSpPr>
            <a:spLocks noGrp="1"/>
          </p:cNvSpPr>
          <p:nvPr>
            <p:ph type="body" sz="quarter" idx="19" hasCustomPrompt="1"/>
          </p:nvPr>
        </p:nvSpPr>
        <p:spPr>
          <a:xfrm>
            <a:off x="718412" y="3159730"/>
            <a:ext cx="3335482" cy="453802"/>
          </a:xfrm>
        </p:spPr>
        <p:txBody>
          <a:bodyPr/>
          <a:lstStyle>
            <a:lvl1pPr>
              <a:defRPr sz="1600" b="1">
                <a:solidFill>
                  <a:schemeClr val="bg1"/>
                </a:solidFill>
              </a:defRPr>
            </a:lvl1pPr>
          </a:lstStyle>
          <a:p>
            <a:pPr lvl="0"/>
            <a:r>
              <a:rPr lang="en-US"/>
              <a:t>Item 1</a:t>
            </a:r>
          </a:p>
        </p:txBody>
      </p:sp>
      <p:sp>
        <p:nvSpPr>
          <p:cNvPr id="18" name="Orange title 2">
            <a:extLst>
              <a:ext uri="{FF2B5EF4-FFF2-40B4-BE49-F238E27FC236}">
                <a16:creationId xmlns:a16="http://schemas.microsoft.com/office/drawing/2014/main" id="{5BAB981D-A627-42CC-B2DE-02C26E3DF946}"/>
              </a:ext>
            </a:extLst>
          </p:cNvPr>
          <p:cNvSpPr>
            <a:spLocks noGrp="1"/>
          </p:cNvSpPr>
          <p:nvPr>
            <p:ph type="body" sz="quarter" idx="20" hasCustomPrompt="1"/>
          </p:nvPr>
        </p:nvSpPr>
        <p:spPr>
          <a:xfrm>
            <a:off x="4370741" y="3156332"/>
            <a:ext cx="3335482" cy="457200"/>
          </a:xfrm>
        </p:spPr>
        <p:txBody>
          <a:bodyPr/>
          <a:lstStyle>
            <a:lvl1pPr>
              <a:defRPr sz="1600" b="1">
                <a:solidFill>
                  <a:schemeClr val="bg1"/>
                </a:solidFill>
              </a:defRPr>
            </a:lvl1pPr>
          </a:lstStyle>
          <a:p>
            <a:pPr lvl="0"/>
            <a:r>
              <a:rPr lang="en-US"/>
              <a:t>Item 2</a:t>
            </a:r>
          </a:p>
        </p:txBody>
      </p:sp>
      <p:sp>
        <p:nvSpPr>
          <p:cNvPr id="19" name="Orange title 3">
            <a:extLst>
              <a:ext uri="{FF2B5EF4-FFF2-40B4-BE49-F238E27FC236}">
                <a16:creationId xmlns:a16="http://schemas.microsoft.com/office/drawing/2014/main" id="{E65F5722-9D51-4EC9-BA8C-FDC59DB84633}"/>
              </a:ext>
            </a:extLst>
          </p:cNvPr>
          <p:cNvSpPr>
            <a:spLocks noGrp="1"/>
          </p:cNvSpPr>
          <p:nvPr>
            <p:ph type="body" sz="quarter" idx="21" hasCustomPrompt="1"/>
          </p:nvPr>
        </p:nvSpPr>
        <p:spPr>
          <a:xfrm>
            <a:off x="8109659" y="3156332"/>
            <a:ext cx="3335482" cy="457200"/>
          </a:xfrm>
        </p:spPr>
        <p:txBody>
          <a:bodyPr/>
          <a:lstStyle>
            <a:lvl1pPr>
              <a:defRPr sz="1600" b="1">
                <a:solidFill>
                  <a:schemeClr val="bg1"/>
                </a:solidFill>
              </a:defRPr>
            </a:lvl1pPr>
          </a:lstStyle>
          <a:p>
            <a:pPr lvl="0"/>
            <a:r>
              <a:rPr lang="en-US"/>
              <a:t>Item 3</a:t>
            </a:r>
          </a:p>
        </p:txBody>
      </p:sp>
      <p:sp>
        <p:nvSpPr>
          <p:cNvPr id="2" name="Title"/>
          <p:cNvSpPr>
            <a:spLocks noGrp="1"/>
          </p:cNvSpPr>
          <p:nvPr>
            <p:ph type="title" hasCustomPrompt="1"/>
          </p:nvPr>
        </p:nvSpPr>
        <p:spPr/>
        <p:txBody>
          <a:bodyPr/>
          <a:lstStyle>
            <a:lvl1pPr>
              <a:defRPr b="0" cap="all" baseline="0"/>
            </a:lvl1pPr>
          </a:lstStyle>
          <a:p>
            <a:r>
              <a:rPr lang="en-US"/>
              <a:t>Horizontal List (3 Items)</a:t>
            </a:r>
          </a:p>
        </p:txBody>
      </p:sp>
      <p:sp>
        <p:nvSpPr>
          <p:cNvPr id="20" name="Rectangle 19"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1" name="Rectangle 20"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2" name="Rectangle 21"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3" name="Rectangle 22"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9" name="Slide Number Placeholder 8"/>
          <p:cNvSpPr>
            <a:spLocks noGrp="1"/>
          </p:cNvSpPr>
          <p:nvPr>
            <p:ph type="sldNum" sz="quarter" idx="24"/>
          </p:nvPr>
        </p:nvSpPr>
        <p:spPr>
          <a:xfrm>
            <a:off x="9067800" y="6284325"/>
            <a:ext cx="2743200" cy="365125"/>
          </a:xfrm>
          <a:prstGeom prst="rect">
            <a:avLst/>
          </a:prstGeom>
        </p:spPr>
        <p:txBody>
          <a:bodyPr/>
          <a:lstStyle/>
          <a:p>
            <a:fld id="{901F1369-4AEB-4520-96C0-9F78886180C1}" type="slidenum">
              <a:rPr lang="en-US" smtClean="0"/>
              <a:pPr/>
              <a:t>‹#›</a:t>
            </a:fld>
            <a:endParaRPr lang="en-US"/>
          </a:p>
        </p:txBody>
      </p:sp>
      <p:cxnSp>
        <p:nvCxnSpPr>
          <p:cNvPr id="29" name="Google Shape;92;p16">
            <a:extLst>
              <a:ext uri="{FF2B5EF4-FFF2-40B4-BE49-F238E27FC236}">
                <a16:creationId xmlns:a16="http://schemas.microsoft.com/office/drawing/2014/main" id="{DBFC533B-843A-7CAF-D3DE-EBF4117677F4}"/>
              </a:ext>
            </a:extLst>
          </p:cNvPr>
          <p:cNvCxnSpPr>
            <a:cxnSpLocks/>
          </p:cNvCxnSpPr>
          <p:nvPr userDrawn="1"/>
        </p:nvCxnSpPr>
        <p:spPr>
          <a:xfrm>
            <a:off x="718412" y="3027807"/>
            <a:ext cx="10726585" cy="0"/>
          </a:xfrm>
          <a:prstGeom prst="straightConnector1">
            <a:avLst/>
          </a:prstGeom>
          <a:noFill/>
          <a:ln w="9525" cap="flat" cmpd="sng">
            <a:solidFill>
              <a:schemeClr val="dk2"/>
            </a:solidFill>
            <a:prstDash val="solid"/>
            <a:round/>
            <a:headEnd type="none" w="med" len="med"/>
            <a:tailEnd type="none" w="med" len="med"/>
          </a:ln>
        </p:spPr>
      </p:cxnSp>
      <p:sp>
        <p:nvSpPr>
          <p:cNvPr id="30" name="Freeform: Shape 29">
            <a:extLst>
              <a:ext uri="{FF2B5EF4-FFF2-40B4-BE49-F238E27FC236}">
                <a16:creationId xmlns:a16="http://schemas.microsoft.com/office/drawing/2014/main" id="{1EEDCC69-40C2-C8C9-991A-8C97D34FC81A}"/>
              </a:ext>
            </a:extLst>
          </p:cNvPr>
          <p:cNvSpPr/>
          <p:nvPr userDrawn="1"/>
        </p:nvSpPr>
        <p:spPr>
          <a:xfrm>
            <a:off x="2054374" y="1660275"/>
            <a:ext cx="920180" cy="838254"/>
          </a:xfrm>
          <a:custGeom>
            <a:avLst/>
            <a:gdLst>
              <a:gd name="connsiteX0" fmla="*/ 5637321 w 7528264"/>
              <a:gd name="connsiteY0" fmla="*/ 0 h 6889072"/>
              <a:gd name="connsiteX1" fmla="*/ 2024109 w 7528264"/>
              <a:gd name="connsiteY1" fmla="*/ 5024761 h 6889072"/>
              <a:gd name="connsiteX2" fmla="*/ 958789 w 7528264"/>
              <a:gd name="connsiteY2" fmla="*/ 3524435 h 6889072"/>
              <a:gd name="connsiteX3" fmla="*/ 0 w 7528264"/>
              <a:gd name="connsiteY3" fmla="*/ 4829453 h 6889072"/>
              <a:gd name="connsiteX4" fmla="*/ 1447061 w 7528264"/>
              <a:gd name="connsiteY4" fmla="*/ 6889072 h 6889072"/>
              <a:gd name="connsiteX5" fmla="*/ 2645546 w 7528264"/>
              <a:gd name="connsiteY5" fmla="*/ 6880195 h 6889072"/>
              <a:gd name="connsiteX6" fmla="*/ 7528264 w 7528264"/>
              <a:gd name="connsiteY6" fmla="*/ 0 h 6889072"/>
              <a:gd name="connsiteX7" fmla="*/ 5637321 w 7528264"/>
              <a:gd name="connsiteY7" fmla="*/ 0 h 68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8264" h="6889072">
                <a:moveTo>
                  <a:pt x="5637321" y="0"/>
                </a:moveTo>
                <a:lnTo>
                  <a:pt x="2024109" y="5024761"/>
                </a:lnTo>
                <a:lnTo>
                  <a:pt x="958789" y="3524435"/>
                </a:lnTo>
                <a:lnTo>
                  <a:pt x="0" y="4829453"/>
                </a:lnTo>
                <a:lnTo>
                  <a:pt x="1447061" y="6889072"/>
                </a:lnTo>
                <a:lnTo>
                  <a:pt x="2645546" y="6880195"/>
                </a:lnTo>
                <a:lnTo>
                  <a:pt x="7528264" y="0"/>
                </a:lnTo>
                <a:lnTo>
                  <a:pt x="563732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EFA4037-F977-5F3A-0E18-E092F3CD4D93}"/>
              </a:ext>
            </a:extLst>
          </p:cNvPr>
          <p:cNvSpPr/>
          <p:nvPr userDrawn="1"/>
        </p:nvSpPr>
        <p:spPr>
          <a:xfrm>
            <a:off x="5693060" y="1660275"/>
            <a:ext cx="920180" cy="838254"/>
          </a:xfrm>
          <a:custGeom>
            <a:avLst/>
            <a:gdLst>
              <a:gd name="connsiteX0" fmla="*/ 5637321 w 7528264"/>
              <a:gd name="connsiteY0" fmla="*/ 0 h 6889072"/>
              <a:gd name="connsiteX1" fmla="*/ 2024109 w 7528264"/>
              <a:gd name="connsiteY1" fmla="*/ 5024761 h 6889072"/>
              <a:gd name="connsiteX2" fmla="*/ 958789 w 7528264"/>
              <a:gd name="connsiteY2" fmla="*/ 3524435 h 6889072"/>
              <a:gd name="connsiteX3" fmla="*/ 0 w 7528264"/>
              <a:gd name="connsiteY3" fmla="*/ 4829453 h 6889072"/>
              <a:gd name="connsiteX4" fmla="*/ 1447061 w 7528264"/>
              <a:gd name="connsiteY4" fmla="*/ 6889072 h 6889072"/>
              <a:gd name="connsiteX5" fmla="*/ 2645546 w 7528264"/>
              <a:gd name="connsiteY5" fmla="*/ 6880195 h 6889072"/>
              <a:gd name="connsiteX6" fmla="*/ 7528264 w 7528264"/>
              <a:gd name="connsiteY6" fmla="*/ 0 h 6889072"/>
              <a:gd name="connsiteX7" fmla="*/ 5637321 w 7528264"/>
              <a:gd name="connsiteY7" fmla="*/ 0 h 68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8264" h="6889072">
                <a:moveTo>
                  <a:pt x="5637321" y="0"/>
                </a:moveTo>
                <a:lnTo>
                  <a:pt x="2024109" y="5024761"/>
                </a:lnTo>
                <a:lnTo>
                  <a:pt x="958789" y="3524435"/>
                </a:lnTo>
                <a:lnTo>
                  <a:pt x="0" y="4829453"/>
                </a:lnTo>
                <a:lnTo>
                  <a:pt x="1447061" y="6889072"/>
                </a:lnTo>
                <a:lnTo>
                  <a:pt x="2645546" y="6880195"/>
                </a:lnTo>
                <a:lnTo>
                  <a:pt x="7528264" y="0"/>
                </a:lnTo>
                <a:lnTo>
                  <a:pt x="563732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FC7FFEC-8646-5052-B846-495DF693B6A2}"/>
              </a:ext>
            </a:extLst>
          </p:cNvPr>
          <p:cNvSpPr/>
          <p:nvPr userDrawn="1"/>
        </p:nvSpPr>
        <p:spPr>
          <a:xfrm>
            <a:off x="9453118" y="1660275"/>
            <a:ext cx="920180" cy="838254"/>
          </a:xfrm>
          <a:custGeom>
            <a:avLst/>
            <a:gdLst>
              <a:gd name="connsiteX0" fmla="*/ 5637321 w 7528264"/>
              <a:gd name="connsiteY0" fmla="*/ 0 h 6889072"/>
              <a:gd name="connsiteX1" fmla="*/ 2024109 w 7528264"/>
              <a:gd name="connsiteY1" fmla="*/ 5024761 h 6889072"/>
              <a:gd name="connsiteX2" fmla="*/ 958789 w 7528264"/>
              <a:gd name="connsiteY2" fmla="*/ 3524435 h 6889072"/>
              <a:gd name="connsiteX3" fmla="*/ 0 w 7528264"/>
              <a:gd name="connsiteY3" fmla="*/ 4829453 h 6889072"/>
              <a:gd name="connsiteX4" fmla="*/ 1447061 w 7528264"/>
              <a:gd name="connsiteY4" fmla="*/ 6889072 h 6889072"/>
              <a:gd name="connsiteX5" fmla="*/ 2645546 w 7528264"/>
              <a:gd name="connsiteY5" fmla="*/ 6880195 h 6889072"/>
              <a:gd name="connsiteX6" fmla="*/ 7528264 w 7528264"/>
              <a:gd name="connsiteY6" fmla="*/ 0 h 6889072"/>
              <a:gd name="connsiteX7" fmla="*/ 5637321 w 7528264"/>
              <a:gd name="connsiteY7" fmla="*/ 0 h 68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8264" h="6889072">
                <a:moveTo>
                  <a:pt x="5637321" y="0"/>
                </a:moveTo>
                <a:lnTo>
                  <a:pt x="2024109" y="5024761"/>
                </a:lnTo>
                <a:lnTo>
                  <a:pt x="958789" y="3524435"/>
                </a:lnTo>
                <a:lnTo>
                  <a:pt x="0" y="4829453"/>
                </a:lnTo>
                <a:lnTo>
                  <a:pt x="1447061" y="6889072"/>
                </a:lnTo>
                <a:lnTo>
                  <a:pt x="2645546" y="6880195"/>
                </a:lnTo>
                <a:lnTo>
                  <a:pt x="7528264" y="0"/>
                </a:lnTo>
                <a:lnTo>
                  <a:pt x="563732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31C421DA-83C6-D8D5-B207-18A776C66B50}"/>
              </a:ext>
            </a:extLst>
          </p:cNvPr>
          <p:cNvSpPr>
            <a:spLocks noGrp="1"/>
          </p:cNvSpPr>
          <p:nvPr>
            <p:ph sz="quarter" idx="28"/>
          </p:nvPr>
        </p:nvSpPr>
        <p:spPr>
          <a:xfrm>
            <a:off x="718413" y="3734719"/>
            <a:ext cx="3335338" cy="22143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4">
            <a:extLst>
              <a:ext uri="{FF2B5EF4-FFF2-40B4-BE49-F238E27FC236}">
                <a16:creationId xmlns:a16="http://schemas.microsoft.com/office/drawing/2014/main" id="{489DF4A1-BEBF-FE62-A36F-81892765A293}"/>
              </a:ext>
            </a:extLst>
          </p:cNvPr>
          <p:cNvSpPr>
            <a:spLocks noGrp="1"/>
          </p:cNvSpPr>
          <p:nvPr>
            <p:ph sz="quarter" idx="29"/>
          </p:nvPr>
        </p:nvSpPr>
        <p:spPr>
          <a:xfrm>
            <a:off x="4370741" y="3734719"/>
            <a:ext cx="3335338" cy="22143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4">
            <a:extLst>
              <a:ext uri="{FF2B5EF4-FFF2-40B4-BE49-F238E27FC236}">
                <a16:creationId xmlns:a16="http://schemas.microsoft.com/office/drawing/2014/main" id="{70C9476F-0071-0EAB-6EB8-AAE634483DBA}"/>
              </a:ext>
            </a:extLst>
          </p:cNvPr>
          <p:cNvSpPr>
            <a:spLocks noGrp="1"/>
          </p:cNvSpPr>
          <p:nvPr>
            <p:ph sz="quarter" idx="30"/>
          </p:nvPr>
        </p:nvSpPr>
        <p:spPr>
          <a:xfrm>
            <a:off x="8109659" y="3734719"/>
            <a:ext cx="3335338" cy="22143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2409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oriz List 4 Items">
    <p:spTree>
      <p:nvGrpSpPr>
        <p:cNvPr id="1" name=""/>
        <p:cNvGrpSpPr/>
        <p:nvPr/>
      </p:nvGrpSpPr>
      <p:grpSpPr>
        <a:xfrm>
          <a:off x="0" y="0"/>
          <a:ext cx="0" cy="0"/>
          <a:chOff x="0" y="0"/>
          <a:chExt cx="0" cy="0"/>
        </a:xfrm>
      </p:grpSpPr>
      <p:sp>
        <p:nvSpPr>
          <p:cNvPr id="8" name="Orange title 1">
            <a:extLst>
              <a:ext uri="{FF2B5EF4-FFF2-40B4-BE49-F238E27FC236}">
                <a16:creationId xmlns:a16="http://schemas.microsoft.com/office/drawing/2014/main" id="{4736416D-EB4F-4346-8783-FC896DC0CA68}"/>
              </a:ext>
            </a:extLst>
          </p:cNvPr>
          <p:cNvSpPr>
            <a:spLocks noGrp="1"/>
          </p:cNvSpPr>
          <p:nvPr>
            <p:ph type="body" sz="quarter" idx="19" hasCustomPrompt="1"/>
          </p:nvPr>
        </p:nvSpPr>
        <p:spPr>
          <a:xfrm>
            <a:off x="718412" y="3159730"/>
            <a:ext cx="2446819" cy="453802"/>
          </a:xfrm>
        </p:spPr>
        <p:txBody>
          <a:bodyPr/>
          <a:lstStyle>
            <a:lvl1pPr>
              <a:defRPr sz="1600" b="1">
                <a:solidFill>
                  <a:schemeClr val="bg1"/>
                </a:solidFill>
              </a:defRPr>
            </a:lvl1pPr>
          </a:lstStyle>
          <a:p>
            <a:pPr lvl="0"/>
            <a:r>
              <a:rPr lang="en-US"/>
              <a:t>Item 1</a:t>
            </a:r>
          </a:p>
        </p:txBody>
      </p:sp>
      <p:sp>
        <p:nvSpPr>
          <p:cNvPr id="18" name="Orange title 2">
            <a:extLst>
              <a:ext uri="{FF2B5EF4-FFF2-40B4-BE49-F238E27FC236}">
                <a16:creationId xmlns:a16="http://schemas.microsoft.com/office/drawing/2014/main" id="{5BAB981D-A627-42CC-B2DE-02C26E3DF946}"/>
              </a:ext>
            </a:extLst>
          </p:cNvPr>
          <p:cNvSpPr>
            <a:spLocks noGrp="1"/>
          </p:cNvSpPr>
          <p:nvPr>
            <p:ph type="body" sz="quarter" idx="20" hasCustomPrompt="1"/>
          </p:nvPr>
        </p:nvSpPr>
        <p:spPr>
          <a:xfrm>
            <a:off x="3469128" y="3156332"/>
            <a:ext cx="2446820" cy="457200"/>
          </a:xfrm>
        </p:spPr>
        <p:txBody>
          <a:bodyPr/>
          <a:lstStyle>
            <a:lvl1pPr>
              <a:defRPr sz="1600" b="1">
                <a:solidFill>
                  <a:schemeClr val="bg1"/>
                </a:solidFill>
              </a:defRPr>
            </a:lvl1pPr>
          </a:lstStyle>
          <a:p>
            <a:pPr lvl="0"/>
            <a:r>
              <a:rPr lang="en-US"/>
              <a:t>Item 2</a:t>
            </a:r>
          </a:p>
        </p:txBody>
      </p:sp>
      <p:sp>
        <p:nvSpPr>
          <p:cNvPr id="19" name="Orange title 3">
            <a:extLst>
              <a:ext uri="{FF2B5EF4-FFF2-40B4-BE49-F238E27FC236}">
                <a16:creationId xmlns:a16="http://schemas.microsoft.com/office/drawing/2014/main" id="{E65F5722-9D51-4EC9-BA8C-FDC59DB84633}"/>
              </a:ext>
            </a:extLst>
          </p:cNvPr>
          <p:cNvSpPr>
            <a:spLocks noGrp="1"/>
          </p:cNvSpPr>
          <p:nvPr>
            <p:ph type="body" sz="quarter" idx="21" hasCustomPrompt="1"/>
          </p:nvPr>
        </p:nvSpPr>
        <p:spPr>
          <a:xfrm>
            <a:off x="6242328" y="3156332"/>
            <a:ext cx="2446821" cy="457200"/>
          </a:xfrm>
        </p:spPr>
        <p:txBody>
          <a:bodyPr/>
          <a:lstStyle>
            <a:lvl1pPr>
              <a:defRPr sz="1600" b="1">
                <a:solidFill>
                  <a:schemeClr val="bg1"/>
                </a:solidFill>
              </a:defRPr>
            </a:lvl1pPr>
          </a:lstStyle>
          <a:p>
            <a:pPr lvl="0"/>
            <a:r>
              <a:rPr lang="en-US"/>
              <a:t>Item 3</a:t>
            </a:r>
          </a:p>
        </p:txBody>
      </p:sp>
      <p:sp>
        <p:nvSpPr>
          <p:cNvPr id="2" name="Title"/>
          <p:cNvSpPr>
            <a:spLocks noGrp="1"/>
          </p:cNvSpPr>
          <p:nvPr>
            <p:ph type="title" hasCustomPrompt="1"/>
          </p:nvPr>
        </p:nvSpPr>
        <p:spPr/>
        <p:txBody>
          <a:bodyPr/>
          <a:lstStyle>
            <a:lvl1pPr>
              <a:defRPr b="0" cap="all" baseline="0"/>
            </a:lvl1pPr>
          </a:lstStyle>
          <a:p>
            <a:r>
              <a:rPr lang="en-US"/>
              <a:t>Horizontal List (4 Items)</a:t>
            </a:r>
          </a:p>
        </p:txBody>
      </p:sp>
      <p:sp>
        <p:nvSpPr>
          <p:cNvPr id="20" name="Rectangle 19"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1" name="Rectangle 20"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2" name="Rectangle 21"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3" name="Rectangle 22"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9" name="Slide Number Placeholder 8"/>
          <p:cNvSpPr>
            <a:spLocks noGrp="1"/>
          </p:cNvSpPr>
          <p:nvPr>
            <p:ph type="sldNum" sz="quarter" idx="24"/>
          </p:nvPr>
        </p:nvSpPr>
        <p:spPr>
          <a:xfrm>
            <a:off x="9067800" y="6284325"/>
            <a:ext cx="2743200" cy="365125"/>
          </a:xfrm>
          <a:prstGeom prst="rect">
            <a:avLst/>
          </a:prstGeom>
        </p:spPr>
        <p:txBody>
          <a:bodyPr/>
          <a:lstStyle/>
          <a:p>
            <a:fld id="{901F1369-4AEB-4520-96C0-9F78886180C1}" type="slidenum">
              <a:rPr lang="en-US" smtClean="0"/>
              <a:pPr/>
              <a:t>‹#›</a:t>
            </a:fld>
            <a:endParaRPr lang="en-US"/>
          </a:p>
        </p:txBody>
      </p:sp>
      <p:cxnSp>
        <p:nvCxnSpPr>
          <p:cNvPr id="29" name="Google Shape;92;p16">
            <a:extLst>
              <a:ext uri="{FF2B5EF4-FFF2-40B4-BE49-F238E27FC236}">
                <a16:creationId xmlns:a16="http://schemas.microsoft.com/office/drawing/2014/main" id="{DBFC533B-843A-7CAF-D3DE-EBF4117677F4}"/>
              </a:ext>
            </a:extLst>
          </p:cNvPr>
          <p:cNvCxnSpPr>
            <a:cxnSpLocks/>
          </p:cNvCxnSpPr>
          <p:nvPr userDrawn="1"/>
        </p:nvCxnSpPr>
        <p:spPr>
          <a:xfrm>
            <a:off x="718412" y="3027807"/>
            <a:ext cx="10726585" cy="0"/>
          </a:xfrm>
          <a:prstGeom prst="straightConnector1">
            <a:avLst/>
          </a:prstGeom>
          <a:noFill/>
          <a:ln w="9525" cap="flat" cmpd="sng">
            <a:solidFill>
              <a:schemeClr val="dk2"/>
            </a:solidFill>
            <a:prstDash val="solid"/>
            <a:round/>
            <a:headEnd type="none" w="med" len="med"/>
            <a:tailEnd type="none" w="med" len="med"/>
          </a:ln>
        </p:spPr>
      </p:cxnSp>
      <p:sp>
        <p:nvSpPr>
          <p:cNvPr id="30" name="Freeform: Shape 29">
            <a:extLst>
              <a:ext uri="{FF2B5EF4-FFF2-40B4-BE49-F238E27FC236}">
                <a16:creationId xmlns:a16="http://schemas.microsoft.com/office/drawing/2014/main" id="{1EEDCC69-40C2-C8C9-991A-8C97D34FC81A}"/>
              </a:ext>
            </a:extLst>
          </p:cNvPr>
          <p:cNvSpPr/>
          <p:nvPr userDrawn="1"/>
        </p:nvSpPr>
        <p:spPr>
          <a:xfrm>
            <a:off x="1481731" y="1660275"/>
            <a:ext cx="920180" cy="838254"/>
          </a:xfrm>
          <a:custGeom>
            <a:avLst/>
            <a:gdLst>
              <a:gd name="connsiteX0" fmla="*/ 5637321 w 7528264"/>
              <a:gd name="connsiteY0" fmla="*/ 0 h 6889072"/>
              <a:gd name="connsiteX1" fmla="*/ 2024109 w 7528264"/>
              <a:gd name="connsiteY1" fmla="*/ 5024761 h 6889072"/>
              <a:gd name="connsiteX2" fmla="*/ 958789 w 7528264"/>
              <a:gd name="connsiteY2" fmla="*/ 3524435 h 6889072"/>
              <a:gd name="connsiteX3" fmla="*/ 0 w 7528264"/>
              <a:gd name="connsiteY3" fmla="*/ 4829453 h 6889072"/>
              <a:gd name="connsiteX4" fmla="*/ 1447061 w 7528264"/>
              <a:gd name="connsiteY4" fmla="*/ 6889072 h 6889072"/>
              <a:gd name="connsiteX5" fmla="*/ 2645546 w 7528264"/>
              <a:gd name="connsiteY5" fmla="*/ 6880195 h 6889072"/>
              <a:gd name="connsiteX6" fmla="*/ 7528264 w 7528264"/>
              <a:gd name="connsiteY6" fmla="*/ 0 h 6889072"/>
              <a:gd name="connsiteX7" fmla="*/ 5637321 w 7528264"/>
              <a:gd name="connsiteY7" fmla="*/ 0 h 68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8264" h="6889072">
                <a:moveTo>
                  <a:pt x="5637321" y="0"/>
                </a:moveTo>
                <a:lnTo>
                  <a:pt x="2024109" y="5024761"/>
                </a:lnTo>
                <a:lnTo>
                  <a:pt x="958789" y="3524435"/>
                </a:lnTo>
                <a:lnTo>
                  <a:pt x="0" y="4829453"/>
                </a:lnTo>
                <a:lnTo>
                  <a:pt x="1447061" y="6889072"/>
                </a:lnTo>
                <a:lnTo>
                  <a:pt x="2645546" y="6880195"/>
                </a:lnTo>
                <a:lnTo>
                  <a:pt x="7528264" y="0"/>
                </a:lnTo>
                <a:lnTo>
                  <a:pt x="563732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EFA4037-F977-5F3A-0E18-E092F3CD4D93}"/>
              </a:ext>
            </a:extLst>
          </p:cNvPr>
          <p:cNvSpPr/>
          <p:nvPr userDrawn="1"/>
        </p:nvSpPr>
        <p:spPr>
          <a:xfrm>
            <a:off x="7016889" y="1660275"/>
            <a:ext cx="920180" cy="838254"/>
          </a:xfrm>
          <a:custGeom>
            <a:avLst/>
            <a:gdLst>
              <a:gd name="connsiteX0" fmla="*/ 5637321 w 7528264"/>
              <a:gd name="connsiteY0" fmla="*/ 0 h 6889072"/>
              <a:gd name="connsiteX1" fmla="*/ 2024109 w 7528264"/>
              <a:gd name="connsiteY1" fmla="*/ 5024761 h 6889072"/>
              <a:gd name="connsiteX2" fmla="*/ 958789 w 7528264"/>
              <a:gd name="connsiteY2" fmla="*/ 3524435 h 6889072"/>
              <a:gd name="connsiteX3" fmla="*/ 0 w 7528264"/>
              <a:gd name="connsiteY3" fmla="*/ 4829453 h 6889072"/>
              <a:gd name="connsiteX4" fmla="*/ 1447061 w 7528264"/>
              <a:gd name="connsiteY4" fmla="*/ 6889072 h 6889072"/>
              <a:gd name="connsiteX5" fmla="*/ 2645546 w 7528264"/>
              <a:gd name="connsiteY5" fmla="*/ 6880195 h 6889072"/>
              <a:gd name="connsiteX6" fmla="*/ 7528264 w 7528264"/>
              <a:gd name="connsiteY6" fmla="*/ 0 h 6889072"/>
              <a:gd name="connsiteX7" fmla="*/ 5637321 w 7528264"/>
              <a:gd name="connsiteY7" fmla="*/ 0 h 68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8264" h="6889072">
                <a:moveTo>
                  <a:pt x="5637321" y="0"/>
                </a:moveTo>
                <a:lnTo>
                  <a:pt x="2024109" y="5024761"/>
                </a:lnTo>
                <a:lnTo>
                  <a:pt x="958789" y="3524435"/>
                </a:lnTo>
                <a:lnTo>
                  <a:pt x="0" y="4829453"/>
                </a:lnTo>
                <a:lnTo>
                  <a:pt x="1447061" y="6889072"/>
                </a:lnTo>
                <a:lnTo>
                  <a:pt x="2645546" y="6880195"/>
                </a:lnTo>
                <a:lnTo>
                  <a:pt x="7528264" y="0"/>
                </a:lnTo>
                <a:lnTo>
                  <a:pt x="563732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FC7FFEC-8646-5052-B846-495DF693B6A2}"/>
              </a:ext>
            </a:extLst>
          </p:cNvPr>
          <p:cNvSpPr/>
          <p:nvPr userDrawn="1"/>
        </p:nvSpPr>
        <p:spPr>
          <a:xfrm>
            <a:off x="9790089" y="1660275"/>
            <a:ext cx="920180" cy="838254"/>
          </a:xfrm>
          <a:custGeom>
            <a:avLst/>
            <a:gdLst>
              <a:gd name="connsiteX0" fmla="*/ 5637321 w 7528264"/>
              <a:gd name="connsiteY0" fmla="*/ 0 h 6889072"/>
              <a:gd name="connsiteX1" fmla="*/ 2024109 w 7528264"/>
              <a:gd name="connsiteY1" fmla="*/ 5024761 h 6889072"/>
              <a:gd name="connsiteX2" fmla="*/ 958789 w 7528264"/>
              <a:gd name="connsiteY2" fmla="*/ 3524435 h 6889072"/>
              <a:gd name="connsiteX3" fmla="*/ 0 w 7528264"/>
              <a:gd name="connsiteY3" fmla="*/ 4829453 h 6889072"/>
              <a:gd name="connsiteX4" fmla="*/ 1447061 w 7528264"/>
              <a:gd name="connsiteY4" fmla="*/ 6889072 h 6889072"/>
              <a:gd name="connsiteX5" fmla="*/ 2645546 w 7528264"/>
              <a:gd name="connsiteY5" fmla="*/ 6880195 h 6889072"/>
              <a:gd name="connsiteX6" fmla="*/ 7528264 w 7528264"/>
              <a:gd name="connsiteY6" fmla="*/ 0 h 6889072"/>
              <a:gd name="connsiteX7" fmla="*/ 5637321 w 7528264"/>
              <a:gd name="connsiteY7" fmla="*/ 0 h 68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8264" h="6889072">
                <a:moveTo>
                  <a:pt x="5637321" y="0"/>
                </a:moveTo>
                <a:lnTo>
                  <a:pt x="2024109" y="5024761"/>
                </a:lnTo>
                <a:lnTo>
                  <a:pt x="958789" y="3524435"/>
                </a:lnTo>
                <a:lnTo>
                  <a:pt x="0" y="4829453"/>
                </a:lnTo>
                <a:lnTo>
                  <a:pt x="1447061" y="6889072"/>
                </a:lnTo>
                <a:lnTo>
                  <a:pt x="2645546" y="6880195"/>
                </a:lnTo>
                <a:lnTo>
                  <a:pt x="7528264" y="0"/>
                </a:lnTo>
                <a:lnTo>
                  <a:pt x="563732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31C421DA-83C6-D8D5-B207-18A776C66B50}"/>
              </a:ext>
            </a:extLst>
          </p:cNvPr>
          <p:cNvSpPr>
            <a:spLocks noGrp="1"/>
          </p:cNvSpPr>
          <p:nvPr>
            <p:ph sz="quarter" idx="28"/>
          </p:nvPr>
        </p:nvSpPr>
        <p:spPr>
          <a:xfrm>
            <a:off x="718414" y="3734719"/>
            <a:ext cx="2446817" cy="22143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4">
            <a:extLst>
              <a:ext uri="{FF2B5EF4-FFF2-40B4-BE49-F238E27FC236}">
                <a16:creationId xmlns:a16="http://schemas.microsoft.com/office/drawing/2014/main" id="{489DF4A1-BEBF-FE62-A36F-81892765A293}"/>
              </a:ext>
            </a:extLst>
          </p:cNvPr>
          <p:cNvSpPr>
            <a:spLocks noGrp="1"/>
          </p:cNvSpPr>
          <p:nvPr>
            <p:ph sz="quarter" idx="29"/>
          </p:nvPr>
        </p:nvSpPr>
        <p:spPr>
          <a:xfrm>
            <a:off x="3469128" y="3734719"/>
            <a:ext cx="2469303" cy="22143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4">
            <a:extLst>
              <a:ext uri="{FF2B5EF4-FFF2-40B4-BE49-F238E27FC236}">
                <a16:creationId xmlns:a16="http://schemas.microsoft.com/office/drawing/2014/main" id="{70C9476F-0071-0EAB-6EB8-AAE634483DBA}"/>
              </a:ext>
            </a:extLst>
          </p:cNvPr>
          <p:cNvSpPr>
            <a:spLocks noGrp="1"/>
          </p:cNvSpPr>
          <p:nvPr>
            <p:ph sz="quarter" idx="30"/>
          </p:nvPr>
        </p:nvSpPr>
        <p:spPr>
          <a:xfrm>
            <a:off x="6242328" y="3734719"/>
            <a:ext cx="2469303" cy="22143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Orange title 3">
            <a:extLst>
              <a:ext uri="{FF2B5EF4-FFF2-40B4-BE49-F238E27FC236}">
                <a16:creationId xmlns:a16="http://schemas.microsoft.com/office/drawing/2014/main" id="{F8F37FF3-3142-3683-BB46-FD4068D77FED}"/>
              </a:ext>
            </a:extLst>
          </p:cNvPr>
          <p:cNvSpPr>
            <a:spLocks noGrp="1"/>
          </p:cNvSpPr>
          <p:nvPr>
            <p:ph type="body" sz="quarter" idx="31" hasCustomPrompt="1"/>
          </p:nvPr>
        </p:nvSpPr>
        <p:spPr>
          <a:xfrm>
            <a:off x="9015528" y="3156332"/>
            <a:ext cx="2446821" cy="457200"/>
          </a:xfrm>
        </p:spPr>
        <p:txBody>
          <a:bodyPr/>
          <a:lstStyle>
            <a:lvl1pPr>
              <a:defRPr sz="1600" b="1">
                <a:solidFill>
                  <a:schemeClr val="bg1"/>
                </a:solidFill>
              </a:defRPr>
            </a:lvl1pPr>
          </a:lstStyle>
          <a:p>
            <a:pPr lvl="0"/>
            <a:r>
              <a:rPr lang="en-US"/>
              <a:t>Item 3</a:t>
            </a:r>
          </a:p>
        </p:txBody>
      </p:sp>
      <p:sp>
        <p:nvSpPr>
          <p:cNvPr id="27" name="Content Placeholder 4">
            <a:extLst>
              <a:ext uri="{FF2B5EF4-FFF2-40B4-BE49-F238E27FC236}">
                <a16:creationId xmlns:a16="http://schemas.microsoft.com/office/drawing/2014/main" id="{AE1CACD6-0E21-B34E-6BED-535136B02DF3}"/>
              </a:ext>
            </a:extLst>
          </p:cNvPr>
          <p:cNvSpPr>
            <a:spLocks noGrp="1"/>
          </p:cNvSpPr>
          <p:nvPr>
            <p:ph sz="quarter" idx="32"/>
          </p:nvPr>
        </p:nvSpPr>
        <p:spPr>
          <a:xfrm>
            <a:off x="9015528" y="3734719"/>
            <a:ext cx="2469303" cy="22143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Freeform: Shape 27">
            <a:extLst>
              <a:ext uri="{FF2B5EF4-FFF2-40B4-BE49-F238E27FC236}">
                <a16:creationId xmlns:a16="http://schemas.microsoft.com/office/drawing/2014/main" id="{C57F8269-FA02-C7B4-0924-0D0D2C751922}"/>
              </a:ext>
            </a:extLst>
          </p:cNvPr>
          <p:cNvSpPr/>
          <p:nvPr userDrawn="1"/>
        </p:nvSpPr>
        <p:spPr>
          <a:xfrm>
            <a:off x="4232448" y="1631805"/>
            <a:ext cx="920180" cy="838254"/>
          </a:xfrm>
          <a:custGeom>
            <a:avLst/>
            <a:gdLst>
              <a:gd name="connsiteX0" fmla="*/ 5637321 w 7528264"/>
              <a:gd name="connsiteY0" fmla="*/ 0 h 6889072"/>
              <a:gd name="connsiteX1" fmla="*/ 2024109 w 7528264"/>
              <a:gd name="connsiteY1" fmla="*/ 5024761 h 6889072"/>
              <a:gd name="connsiteX2" fmla="*/ 958789 w 7528264"/>
              <a:gd name="connsiteY2" fmla="*/ 3524435 h 6889072"/>
              <a:gd name="connsiteX3" fmla="*/ 0 w 7528264"/>
              <a:gd name="connsiteY3" fmla="*/ 4829453 h 6889072"/>
              <a:gd name="connsiteX4" fmla="*/ 1447061 w 7528264"/>
              <a:gd name="connsiteY4" fmla="*/ 6889072 h 6889072"/>
              <a:gd name="connsiteX5" fmla="*/ 2645546 w 7528264"/>
              <a:gd name="connsiteY5" fmla="*/ 6880195 h 6889072"/>
              <a:gd name="connsiteX6" fmla="*/ 7528264 w 7528264"/>
              <a:gd name="connsiteY6" fmla="*/ 0 h 6889072"/>
              <a:gd name="connsiteX7" fmla="*/ 5637321 w 7528264"/>
              <a:gd name="connsiteY7" fmla="*/ 0 h 68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8264" h="6889072">
                <a:moveTo>
                  <a:pt x="5637321" y="0"/>
                </a:moveTo>
                <a:lnTo>
                  <a:pt x="2024109" y="5024761"/>
                </a:lnTo>
                <a:lnTo>
                  <a:pt x="958789" y="3524435"/>
                </a:lnTo>
                <a:lnTo>
                  <a:pt x="0" y="4829453"/>
                </a:lnTo>
                <a:lnTo>
                  <a:pt x="1447061" y="6889072"/>
                </a:lnTo>
                <a:lnTo>
                  <a:pt x="2645546" y="6880195"/>
                </a:lnTo>
                <a:lnTo>
                  <a:pt x="7528264" y="0"/>
                </a:lnTo>
                <a:lnTo>
                  <a:pt x="563732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70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Column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1FF2-876E-A64A-BEBE-DD905BF64C2C}"/>
              </a:ext>
            </a:extLst>
          </p:cNvPr>
          <p:cNvSpPr>
            <a:spLocks noGrp="1"/>
          </p:cNvSpPr>
          <p:nvPr>
            <p:ph type="title"/>
          </p:nvPr>
        </p:nvSpPr>
        <p:spPr>
          <a:xfrm>
            <a:off x="469900" y="0"/>
            <a:ext cx="11341100" cy="107899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E88C2EF-BB40-0E43-9E11-05E69EBD5A9F}"/>
              </a:ext>
            </a:extLst>
          </p:cNvPr>
          <p:cNvSpPr>
            <a:spLocks noGrp="1"/>
          </p:cNvSpPr>
          <p:nvPr>
            <p:ph sz="half" idx="1"/>
          </p:nvPr>
        </p:nvSpPr>
        <p:spPr>
          <a:xfrm>
            <a:off x="469900" y="1371600"/>
            <a:ext cx="5181600" cy="45011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0EFADB-B118-EB46-B2E3-A04C0D94370E}"/>
              </a:ext>
            </a:extLst>
          </p:cNvPr>
          <p:cNvSpPr>
            <a:spLocks noGrp="1"/>
          </p:cNvSpPr>
          <p:nvPr>
            <p:ph sz="half" idx="2"/>
          </p:nvPr>
        </p:nvSpPr>
        <p:spPr>
          <a:xfrm>
            <a:off x="6629400" y="1371600"/>
            <a:ext cx="5181600" cy="45011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7A67E33-C5D4-A74F-BE26-69259B9FAB1D}"/>
              </a:ext>
            </a:extLst>
          </p:cNvPr>
          <p:cNvSpPr>
            <a:spLocks noGrp="1"/>
          </p:cNvSpPr>
          <p:nvPr>
            <p:ph type="sldNum" sz="quarter" idx="12"/>
          </p:nvPr>
        </p:nvSpPr>
        <p:spPr>
          <a:xfrm>
            <a:off x="9067800" y="6284325"/>
            <a:ext cx="2743200" cy="365125"/>
          </a:xfrm>
          <a:prstGeom prst="rect">
            <a:avLst/>
          </a:prstGeom>
        </p:spPr>
        <p:txBody>
          <a:bodyPr/>
          <a:lstStyle/>
          <a:p>
            <a:fld id="{157C3A33-8797-B644-A994-F09AF5F50374}" type="slidenum">
              <a:rPr lang="en-US" smtClean="0"/>
              <a:t>‹#›</a:t>
            </a:fld>
            <a:endParaRPr lang="en-US"/>
          </a:p>
        </p:txBody>
      </p:sp>
    </p:spTree>
    <p:extLst>
      <p:ext uri="{BB962C8B-B14F-4D97-AF65-F5344CB8AC3E}">
        <p14:creationId xmlns:p14="http://schemas.microsoft.com/office/powerpoint/2010/main" val="4146549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F3237-B786-E348-B12F-E7662E4412B3}"/>
              </a:ext>
            </a:extLst>
          </p:cNvPr>
          <p:cNvSpPr>
            <a:spLocks noGrp="1"/>
          </p:cNvSpPr>
          <p:nvPr>
            <p:ph type="title"/>
          </p:nvPr>
        </p:nvSpPr>
        <p:spPr>
          <a:xfrm>
            <a:off x="444500" y="0"/>
            <a:ext cx="11366500" cy="107899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9E8E7AB-B0E5-8C4C-B294-FCDD664E16BD}"/>
              </a:ext>
            </a:extLst>
          </p:cNvPr>
          <p:cNvSpPr>
            <a:spLocks noGrp="1"/>
          </p:cNvSpPr>
          <p:nvPr>
            <p:ph type="body" idx="1"/>
          </p:nvPr>
        </p:nvSpPr>
        <p:spPr>
          <a:xfrm>
            <a:off x="444500" y="1371600"/>
            <a:ext cx="5157787" cy="6858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1CF415-74C4-3B4A-BFDE-E7964F32502F}"/>
              </a:ext>
            </a:extLst>
          </p:cNvPr>
          <p:cNvSpPr>
            <a:spLocks noGrp="1"/>
          </p:cNvSpPr>
          <p:nvPr>
            <p:ph sz="half" idx="2"/>
          </p:nvPr>
        </p:nvSpPr>
        <p:spPr>
          <a:xfrm>
            <a:off x="444500" y="2139950"/>
            <a:ext cx="5157787" cy="37494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D49E14-8CB5-7444-9E17-0C227DA145DE}"/>
              </a:ext>
            </a:extLst>
          </p:cNvPr>
          <p:cNvSpPr>
            <a:spLocks noGrp="1"/>
          </p:cNvSpPr>
          <p:nvPr>
            <p:ph type="body" sz="quarter" idx="3"/>
          </p:nvPr>
        </p:nvSpPr>
        <p:spPr>
          <a:xfrm>
            <a:off x="6627812" y="1371600"/>
            <a:ext cx="5183188" cy="6858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4CAFEC-4B44-3E4E-BE0D-9B1CCE3054BE}"/>
              </a:ext>
            </a:extLst>
          </p:cNvPr>
          <p:cNvSpPr>
            <a:spLocks noGrp="1"/>
          </p:cNvSpPr>
          <p:nvPr>
            <p:ph sz="quarter" idx="4"/>
          </p:nvPr>
        </p:nvSpPr>
        <p:spPr>
          <a:xfrm>
            <a:off x="6627812" y="2139950"/>
            <a:ext cx="5183188" cy="37494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B2466CC-D79C-3648-8415-724F98B62BD7}"/>
              </a:ext>
            </a:extLst>
          </p:cNvPr>
          <p:cNvSpPr>
            <a:spLocks noGrp="1"/>
          </p:cNvSpPr>
          <p:nvPr>
            <p:ph type="sldNum" sz="quarter" idx="12"/>
          </p:nvPr>
        </p:nvSpPr>
        <p:spPr>
          <a:xfrm>
            <a:off x="9067800" y="6284325"/>
            <a:ext cx="2743200" cy="365125"/>
          </a:xfrm>
          <a:prstGeom prst="rect">
            <a:avLst/>
          </a:prstGeom>
        </p:spPr>
        <p:txBody>
          <a:bodyPr/>
          <a:lstStyle/>
          <a:p>
            <a:fld id="{157C3A33-8797-B644-A994-F09AF5F50374}" type="slidenum">
              <a:rPr lang="en-US" smtClean="0"/>
              <a:t>‹#›</a:t>
            </a:fld>
            <a:endParaRPr lang="en-US"/>
          </a:p>
        </p:txBody>
      </p:sp>
    </p:spTree>
    <p:extLst>
      <p:ext uri="{BB962C8B-B14F-4D97-AF65-F5344CB8AC3E}">
        <p14:creationId xmlns:p14="http://schemas.microsoft.com/office/powerpoint/2010/main" val="56186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91DF6A-7476-8374-397C-66D014EF3017}"/>
              </a:ext>
            </a:extLst>
          </p:cNvPr>
          <p:cNvSpPr/>
          <p:nvPr userDrawn="1"/>
        </p:nvSpPr>
        <p:spPr>
          <a:xfrm>
            <a:off x="0" y="-7"/>
            <a:ext cx="12192000" cy="68580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BCAD76A-447F-F7F2-0A6A-07254FB8730D}"/>
              </a:ext>
            </a:extLst>
          </p:cNvPr>
          <p:cNvSpPr/>
          <p:nvPr userDrawn="1"/>
        </p:nvSpPr>
        <p:spPr>
          <a:xfrm>
            <a:off x="364222" y="-8"/>
            <a:ext cx="7528264" cy="6858007"/>
          </a:xfrm>
          <a:custGeom>
            <a:avLst/>
            <a:gdLst>
              <a:gd name="connsiteX0" fmla="*/ 5637321 w 7528264"/>
              <a:gd name="connsiteY0" fmla="*/ 0 h 6889072"/>
              <a:gd name="connsiteX1" fmla="*/ 2024109 w 7528264"/>
              <a:gd name="connsiteY1" fmla="*/ 5024761 h 6889072"/>
              <a:gd name="connsiteX2" fmla="*/ 958789 w 7528264"/>
              <a:gd name="connsiteY2" fmla="*/ 3524435 h 6889072"/>
              <a:gd name="connsiteX3" fmla="*/ 0 w 7528264"/>
              <a:gd name="connsiteY3" fmla="*/ 4829453 h 6889072"/>
              <a:gd name="connsiteX4" fmla="*/ 1447061 w 7528264"/>
              <a:gd name="connsiteY4" fmla="*/ 6889072 h 6889072"/>
              <a:gd name="connsiteX5" fmla="*/ 2645546 w 7528264"/>
              <a:gd name="connsiteY5" fmla="*/ 6880195 h 6889072"/>
              <a:gd name="connsiteX6" fmla="*/ 7528264 w 7528264"/>
              <a:gd name="connsiteY6" fmla="*/ 0 h 6889072"/>
              <a:gd name="connsiteX7" fmla="*/ 5637321 w 7528264"/>
              <a:gd name="connsiteY7" fmla="*/ 0 h 68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8264" h="6889072">
                <a:moveTo>
                  <a:pt x="5637321" y="0"/>
                </a:moveTo>
                <a:lnTo>
                  <a:pt x="2024109" y="5024761"/>
                </a:lnTo>
                <a:lnTo>
                  <a:pt x="958789" y="3524435"/>
                </a:lnTo>
                <a:lnTo>
                  <a:pt x="0" y="4829453"/>
                </a:lnTo>
                <a:lnTo>
                  <a:pt x="1447061" y="6889072"/>
                </a:lnTo>
                <a:lnTo>
                  <a:pt x="2645546" y="6880195"/>
                </a:lnTo>
                <a:lnTo>
                  <a:pt x="7528264" y="0"/>
                </a:lnTo>
                <a:lnTo>
                  <a:pt x="5637321" y="0"/>
                </a:lnTo>
                <a:close/>
              </a:path>
            </a:pathLst>
          </a:custGeom>
          <a:solidFill>
            <a:srgbClr val="FFD9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8811C99-6DCF-1B2B-68E3-31F3A940648D}"/>
              </a:ext>
            </a:extLst>
          </p:cNvPr>
          <p:cNvSpPr>
            <a:spLocks noGrp="1"/>
          </p:cNvSpPr>
          <p:nvPr>
            <p:ph type="body" sz="quarter" idx="10" hasCustomPrompt="1"/>
          </p:nvPr>
        </p:nvSpPr>
        <p:spPr>
          <a:xfrm>
            <a:off x="462707" y="418640"/>
            <a:ext cx="11314324" cy="3314005"/>
          </a:xfrm>
        </p:spPr>
        <p:txBody>
          <a:bodyPr anchor="ctr"/>
          <a:lstStyle>
            <a:lvl1pPr>
              <a:defRPr sz="7200"/>
            </a:lvl1pPr>
            <a:lvl2pPr marL="457200" indent="0">
              <a:buNone/>
              <a:defRPr/>
            </a:lvl2pPr>
          </a:lstStyle>
          <a:p>
            <a:pPr lvl="0"/>
            <a:r>
              <a:rPr lang="en-US"/>
              <a:t>TITLE OF PRESENTATION</a:t>
            </a:r>
          </a:p>
        </p:txBody>
      </p:sp>
      <p:sp>
        <p:nvSpPr>
          <p:cNvPr id="8" name="Text Placeholder 7">
            <a:extLst>
              <a:ext uri="{FF2B5EF4-FFF2-40B4-BE49-F238E27FC236}">
                <a16:creationId xmlns:a16="http://schemas.microsoft.com/office/drawing/2014/main" id="{6C600C45-84BF-667F-60D3-94DEE0A4763D}"/>
              </a:ext>
            </a:extLst>
          </p:cNvPr>
          <p:cNvSpPr>
            <a:spLocks noGrp="1"/>
          </p:cNvSpPr>
          <p:nvPr>
            <p:ph type="body" sz="quarter" idx="11" hasCustomPrompt="1"/>
          </p:nvPr>
        </p:nvSpPr>
        <p:spPr>
          <a:xfrm>
            <a:off x="462706" y="4145092"/>
            <a:ext cx="7358930" cy="442678"/>
          </a:xfrm>
        </p:spPr>
        <p:txBody>
          <a:bodyPr/>
          <a:lstStyle>
            <a:lvl1pPr>
              <a:defRPr/>
            </a:lvl1pPr>
          </a:lstStyle>
          <a:p>
            <a:pPr lvl="0"/>
            <a:r>
              <a:rPr lang="en-US"/>
              <a:t>Subhead and / or meeting name</a:t>
            </a:r>
          </a:p>
        </p:txBody>
      </p:sp>
      <p:sp>
        <p:nvSpPr>
          <p:cNvPr id="10" name="Text Placeholder 9">
            <a:extLst>
              <a:ext uri="{FF2B5EF4-FFF2-40B4-BE49-F238E27FC236}">
                <a16:creationId xmlns:a16="http://schemas.microsoft.com/office/drawing/2014/main" id="{6213A3FE-3464-A4E0-20B7-C4EB2EA800C6}"/>
              </a:ext>
            </a:extLst>
          </p:cNvPr>
          <p:cNvSpPr>
            <a:spLocks noGrp="1"/>
          </p:cNvSpPr>
          <p:nvPr>
            <p:ph type="body" sz="quarter" idx="12" hasCustomPrompt="1"/>
          </p:nvPr>
        </p:nvSpPr>
        <p:spPr>
          <a:xfrm>
            <a:off x="462705" y="4685690"/>
            <a:ext cx="7358930" cy="442675"/>
          </a:xfrm>
        </p:spPr>
        <p:txBody>
          <a:bodyPr/>
          <a:lstStyle>
            <a:lvl1pPr>
              <a:defRPr sz="1800"/>
            </a:lvl1pPr>
          </a:lstStyle>
          <a:p>
            <a:pPr lvl="0"/>
            <a:r>
              <a:rPr lang="en-US"/>
              <a:t>Date</a:t>
            </a:r>
          </a:p>
        </p:txBody>
      </p:sp>
      <p:cxnSp>
        <p:nvCxnSpPr>
          <p:cNvPr id="14" name="Straight Connector 13">
            <a:extLst>
              <a:ext uri="{FF2B5EF4-FFF2-40B4-BE49-F238E27FC236}">
                <a16:creationId xmlns:a16="http://schemas.microsoft.com/office/drawing/2014/main" id="{3C22D045-F2E9-3340-0E64-E03750416538}"/>
              </a:ext>
            </a:extLst>
          </p:cNvPr>
          <p:cNvCxnSpPr>
            <a:cxnSpLocks/>
          </p:cNvCxnSpPr>
          <p:nvPr userDrawn="1"/>
        </p:nvCxnSpPr>
        <p:spPr>
          <a:xfrm>
            <a:off x="462706" y="6081408"/>
            <a:ext cx="11314325"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a16="http://schemas.microsoft.com/office/drawing/2014/main" id="{239542C0-05CC-07FD-FDFD-45D8A9C84C8A}"/>
              </a:ext>
            </a:extLst>
          </p:cNvPr>
          <p:cNvPicPr>
            <a:picLocks noChangeAspect="1"/>
          </p:cNvPicPr>
          <p:nvPr userDrawn="1"/>
        </p:nvPicPr>
        <p:blipFill>
          <a:blip r:embed="rId2"/>
          <a:stretch>
            <a:fillRect/>
          </a:stretch>
        </p:blipFill>
        <p:spPr>
          <a:xfrm>
            <a:off x="8321168" y="3671268"/>
            <a:ext cx="3877768" cy="2410140"/>
          </a:xfrm>
          <a:prstGeom prst="rect">
            <a:avLst/>
          </a:prstGeom>
        </p:spPr>
      </p:pic>
    </p:spTree>
    <p:extLst>
      <p:ext uri="{BB962C8B-B14F-4D97-AF65-F5344CB8AC3E}">
        <p14:creationId xmlns:p14="http://schemas.microsoft.com/office/powerpoint/2010/main" val="2878229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3F11C0-6649-02E4-C40B-47487FB0AF2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A5540E7-9486-578A-551E-366C8056E7E2}"/>
              </a:ext>
            </a:extLst>
          </p:cNvPr>
          <p:cNvPicPr>
            <a:picLocks noChangeAspect="1"/>
          </p:cNvPicPr>
          <p:nvPr userDrawn="1"/>
        </p:nvPicPr>
        <p:blipFill>
          <a:blip r:embed="rId2"/>
          <a:srcRect/>
          <a:stretch/>
        </p:blipFill>
        <p:spPr>
          <a:xfrm>
            <a:off x="2104391" y="704008"/>
            <a:ext cx="8011450" cy="4979339"/>
          </a:xfrm>
          <a:prstGeom prst="rect">
            <a:avLst/>
          </a:prstGeom>
        </p:spPr>
      </p:pic>
      <p:sp>
        <p:nvSpPr>
          <p:cNvPr id="7" name="TextBox 6">
            <a:extLst>
              <a:ext uri="{FF2B5EF4-FFF2-40B4-BE49-F238E27FC236}">
                <a16:creationId xmlns:a16="http://schemas.microsoft.com/office/drawing/2014/main" id="{665FD98F-748F-DB45-A42B-08A1C540C53F}"/>
              </a:ext>
            </a:extLst>
          </p:cNvPr>
          <p:cNvSpPr txBox="1"/>
          <p:nvPr userDrawn="1"/>
        </p:nvSpPr>
        <p:spPr>
          <a:xfrm>
            <a:off x="6907239" y="4719015"/>
            <a:ext cx="3305907" cy="584775"/>
          </a:xfrm>
          <a:prstGeom prst="rect">
            <a:avLst/>
          </a:prstGeom>
          <a:noFill/>
        </p:spPr>
        <p:txBody>
          <a:bodyPr wrap="square" rtlCol="0">
            <a:spAutoFit/>
          </a:bodyPr>
          <a:lstStyle/>
          <a:p>
            <a:r>
              <a:rPr lang="en-US" sz="3200" spc="-150">
                <a:solidFill>
                  <a:schemeClr val="tx1"/>
                </a:solidFill>
              </a:rPr>
              <a:t>metroplus.org</a:t>
            </a:r>
          </a:p>
        </p:txBody>
      </p:sp>
    </p:spTree>
    <p:extLst>
      <p:ext uri="{BB962C8B-B14F-4D97-AF65-F5344CB8AC3E}">
        <p14:creationId xmlns:p14="http://schemas.microsoft.com/office/powerpoint/2010/main" val="177109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3F11C0-6649-02E4-C40B-47487FB0AF2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5621F6D3-E0CA-FDFC-4F83-63BF23171BB5}"/>
              </a:ext>
            </a:extLst>
          </p:cNvPr>
          <p:cNvPicPr>
            <a:picLocks noChangeAspect="1"/>
          </p:cNvPicPr>
          <p:nvPr userDrawn="1"/>
        </p:nvPicPr>
        <p:blipFill>
          <a:blip r:embed="rId2"/>
          <a:stretch>
            <a:fillRect/>
          </a:stretch>
        </p:blipFill>
        <p:spPr>
          <a:xfrm>
            <a:off x="2104391" y="704008"/>
            <a:ext cx="8011451" cy="4979339"/>
          </a:xfrm>
          <a:prstGeom prst="rect">
            <a:avLst/>
          </a:prstGeom>
        </p:spPr>
      </p:pic>
      <p:sp>
        <p:nvSpPr>
          <p:cNvPr id="10" name="TextBox 9">
            <a:extLst>
              <a:ext uri="{FF2B5EF4-FFF2-40B4-BE49-F238E27FC236}">
                <a16:creationId xmlns:a16="http://schemas.microsoft.com/office/drawing/2014/main" id="{4C444373-F753-3CD1-37A4-9F05FFA3823E}"/>
              </a:ext>
            </a:extLst>
          </p:cNvPr>
          <p:cNvSpPr txBox="1"/>
          <p:nvPr userDrawn="1"/>
        </p:nvSpPr>
        <p:spPr>
          <a:xfrm>
            <a:off x="6907239" y="4719015"/>
            <a:ext cx="3305907" cy="584775"/>
          </a:xfrm>
          <a:prstGeom prst="rect">
            <a:avLst/>
          </a:prstGeom>
          <a:noFill/>
        </p:spPr>
        <p:txBody>
          <a:bodyPr wrap="square" rtlCol="0">
            <a:spAutoFit/>
          </a:bodyPr>
          <a:lstStyle/>
          <a:p>
            <a:r>
              <a:rPr lang="en-US" sz="3200" spc="-150">
                <a:solidFill>
                  <a:schemeClr val="bg1"/>
                </a:solidFill>
              </a:rPr>
              <a:t>metroplus.org</a:t>
            </a:r>
          </a:p>
        </p:txBody>
      </p:sp>
    </p:spTree>
    <p:extLst>
      <p:ext uri="{BB962C8B-B14F-4D97-AF65-F5344CB8AC3E}">
        <p14:creationId xmlns:p14="http://schemas.microsoft.com/office/powerpoint/2010/main" val="490341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3F11C0-6649-02E4-C40B-47487FB0AF2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621F6D3-E0CA-FDFC-4F83-63BF23171BB5}"/>
              </a:ext>
            </a:extLst>
          </p:cNvPr>
          <p:cNvPicPr>
            <a:picLocks noChangeAspect="1"/>
          </p:cNvPicPr>
          <p:nvPr userDrawn="1"/>
        </p:nvPicPr>
        <p:blipFill>
          <a:blip r:embed="rId2"/>
          <a:srcRect/>
          <a:stretch/>
        </p:blipFill>
        <p:spPr>
          <a:xfrm>
            <a:off x="4157116" y="3973690"/>
            <a:ext cx="3877767" cy="2410140"/>
          </a:xfrm>
          <a:prstGeom prst="rect">
            <a:avLst/>
          </a:prstGeom>
        </p:spPr>
      </p:pic>
      <p:sp>
        <p:nvSpPr>
          <p:cNvPr id="10" name="TextBox 9">
            <a:extLst>
              <a:ext uri="{FF2B5EF4-FFF2-40B4-BE49-F238E27FC236}">
                <a16:creationId xmlns:a16="http://schemas.microsoft.com/office/drawing/2014/main" id="{4C444373-F753-3CD1-37A4-9F05FFA3823E}"/>
              </a:ext>
            </a:extLst>
          </p:cNvPr>
          <p:cNvSpPr txBox="1"/>
          <p:nvPr userDrawn="1"/>
        </p:nvSpPr>
        <p:spPr>
          <a:xfrm>
            <a:off x="6216332" y="5898022"/>
            <a:ext cx="1858178" cy="353943"/>
          </a:xfrm>
          <a:prstGeom prst="rect">
            <a:avLst/>
          </a:prstGeom>
          <a:noFill/>
        </p:spPr>
        <p:txBody>
          <a:bodyPr wrap="square" rtlCol="0">
            <a:spAutoFit/>
          </a:bodyPr>
          <a:lstStyle/>
          <a:p>
            <a:r>
              <a:rPr lang="en-US" sz="1700" spc="0">
                <a:solidFill>
                  <a:schemeClr val="tx1"/>
                </a:solidFill>
              </a:rPr>
              <a:t>metroplus.org</a:t>
            </a:r>
          </a:p>
        </p:txBody>
      </p:sp>
    </p:spTree>
    <p:extLst>
      <p:ext uri="{BB962C8B-B14F-4D97-AF65-F5344CB8AC3E}">
        <p14:creationId xmlns:p14="http://schemas.microsoft.com/office/powerpoint/2010/main" val="1909355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3F11C0-6649-02E4-C40B-47487FB0AF2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5621F6D3-E0CA-FDFC-4F83-63BF23171BB5}"/>
              </a:ext>
            </a:extLst>
          </p:cNvPr>
          <p:cNvPicPr>
            <a:picLocks noChangeAspect="1"/>
          </p:cNvPicPr>
          <p:nvPr userDrawn="1"/>
        </p:nvPicPr>
        <p:blipFill>
          <a:blip r:embed="rId2"/>
          <a:stretch>
            <a:fillRect/>
          </a:stretch>
        </p:blipFill>
        <p:spPr>
          <a:xfrm>
            <a:off x="4157116" y="3973690"/>
            <a:ext cx="3877768" cy="2410140"/>
          </a:xfrm>
          <a:prstGeom prst="rect">
            <a:avLst/>
          </a:prstGeom>
        </p:spPr>
      </p:pic>
      <p:sp>
        <p:nvSpPr>
          <p:cNvPr id="10" name="TextBox 9">
            <a:extLst>
              <a:ext uri="{FF2B5EF4-FFF2-40B4-BE49-F238E27FC236}">
                <a16:creationId xmlns:a16="http://schemas.microsoft.com/office/drawing/2014/main" id="{4C444373-F753-3CD1-37A4-9F05FFA3823E}"/>
              </a:ext>
            </a:extLst>
          </p:cNvPr>
          <p:cNvSpPr txBox="1"/>
          <p:nvPr userDrawn="1"/>
        </p:nvSpPr>
        <p:spPr>
          <a:xfrm>
            <a:off x="6176706" y="5898022"/>
            <a:ext cx="1858178" cy="353943"/>
          </a:xfrm>
          <a:prstGeom prst="rect">
            <a:avLst/>
          </a:prstGeom>
          <a:noFill/>
        </p:spPr>
        <p:txBody>
          <a:bodyPr wrap="square" rtlCol="0">
            <a:spAutoFit/>
          </a:bodyPr>
          <a:lstStyle/>
          <a:p>
            <a:r>
              <a:rPr lang="en-US" sz="1700" spc="0">
                <a:solidFill>
                  <a:schemeClr val="bg1"/>
                </a:solidFill>
              </a:rPr>
              <a:t>metroplus.org</a:t>
            </a:r>
          </a:p>
        </p:txBody>
      </p:sp>
    </p:spTree>
    <p:extLst>
      <p:ext uri="{BB962C8B-B14F-4D97-AF65-F5344CB8AC3E}">
        <p14:creationId xmlns:p14="http://schemas.microsoft.com/office/powerpoint/2010/main" val="1409139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437501" y="1247978"/>
            <a:ext cx="4198620" cy="3439795"/>
          </a:xfrm>
          <a:prstGeom prst="rect">
            <a:avLst/>
          </a:prstGeom>
        </p:spPr>
        <p:txBody>
          <a:bodyPr wrap="square" lIns="0" tIns="0" rIns="0" bIns="0">
            <a:spAutoFit/>
          </a:bodyPr>
          <a:lstStyle>
            <a:lvl1pPr>
              <a:defRPr sz="1600" b="0" i="0">
                <a:solidFill>
                  <a:schemeClr val="tx1"/>
                </a:solidFill>
                <a:latin typeface="Georgia"/>
                <a:cs typeface="Georgia"/>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62113AC-BF77-46D4-AFAD-29007B8CCDD3}" type="datetime1">
              <a:rPr lang="en-US" smtClean="0"/>
              <a:t>9/23/2024</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Georgia"/>
                <a:cs typeface="Georgia"/>
              </a:defRPr>
            </a:lvl1pPr>
          </a:lstStyle>
          <a:p>
            <a:pPr marL="38100">
              <a:lnSpc>
                <a:spcPct val="100000"/>
              </a:lnSpc>
            </a:pPr>
            <a:fld id="{81D60167-4931-47E6-BA6A-407CBD079E47}" type="slidenum">
              <a:rPr dirty="0"/>
              <a:t>‹#›</a:t>
            </a:fld>
            <a:endParaRPr/>
          </a:p>
        </p:txBody>
      </p:sp>
    </p:spTree>
    <p:extLst>
      <p:ext uri="{BB962C8B-B14F-4D97-AF65-F5344CB8AC3E}">
        <p14:creationId xmlns:p14="http://schemas.microsoft.com/office/powerpoint/2010/main" val="371216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91DF6A-7476-8374-397C-66D014EF3017}"/>
              </a:ext>
            </a:extLst>
          </p:cNvPr>
          <p:cNvSpPr/>
          <p:nvPr userDrawn="1"/>
        </p:nvSpPr>
        <p:spPr>
          <a:xfrm>
            <a:off x="0" y="-7"/>
            <a:ext cx="12192000" cy="68580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BCAD76A-447F-F7F2-0A6A-07254FB8730D}"/>
              </a:ext>
            </a:extLst>
          </p:cNvPr>
          <p:cNvSpPr/>
          <p:nvPr userDrawn="1"/>
        </p:nvSpPr>
        <p:spPr>
          <a:xfrm>
            <a:off x="361312" y="0"/>
            <a:ext cx="7547159" cy="6858000"/>
          </a:xfrm>
          <a:custGeom>
            <a:avLst/>
            <a:gdLst>
              <a:gd name="connsiteX0" fmla="*/ 5637321 w 7528264"/>
              <a:gd name="connsiteY0" fmla="*/ 0 h 6889072"/>
              <a:gd name="connsiteX1" fmla="*/ 2024109 w 7528264"/>
              <a:gd name="connsiteY1" fmla="*/ 5024761 h 6889072"/>
              <a:gd name="connsiteX2" fmla="*/ 958789 w 7528264"/>
              <a:gd name="connsiteY2" fmla="*/ 3524435 h 6889072"/>
              <a:gd name="connsiteX3" fmla="*/ 0 w 7528264"/>
              <a:gd name="connsiteY3" fmla="*/ 4829453 h 6889072"/>
              <a:gd name="connsiteX4" fmla="*/ 1447061 w 7528264"/>
              <a:gd name="connsiteY4" fmla="*/ 6889072 h 6889072"/>
              <a:gd name="connsiteX5" fmla="*/ 2645546 w 7528264"/>
              <a:gd name="connsiteY5" fmla="*/ 6880195 h 6889072"/>
              <a:gd name="connsiteX6" fmla="*/ 7528264 w 7528264"/>
              <a:gd name="connsiteY6" fmla="*/ 0 h 6889072"/>
              <a:gd name="connsiteX7" fmla="*/ 5637321 w 7528264"/>
              <a:gd name="connsiteY7" fmla="*/ 0 h 68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8264" h="6889072">
                <a:moveTo>
                  <a:pt x="5637321" y="0"/>
                </a:moveTo>
                <a:lnTo>
                  <a:pt x="2024109" y="5024761"/>
                </a:lnTo>
                <a:lnTo>
                  <a:pt x="958789" y="3524435"/>
                </a:lnTo>
                <a:lnTo>
                  <a:pt x="0" y="4829453"/>
                </a:lnTo>
                <a:lnTo>
                  <a:pt x="1447061" y="6889072"/>
                </a:lnTo>
                <a:lnTo>
                  <a:pt x="2645546" y="6880195"/>
                </a:lnTo>
                <a:lnTo>
                  <a:pt x="7528264" y="0"/>
                </a:lnTo>
                <a:lnTo>
                  <a:pt x="563732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8811C99-6DCF-1B2B-68E3-31F3A940648D}"/>
              </a:ext>
            </a:extLst>
          </p:cNvPr>
          <p:cNvSpPr>
            <a:spLocks noGrp="1"/>
          </p:cNvSpPr>
          <p:nvPr>
            <p:ph type="body" sz="quarter" idx="10" hasCustomPrompt="1"/>
          </p:nvPr>
        </p:nvSpPr>
        <p:spPr>
          <a:xfrm>
            <a:off x="6096000" y="2911450"/>
            <a:ext cx="5892800" cy="1348802"/>
          </a:xfrm>
        </p:spPr>
        <p:txBody>
          <a:bodyPr/>
          <a:lstStyle>
            <a:lvl1pPr>
              <a:defRPr sz="4400"/>
            </a:lvl1pPr>
            <a:lvl2pPr marL="457200" indent="0">
              <a:buNone/>
              <a:defRPr/>
            </a:lvl2pPr>
          </a:lstStyle>
          <a:p>
            <a:pPr lvl="0"/>
            <a:r>
              <a:rPr lang="en-US"/>
              <a:t>TITLE OF PRESENTATION</a:t>
            </a:r>
          </a:p>
        </p:txBody>
      </p:sp>
      <p:sp>
        <p:nvSpPr>
          <p:cNvPr id="8" name="Text Placeholder 7">
            <a:extLst>
              <a:ext uri="{FF2B5EF4-FFF2-40B4-BE49-F238E27FC236}">
                <a16:creationId xmlns:a16="http://schemas.microsoft.com/office/drawing/2014/main" id="{6C600C45-84BF-667F-60D3-94DEE0A4763D}"/>
              </a:ext>
            </a:extLst>
          </p:cNvPr>
          <p:cNvSpPr>
            <a:spLocks noGrp="1"/>
          </p:cNvSpPr>
          <p:nvPr>
            <p:ph type="body" sz="quarter" idx="11" hasCustomPrompt="1"/>
          </p:nvPr>
        </p:nvSpPr>
        <p:spPr>
          <a:xfrm>
            <a:off x="6095999" y="4654865"/>
            <a:ext cx="5892800" cy="442678"/>
          </a:xfrm>
        </p:spPr>
        <p:txBody>
          <a:bodyPr/>
          <a:lstStyle>
            <a:lvl1pPr>
              <a:defRPr/>
            </a:lvl1pPr>
          </a:lstStyle>
          <a:p>
            <a:pPr lvl="0"/>
            <a:r>
              <a:rPr lang="en-US"/>
              <a:t>Subhead and / or meeting name</a:t>
            </a:r>
          </a:p>
        </p:txBody>
      </p:sp>
      <p:sp>
        <p:nvSpPr>
          <p:cNvPr id="10" name="Text Placeholder 9">
            <a:extLst>
              <a:ext uri="{FF2B5EF4-FFF2-40B4-BE49-F238E27FC236}">
                <a16:creationId xmlns:a16="http://schemas.microsoft.com/office/drawing/2014/main" id="{6213A3FE-3464-A4E0-20B7-C4EB2EA800C6}"/>
              </a:ext>
            </a:extLst>
          </p:cNvPr>
          <p:cNvSpPr>
            <a:spLocks noGrp="1"/>
          </p:cNvSpPr>
          <p:nvPr>
            <p:ph type="body" sz="quarter" idx="12" hasCustomPrompt="1"/>
          </p:nvPr>
        </p:nvSpPr>
        <p:spPr>
          <a:xfrm>
            <a:off x="6095998" y="5195464"/>
            <a:ext cx="5892800" cy="386702"/>
          </a:xfrm>
        </p:spPr>
        <p:txBody>
          <a:bodyPr/>
          <a:lstStyle>
            <a:lvl1pPr>
              <a:defRPr sz="1800"/>
            </a:lvl1pPr>
          </a:lstStyle>
          <a:p>
            <a:pPr lvl="0"/>
            <a:r>
              <a:rPr lang="en-US"/>
              <a:t>Date</a:t>
            </a:r>
          </a:p>
        </p:txBody>
      </p:sp>
      <p:pic>
        <p:nvPicPr>
          <p:cNvPr id="13" name="Picture 12">
            <a:extLst>
              <a:ext uri="{FF2B5EF4-FFF2-40B4-BE49-F238E27FC236}">
                <a16:creationId xmlns:a16="http://schemas.microsoft.com/office/drawing/2014/main" id="{733C8D4C-2C59-B708-E0D1-232B9FB6E4A2}"/>
              </a:ext>
            </a:extLst>
          </p:cNvPr>
          <p:cNvPicPr>
            <a:picLocks noChangeAspect="1"/>
          </p:cNvPicPr>
          <p:nvPr userDrawn="1"/>
        </p:nvPicPr>
        <p:blipFill>
          <a:blip r:embed="rId2"/>
          <a:srcRect/>
          <a:stretch/>
        </p:blipFill>
        <p:spPr>
          <a:xfrm>
            <a:off x="8787788" y="6081408"/>
            <a:ext cx="3404212" cy="776592"/>
          </a:xfrm>
          <a:prstGeom prst="rect">
            <a:avLst/>
          </a:prstGeom>
        </p:spPr>
      </p:pic>
    </p:spTree>
    <p:extLst>
      <p:ext uri="{BB962C8B-B14F-4D97-AF65-F5344CB8AC3E}">
        <p14:creationId xmlns:p14="http://schemas.microsoft.com/office/powerpoint/2010/main" val="265326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Prefac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91DF6A-7476-8374-397C-66D014EF3017}"/>
              </a:ext>
            </a:extLst>
          </p:cNvPr>
          <p:cNvSpPr/>
          <p:nvPr userDrawn="1"/>
        </p:nvSpPr>
        <p:spPr>
          <a:xfrm>
            <a:off x="0" y="-7"/>
            <a:ext cx="12192000" cy="28765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BCAD76A-447F-F7F2-0A6A-07254FB8730D}"/>
              </a:ext>
            </a:extLst>
          </p:cNvPr>
          <p:cNvSpPr/>
          <p:nvPr userDrawn="1"/>
        </p:nvSpPr>
        <p:spPr>
          <a:xfrm>
            <a:off x="535256" y="483907"/>
            <a:ext cx="2208862" cy="2012202"/>
          </a:xfrm>
          <a:custGeom>
            <a:avLst/>
            <a:gdLst>
              <a:gd name="connsiteX0" fmla="*/ 5637321 w 7528264"/>
              <a:gd name="connsiteY0" fmla="*/ 0 h 6889072"/>
              <a:gd name="connsiteX1" fmla="*/ 2024109 w 7528264"/>
              <a:gd name="connsiteY1" fmla="*/ 5024761 h 6889072"/>
              <a:gd name="connsiteX2" fmla="*/ 958789 w 7528264"/>
              <a:gd name="connsiteY2" fmla="*/ 3524435 h 6889072"/>
              <a:gd name="connsiteX3" fmla="*/ 0 w 7528264"/>
              <a:gd name="connsiteY3" fmla="*/ 4829453 h 6889072"/>
              <a:gd name="connsiteX4" fmla="*/ 1447061 w 7528264"/>
              <a:gd name="connsiteY4" fmla="*/ 6889072 h 6889072"/>
              <a:gd name="connsiteX5" fmla="*/ 2645546 w 7528264"/>
              <a:gd name="connsiteY5" fmla="*/ 6880195 h 6889072"/>
              <a:gd name="connsiteX6" fmla="*/ 7528264 w 7528264"/>
              <a:gd name="connsiteY6" fmla="*/ 0 h 6889072"/>
              <a:gd name="connsiteX7" fmla="*/ 5637321 w 7528264"/>
              <a:gd name="connsiteY7" fmla="*/ 0 h 68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8264" h="6889072">
                <a:moveTo>
                  <a:pt x="5637321" y="0"/>
                </a:moveTo>
                <a:lnTo>
                  <a:pt x="2024109" y="5024761"/>
                </a:lnTo>
                <a:lnTo>
                  <a:pt x="958789" y="3524435"/>
                </a:lnTo>
                <a:lnTo>
                  <a:pt x="0" y="4829453"/>
                </a:lnTo>
                <a:lnTo>
                  <a:pt x="1447061" y="6889072"/>
                </a:lnTo>
                <a:lnTo>
                  <a:pt x="2645546" y="6880195"/>
                </a:lnTo>
                <a:lnTo>
                  <a:pt x="7528264" y="0"/>
                </a:lnTo>
                <a:lnTo>
                  <a:pt x="5637321" y="0"/>
                </a:lnTo>
                <a:close/>
              </a:path>
            </a:pathLst>
          </a:cu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8811C99-6DCF-1B2B-68E3-31F3A940648D}"/>
              </a:ext>
            </a:extLst>
          </p:cNvPr>
          <p:cNvSpPr>
            <a:spLocks noGrp="1"/>
          </p:cNvSpPr>
          <p:nvPr>
            <p:ph type="body" sz="quarter" idx="10" hasCustomPrompt="1"/>
          </p:nvPr>
        </p:nvSpPr>
        <p:spPr>
          <a:xfrm>
            <a:off x="3242192" y="464858"/>
            <a:ext cx="7358930" cy="2164042"/>
          </a:xfrm>
        </p:spPr>
        <p:txBody>
          <a:bodyPr anchor="b"/>
          <a:lstStyle>
            <a:lvl1pPr>
              <a:defRPr sz="4800"/>
            </a:lvl1pPr>
            <a:lvl2pPr marL="457200" indent="0">
              <a:buNone/>
              <a:defRPr/>
            </a:lvl2pPr>
          </a:lstStyle>
          <a:p>
            <a:pPr lvl="0"/>
            <a:r>
              <a:rPr lang="en-US"/>
              <a:t>Introduction/ Preface</a:t>
            </a:r>
          </a:p>
        </p:txBody>
      </p:sp>
      <p:sp>
        <p:nvSpPr>
          <p:cNvPr id="15" name="Slide Number Placeholder 7">
            <a:extLst>
              <a:ext uri="{FF2B5EF4-FFF2-40B4-BE49-F238E27FC236}">
                <a16:creationId xmlns:a16="http://schemas.microsoft.com/office/drawing/2014/main" id="{D00EB1DA-48E2-552D-390E-93B76B09DC80}"/>
              </a:ext>
            </a:extLst>
          </p:cNvPr>
          <p:cNvSpPr>
            <a:spLocks noGrp="1"/>
          </p:cNvSpPr>
          <p:nvPr>
            <p:ph type="sldNum" sz="quarter" idx="4"/>
          </p:nvPr>
        </p:nvSpPr>
        <p:spPr>
          <a:xfrm>
            <a:off x="9067800" y="6284325"/>
            <a:ext cx="2743200" cy="365125"/>
          </a:xfrm>
          <a:prstGeom prst="rect">
            <a:avLst/>
          </a:prstGeom>
        </p:spPr>
        <p:txBody>
          <a:bodyPr vert="horz" lIns="91440" tIns="45720" rIns="91440" bIns="45720" rtlCol="0" anchor="ctr"/>
          <a:lstStyle>
            <a:lvl1pPr algn="r">
              <a:defRPr sz="1200">
                <a:solidFill>
                  <a:schemeClr val="bg1"/>
                </a:solidFill>
              </a:defRPr>
            </a:lvl1pPr>
          </a:lstStyle>
          <a:p>
            <a:fld id="{CF4EED3D-B130-481A-8ECD-A0040EAC36C9}" type="slidenum">
              <a:rPr lang="en-US" smtClean="0"/>
              <a:pPr/>
              <a:t>‹#›</a:t>
            </a:fld>
            <a:endParaRPr lang="en-US"/>
          </a:p>
        </p:txBody>
      </p:sp>
      <p:sp>
        <p:nvSpPr>
          <p:cNvPr id="4" name="Content Placeholder 3">
            <a:extLst>
              <a:ext uri="{FF2B5EF4-FFF2-40B4-BE49-F238E27FC236}">
                <a16:creationId xmlns:a16="http://schemas.microsoft.com/office/drawing/2014/main" id="{60E67E9C-E402-346E-D079-EA211EC5B3EE}"/>
              </a:ext>
            </a:extLst>
          </p:cNvPr>
          <p:cNvSpPr>
            <a:spLocks noGrp="1"/>
          </p:cNvSpPr>
          <p:nvPr>
            <p:ph sz="quarter" idx="11"/>
          </p:nvPr>
        </p:nvSpPr>
        <p:spPr>
          <a:xfrm>
            <a:off x="3242192" y="3093765"/>
            <a:ext cx="7358930" cy="2809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632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91DF6A-7476-8374-397C-66D014EF3017}"/>
              </a:ext>
            </a:extLst>
          </p:cNvPr>
          <p:cNvSpPr/>
          <p:nvPr userDrawn="1"/>
        </p:nvSpPr>
        <p:spPr>
          <a:xfrm>
            <a:off x="0" y="-7"/>
            <a:ext cx="12192000" cy="1134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8811C99-6DCF-1B2B-68E3-31F3A940648D}"/>
              </a:ext>
            </a:extLst>
          </p:cNvPr>
          <p:cNvSpPr>
            <a:spLocks noGrp="1"/>
          </p:cNvSpPr>
          <p:nvPr>
            <p:ph type="body" sz="quarter" idx="10" hasCustomPrompt="1"/>
          </p:nvPr>
        </p:nvSpPr>
        <p:spPr>
          <a:xfrm>
            <a:off x="2416535" y="-7"/>
            <a:ext cx="7358930" cy="954367"/>
          </a:xfrm>
        </p:spPr>
        <p:txBody>
          <a:bodyPr anchor="b"/>
          <a:lstStyle>
            <a:lvl1pPr>
              <a:defRPr sz="4800"/>
            </a:lvl1pPr>
            <a:lvl2pPr marL="457200" indent="0">
              <a:buNone/>
              <a:defRPr/>
            </a:lvl2pPr>
          </a:lstStyle>
          <a:p>
            <a:pPr lvl="0"/>
            <a:r>
              <a:rPr lang="en-US"/>
              <a:t>Contents</a:t>
            </a:r>
          </a:p>
        </p:txBody>
      </p:sp>
      <p:sp>
        <p:nvSpPr>
          <p:cNvPr id="15" name="Slide Number Placeholder 7">
            <a:extLst>
              <a:ext uri="{FF2B5EF4-FFF2-40B4-BE49-F238E27FC236}">
                <a16:creationId xmlns:a16="http://schemas.microsoft.com/office/drawing/2014/main" id="{D00EB1DA-48E2-552D-390E-93B76B09DC80}"/>
              </a:ext>
            </a:extLst>
          </p:cNvPr>
          <p:cNvSpPr>
            <a:spLocks noGrp="1"/>
          </p:cNvSpPr>
          <p:nvPr>
            <p:ph type="sldNum" sz="quarter" idx="4"/>
          </p:nvPr>
        </p:nvSpPr>
        <p:spPr>
          <a:xfrm>
            <a:off x="9067800" y="6284325"/>
            <a:ext cx="2743200" cy="365125"/>
          </a:xfrm>
          <a:prstGeom prst="rect">
            <a:avLst/>
          </a:prstGeom>
        </p:spPr>
        <p:txBody>
          <a:bodyPr vert="horz" lIns="91440" tIns="45720" rIns="91440" bIns="45720" rtlCol="0" anchor="ctr"/>
          <a:lstStyle>
            <a:lvl1pPr algn="r">
              <a:defRPr sz="1200">
                <a:solidFill>
                  <a:schemeClr val="bg1"/>
                </a:solidFill>
              </a:defRPr>
            </a:lvl1pPr>
          </a:lstStyle>
          <a:p>
            <a:fld id="{CF4EED3D-B130-481A-8ECD-A0040EAC36C9}" type="slidenum">
              <a:rPr lang="en-US" smtClean="0"/>
              <a:pPr/>
              <a:t>‹#›</a:t>
            </a:fld>
            <a:endParaRPr lang="en-US"/>
          </a:p>
        </p:txBody>
      </p:sp>
      <p:sp>
        <p:nvSpPr>
          <p:cNvPr id="4" name="Content Placeholder 3">
            <a:extLst>
              <a:ext uri="{FF2B5EF4-FFF2-40B4-BE49-F238E27FC236}">
                <a16:creationId xmlns:a16="http://schemas.microsoft.com/office/drawing/2014/main" id="{60E67E9C-E402-346E-D079-EA211EC5B3EE}"/>
              </a:ext>
            </a:extLst>
          </p:cNvPr>
          <p:cNvSpPr>
            <a:spLocks noGrp="1"/>
          </p:cNvSpPr>
          <p:nvPr>
            <p:ph sz="quarter" idx="11"/>
          </p:nvPr>
        </p:nvSpPr>
        <p:spPr>
          <a:xfrm>
            <a:off x="2416535" y="1562581"/>
            <a:ext cx="7358930" cy="4341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17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91DF6A-7476-8374-397C-66D014EF3017}"/>
              </a:ext>
            </a:extLst>
          </p:cNvPr>
          <p:cNvSpPr/>
          <p:nvPr userDrawn="1"/>
        </p:nvSpPr>
        <p:spPr>
          <a:xfrm>
            <a:off x="0" y="-7"/>
            <a:ext cx="12192000" cy="61804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BCAD76A-447F-F7F2-0A6A-07254FB8730D}"/>
              </a:ext>
            </a:extLst>
          </p:cNvPr>
          <p:cNvSpPr/>
          <p:nvPr userDrawn="1"/>
        </p:nvSpPr>
        <p:spPr>
          <a:xfrm>
            <a:off x="1525856" y="2218275"/>
            <a:ext cx="2208862" cy="2012202"/>
          </a:xfrm>
          <a:custGeom>
            <a:avLst/>
            <a:gdLst>
              <a:gd name="connsiteX0" fmla="*/ 5637321 w 7528264"/>
              <a:gd name="connsiteY0" fmla="*/ 0 h 6889072"/>
              <a:gd name="connsiteX1" fmla="*/ 2024109 w 7528264"/>
              <a:gd name="connsiteY1" fmla="*/ 5024761 h 6889072"/>
              <a:gd name="connsiteX2" fmla="*/ 958789 w 7528264"/>
              <a:gd name="connsiteY2" fmla="*/ 3524435 h 6889072"/>
              <a:gd name="connsiteX3" fmla="*/ 0 w 7528264"/>
              <a:gd name="connsiteY3" fmla="*/ 4829453 h 6889072"/>
              <a:gd name="connsiteX4" fmla="*/ 1447061 w 7528264"/>
              <a:gd name="connsiteY4" fmla="*/ 6889072 h 6889072"/>
              <a:gd name="connsiteX5" fmla="*/ 2645546 w 7528264"/>
              <a:gd name="connsiteY5" fmla="*/ 6880195 h 6889072"/>
              <a:gd name="connsiteX6" fmla="*/ 7528264 w 7528264"/>
              <a:gd name="connsiteY6" fmla="*/ 0 h 6889072"/>
              <a:gd name="connsiteX7" fmla="*/ 5637321 w 7528264"/>
              <a:gd name="connsiteY7" fmla="*/ 0 h 68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8264" h="6889072">
                <a:moveTo>
                  <a:pt x="5637321" y="0"/>
                </a:moveTo>
                <a:lnTo>
                  <a:pt x="2024109" y="5024761"/>
                </a:lnTo>
                <a:lnTo>
                  <a:pt x="958789" y="3524435"/>
                </a:lnTo>
                <a:lnTo>
                  <a:pt x="0" y="4829453"/>
                </a:lnTo>
                <a:lnTo>
                  <a:pt x="1447061" y="6889072"/>
                </a:lnTo>
                <a:lnTo>
                  <a:pt x="2645546" y="6880195"/>
                </a:lnTo>
                <a:lnTo>
                  <a:pt x="7528264" y="0"/>
                </a:lnTo>
                <a:lnTo>
                  <a:pt x="5637321" y="0"/>
                </a:lnTo>
                <a:close/>
              </a:path>
            </a:pathLst>
          </a:cu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8811C99-6DCF-1B2B-68E3-31F3A940648D}"/>
              </a:ext>
            </a:extLst>
          </p:cNvPr>
          <p:cNvSpPr>
            <a:spLocks noGrp="1"/>
          </p:cNvSpPr>
          <p:nvPr>
            <p:ph type="body" sz="quarter" idx="10" hasCustomPrompt="1"/>
          </p:nvPr>
        </p:nvSpPr>
        <p:spPr>
          <a:xfrm>
            <a:off x="3925847" y="2069176"/>
            <a:ext cx="7358930" cy="2605497"/>
          </a:xfrm>
        </p:spPr>
        <p:txBody>
          <a:bodyPr/>
          <a:lstStyle>
            <a:lvl1pPr>
              <a:defRPr sz="8800"/>
            </a:lvl1pPr>
            <a:lvl2pPr marL="457200" indent="0">
              <a:buNone/>
              <a:defRPr/>
            </a:lvl2pPr>
          </a:lstStyle>
          <a:p>
            <a:pPr lvl="0"/>
            <a:r>
              <a:rPr lang="en-US"/>
              <a:t>Section Divider Title</a:t>
            </a:r>
          </a:p>
        </p:txBody>
      </p:sp>
      <p:sp>
        <p:nvSpPr>
          <p:cNvPr id="15" name="Slide Number Placeholder 7">
            <a:extLst>
              <a:ext uri="{FF2B5EF4-FFF2-40B4-BE49-F238E27FC236}">
                <a16:creationId xmlns:a16="http://schemas.microsoft.com/office/drawing/2014/main" id="{D00EB1DA-48E2-552D-390E-93B76B09DC80}"/>
              </a:ext>
            </a:extLst>
          </p:cNvPr>
          <p:cNvSpPr>
            <a:spLocks noGrp="1"/>
          </p:cNvSpPr>
          <p:nvPr>
            <p:ph type="sldNum" sz="quarter" idx="4"/>
          </p:nvPr>
        </p:nvSpPr>
        <p:spPr>
          <a:xfrm>
            <a:off x="9067800" y="6284325"/>
            <a:ext cx="2743200" cy="365125"/>
          </a:xfrm>
          <a:prstGeom prst="rect">
            <a:avLst/>
          </a:prstGeom>
        </p:spPr>
        <p:txBody>
          <a:bodyPr vert="horz" lIns="91440" tIns="45720" rIns="91440" bIns="45720" rtlCol="0" anchor="ctr"/>
          <a:lstStyle>
            <a:lvl1pPr algn="r">
              <a:defRPr sz="1200">
                <a:solidFill>
                  <a:schemeClr val="bg1"/>
                </a:solidFill>
              </a:defRPr>
            </a:lvl1pPr>
          </a:lstStyle>
          <a:p>
            <a:fld id="{CF4EED3D-B130-481A-8ECD-A0040EAC36C9}" type="slidenum">
              <a:rPr lang="en-US" smtClean="0"/>
              <a:pPr/>
              <a:t>‹#›</a:t>
            </a:fld>
            <a:endParaRPr lang="en-US"/>
          </a:p>
        </p:txBody>
      </p:sp>
    </p:spTree>
    <p:extLst>
      <p:ext uri="{BB962C8B-B14F-4D97-AF65-F5344CB8AC3E}">
        <p14:creationId xmlns:p14="http://schemas.microsoft.com/office/powerpoint/2010/main" val="1273701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91DF6A-7476-8374-397C-66D014EF3017}"/>
              </a:ext>
            </a:extLst>
          </p:cNvPr>
          <p:cNvSpPr/>
          <p:nvPr userDrawn="1"/>
        </p:nvSpPr>
        <p:spPr>
          <a:xfrm>
            <a:off x="0" y="-8"/>
            <a:ext cx="12192000" cy="6858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3FA46D8F-B440-E6A5-259A-83D6CA5AD8A3}"/>
              </a:ext>
            </a:extLst>
          </p:cNvPr>
          <p:cNvSpPr/>
          <p:nvPr userDrawn="1"/>
        </p:nvSpPr>
        <p:spPr>
          <a:xfrm>
            <a:off x="364222" y="-8"/>
            <a:ext cx="7528264" cy="6858007"/>
          </a:xfrm>
          <a:custGeom>
            <a:avLst/>
            <a:gdLst>
              <a:gd name="connsiteX0" fmla="*/ 5637321 w 7528264"/>
              <a:gd name="connsiteY0" fmla="*/ 0 h 6889072"/>
              <a:gd name="connsiteX1" fmla="*/ 2024109 w 7528264"/>
              <a:gd name="connsiteY1" fmla="*/ 5024761 h 6889072"/>
              <a:gd name="connsiteX2" fmla="*/ 958789 w 7528264"/>
              <a:gd name="connsiteY2" fmla="*/ 3524435 h 6889072"/>
              <a:gd name="connsiteX3" fmla="*/ 0 w 7528264"/>
              <a:gd name="connsiteY3" fmla="*/ 4829453 h 6889072"/>
              <a:gd name="connsiteX4" fmla="*/ 1447061 w 7528264"/>
              <a:gd name="connsiteY4" fmla="*/ 6889072 h 6889072"/>
              <a:gd name="connsiteX5" fmla="*/ 2645546 w 7528264"/>
              <a:gd name="connsiteY5" fmla="*/ 6880195 h 6889072"/>
              <a:gd name="connsiteX6" fmla="*/ 7528264 w 7528264"/>
              <a:gd name="connsiteY6" fmla="*/ 0 h 6889072"/>
              <a:gd name="connsiteX7" fmla="*/ 5637321 w 7528264"/>
              <a:gd name="connsiteY7" fmla="*/ 0 h 68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8264" h="6889072">
                <a:moveTo>
                  <a:pt x="5637321" y="0"/>
                </a:moveTo>
                <a:lnTo>
                  <a:pt x="2024109" y="5024761"/>
                </a:lnTo>
                <a:lnTo>
                  <a:pt x="958789" y="3524435"/>
                </a:lnTo>
                <a:lnTo>
                  <a:pt x="0" y="4829453"/>
                </a:lnTo>
                <a:lnTo>
                  <a:pt x="1447061" y="6889072"/>
                </a:lnTo>
                <a:lnTo>
                  <a:pt x="2645546" y="6880195"/>
                </a:lnTo>
                <a:lnTo>
                  <a:pt x="7528264" y="0"/>
                </a:lnTo>
                <a:lnTo>
                  <a:pt x="5637321" y="0"/>
                </a:lnTo>
                <a:close/>
              </a:path>
            </a:pathLst>
          </a:custGeom>
          <a:solidFill>
            <a:srgbClr val="FFD9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7">
            <a:extLst>
              <a:ext uri="{FF2B5EF4-FFF2-40B4-BE49-F238E27FC236}">
                <a16:creationId xmlns:a16="http://schemas.microsoft.com/office/drawing/2014/main" id="{D00EB1DA-48E2-552D-390E-93B76B09DC80}"/>
              </a:ext>
            </a:extLst>
          </p:cNvPr>
          <p:cNvSpPr>
            <a:spLocks noGrp="1"/>
          </p:cNvSpPr>
          <p:nvPr>
            <p:ph type="sldNum" sz="quarter" idx="4"/>
          </p:nvPr>
        </p:nvSpPr>
        <p:spPr>
          <a:xfrm>
            <a:off x="9067800" y="6284325"/>
            <a:ext cx="2743200" cy="365125"/>
          </a:xfrm>
          <a:prstGeom prst="rect">
            <a:avLst/>
          </a:prstGeom>
        </p:spPr>
        <p:txBody>
          <a:bodyPr vert="horz" lIns="91440" tIns="45720" rIns="91440" bIns="45720" rtlCol="0" anchor="ctr"/>
          <a:lstStyle>
            <a:lvl1pPr algn="r">
              <a:defRPr sz="1200">
                <a:solidFill>
                  <a:schemeClr val="bg1"/>
                </a:solidFill>
              </a:defRPr>
            </a:lvl1pPr>
          </a:lstStyle>
          <a:p>
            <a:fld id="{CF4EED3D-B130-481A-8ECD-A0040EAC36C9}" type="slidenum">
              <a:rPr lang="en-US" smtClean="0"/>
              <a:pPr/>
              <a:t>‹#›</a:t>
            </a:fld>
            <a:endParaRPr lang="en-US"/>
          </a:p>
        </p:txBody>
      </p:sp>
      <p:sp>
        <p:nvSpPr>
          <p:cNvPr id="3" name="Text Placeholder 2">
            <a:extLst>
              <a:ext uri="{FF2B5EF4-FFF2-40B4-BE49-F238E27FC236}">
                <a16:creationId xmlns:a16="http://schemas.microsoft.com/office/drawing/2014/main" id="{A8811C99-6DCF-1B2B-68E3-31F3A940648D}"/>
              </a:ext>
            </a:extLst>
          </p:cNvPr>
          <p:cNvSpPr>
            <a:spLocks noGrp="1"/>
          </p:cNvSpPr>
          <p:nvPr>
            <p:ph type="body" sz="quarter" idx="10" hasCustomPrompt="1"/>
          </p:nvPr>
        </p:nvSpPr>
        <p:spPr>
          <a:xfrm>
            <a:off x="773100" y="762924"/>
            <a:ext cx="10645799" cy="5332141"/>
          </a:xfrm>
        </p:spPr>
        <p:txBody>
          <a:bodyPr anchor="ctr"/>
          <a:lstStyle>
            <a:lvl1pPr algn="ctr">
              <a:defRPr sz="8800"/>
            </a:lvl1pPr>
            <a:lvl2pPr marL="457200" indent="0">
              <a:buNone/>
              <a:defRPr/>
            </a:lvl2pPr>
          </a:lstStyle>
          <a:p>
            <a:pPr lvl="0"/>
            <a:r>
              <a:rPr lang="en-US"/>
              <a:t>Section Divider Title</a:t>
            </a:r>
          </a:p>
        </p:txBody>
      </p:sp>
      <p:pic>
        <p:nvPicPr>
          <p:cNvPr id="8" name="Picture 7">
            <a:extLst>
              <a:ext uri="{FF2B5EF4-FFF2-40B4-BE49-F238E27FC236}">
                <a16:creationId xmlns:a16="http://schemas.microsoft.com/office/drawing/2014/main" id="{4C12642B-675C-7DE1-4488-91874ACAA2B0}"/>
              </a:ext>
            </a:extLst>
          </p:cNvPr>
          <p:cNvPicPr>
            <a:picLocks noChangeAspect="1"/>
          </p:cNvPicPr>
          <p:nvPr userDrawn="1"/>
        </p:nvPicPr>
        <p:blipFill>
          <a:blip r:embed="rId2"/>
          <a:srcRect/>
          <a:stretch/>
        </p:blipFill>
        <p:spPr>
          <a:xfrm>
            <a:off x="0" y="6081408"/>
            <a:ext cx="3404212" cy="776592"/>
          </a:xfrm>
          <a:prstGeom prst="rect">
            <a:avLst/>
          </a:prstGeom>
        </p:spPr>
      </p:pic>
    </p:spTree>
    <p:extLst>
      <p:ext uri="{BB962C8B-B14F-4D97-AF65-F5344CB8AC3E}">
        <p14:creationId xmlns:p14="http://schemas.microsoft.com/office/powerpoint/2010/main" val="597056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91DF6A-7476-8374-397C-66D014EF3017}"/>
              </a:ext>
            </a:extLst>
          </p:cNvPr>
          <p:cNvSpPr/>
          <p:nvPr userDrawn="1"/>
        </p:nvSpPr>
        <p:spPr>
          <a:xfrm>
            <a:off x="0" y="-8"/>
            <a:ext cx="12192000" cy="67627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7">
            <a:extLst>
              <a:ext uri="{FF2B5EF4-FFF2-40B4-BE49-F238E27FC236}">
                <a16:creationId xmlns:a16="http://schemas.microsoft.com/office/drawing/2014/main" id="{D00EB1DA-48E2-552D-390E-93B76B09DC80}"/>
              </a:ext>
            </a:extLst>
          </p:cNvPr>
          <p:cNvSpPr>
            <a:spLocks noGrp="1"/>
          </p:cNvSpPr>
          <p:nvPr>
            <p:ph type="sldNum" sz="quarter" idx="4"/>
          </p:nvPr>
        </p:nvSpPr>
        <p:spPr>
          <a:xfrm>
            <a:off x="9067800" y="6284325"/>
            <a:ext cx="2743200" cy="365125"/>
          </a:xfrm>
          <a:prstGeom prst="rect">
            <a:avLst/>
          </a:prstGeom>
        </p:spPr>
        <p:txBody>
          <a:bodyPr vert="horz" lIns="91440" tIns="45720" rIns="91440" bIns="45720" rtlCol="0" anchor="ctr"/>
          <a:lstStyle>
            <a:lvl1pPr algn="r">
              <a:defRPr sz="1200">
                <a:solidFill>
                  <a:schemeClr val="bg1"/>
                </a:solidFill>
              </a:defRPr>
            </a:lvl1pPr>
          </a:lstStyle>
          <a:p>
            <a:fld id="{CF4EED3D-B130-481A-8ECD-A0040EAC36C9}" type="slidenum">
              <a:rPr lang="en-US" smtClean="0"/>
              <a:pPr/>
              <a:t>‹#›</a:t>
            </a:fld>
            <a:endParaRPr lang="en-US"/>
          </a:p>
        </p:txBody>
      </p:sp>
      <p:sp>
        <p:nvSpPr>
          <p:cNvPr id="3" name="Text Placeholder 2">
            <a:extLst>
              <a:ext uri="{FF2B5EF4-FFF2-40B4-BE49-F238E27FC236}">
                <a16:creationId xmlns:a16="http://schemas.microsoft.com/office/drawing/2014/main" id="{A8811C99-6DCF-1B2B-68E3-31F3A940648D}"/>
              </a:ext>
            </a:extLst>
          </p:cNvPr>
          <p:cNvSpPr>
            <a:spLocks noGrp="1"/>
          </p:cNvSpPr>
          <p:nvPr>
            <p:ph type="body" sz="quarter" idx="10" hasCustomPrompt="1"/>
          </p:nvPr>
        </p:nvSpPr>
        <p:spPr>
          <a:xfrm>
            <a:off x="6143625" y="3153569"/>
            <a:ext cx="5667375" cy="3017457"/>
          </a:xfrm>
        </p:spPr>
        <p:txBody>
          <a:bodyPr anchor="t"/>
          <a:lstStyle>
            <a:lvl1pPr algn="l">
              <a:defRPr sz="7200"/>
            </a:lvl1pPr>
            <a:lvl2pPr marL="457200" indent="0">
              <a:buNone/>
              <a:defRPr/>
            </a:lvl2pPr>
          </a:lstStyle>
          <a:p>
            <a:pPr lvl="0"/>
            <a:r>
              <a:rPr lang="en-US"/>
              <a:t>Section Divider Title</a:t>
            </a:r>
          </a:p>
        </p:txBody>
      </p:sp>
      <p:sp>
        <p:nvSpPr>
          <p:cNvPr id="7" name="Freeform: Shape 6">
            <a:extLst>
              <a:ext uri="{FF2B5EF4-FFF2-40B4-BE49-F238E27FC236}">
                <a16:creationId xmlns:a16="http://schemas.microsoft.com/office/drawing/2014/main" id="{AC50BB4F-171F-D597-7B63-B8CF4EBC6166}"/>
              </a:ext>
            </a:extLst>
          </p:cNvPr>
          <p:cNvSpPr/>
          <p:nvPr userDrawn="1"/>
        </p:nvSpPr>
        <p:spPr>
          <a:xfrm>
            <a:off x="361312" y="0"/>
            <a:ext cx="7547159" cy="6858000"/>
          </a:xfrm>
          <a:custGeom>
            <a:avLst/>
            <a:gdLst>
              <a:gd name="connsiteX0" fmla="*/ 5637321 w 7528264"/>
              <a:gd name="connsiteY0" fmla="*/ 0 h 6889072"/>
              <a:gd name="connsiteX1" fmla="*/ 2024109 w 7528264"/>
              <a:gd name="connsiteY1" fmla="*/ 5024761 h 6889072"/>
              <a:gd name="connsiteX2" fmla="*/ 958789 w 7528264"/>
              <a:gd name="connsiteY2" fmla="*/ 3524435 h 6889072"/>
              <a:gd name="connsiteX3" fmla="*/ 0 w 7528264"/>
              <a:gd name="connsiteY3" fmla="*/ 4829453 h 6889072"/>
              <a:gd name="connsiteX4" fmla="*/ 1447061 w 7528264"/>
              <a:gd name="connsiteY4" fmla="*/ 6889072 h 6889072"/>
              <a:gd name="connsiteX5" fmla="*/ 2645546 w 7528264"/>
              <a:gd name="connsiteY5" fmla="*/ 6880195 h 6889072"/>
              <a:gd name="connsiteX6" fmla="*/ 7528264 w 7528264"/>
              <a:gd name="connsiteY6" fmla="*/ 0 h 6889072"/>
              <a:gd name="connsiteX7" fmla="*/ 5637321 w 7528264"/>
              <a:gd name="connsiteY7" fmla="*/ 0 h 68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8264" h="6889072">
                <a:moveTo>
                  <a:pt x="5637321" y="0"/>
                </a:moveTo>
                <a:lnTo>
                  <a:pt x="2024109" y="5024761"/>
                </a:lnTo>
                <a:lnTo>
                  <a:pt x="958789" y="3524435"/>
                </a:lnTo>
                <a:lnTo>
                  <a:pt x="0" y="4829453"/>
                </a:lnTo>
                <a:lnTo>
                  <a:pt x="1447061" y="6889072"/>
                </a:lnTo>
                <a:lnTo>
                  <a:pt x="2645546" y="6880195"/>
                </a:lnTo>
                <a:lnTo>
                  <a:pt x="7528264" y="0"/>
                </a:lnTo>
                <a:lnTo>
                  <a:pt x="563732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F663189-B689-FA7E-C80E-C085E30F519D}"/>
              </a:ext>
            </a:extLst>
          </p:cNvPr>
          <p:cNvPicPr>
            <a:picLocks noChangeAspect="1"/>
          </p:cNvPicPr>
          <p:nvPr userDrawn="1"/>
        </p:nvPicPr>
        <p:blipFill>
          <a:blip r:embed="rId2"/>
          <a:srcRect/>
          <a:stretch/>
        </p:blipFill>
        <p:spPr>
          <a:xfrm>
            <a:off x="0" y="6081408"/>
            <a:ext cx="3404212" cy="776592"/>
          </a:xfrm>
          <a:prstGeom prst="rect">
            <a:avLst/>
          </a:prstGeom>
        </p:spPr>
      </p:pic>
    </p:spTree>
    <p:extLst>
      <p:ext uri="{BB962C8B-B14F-4D97-AF65-F5344CB8AC3E}">
        <p14:creationId xmlns:p14="http://schemas.microsoft.com/office/powerpoint/2010/main" val="336852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9D0C7-EB8D-AB4F-849C-A73E2AB3DAB7}"/>
              </a:ext>
            </a:extLst>
          </p:cNvPr>
          <p:cNvSpPr>
            <a:spLocks noGrp="1"/>
          </p:cNvSpPr>
          <p:nvPr>
            <p:ph type="title" hasCustomPrompt="1"/>
          </p:nvPr>
        </p:nvSpPr>
        <p:spPr>
          <a:xfrm>
            <a:off x="457200" y="0"/>
            <a:ext cx="11341100" cy="1078992"/>
          </a:xfrm>
          <a:prstGeom prst="rect">
            <a:avLst/>
          </a:prstGeom>
        </p:spPr>
        <p:txBody>
          <a:bodyPr/>
          <a:lstStyle>
            <a:lvl1pPr>
              <a:defRPr/>
            </a:lvl1pPr>
          </a:lstStyle>
          <a:p>
            <a:r>
              <a:rPr lang="en-US" err="1"/>
              <a:t>TexT</a:t>
            </a:r>
            <a:r>
              <a:rPr lang="en-US"/>
              <a:t> Slide</a:t>
            </a:r>
          </a:p>
        </p:txBody>
      </p:sp>
      <p:sp>
        <p:nvSpPr>
          <p:cNvPr id="5" name="Slide Number Placeholder 4">
            <a:extLst>
              <a:ext uri="{FF2B5EF4-FFF2-40B4-BE49-F238E27FC236}">
                <a16:creationId xmlns:a16="http://schemas.microsoft.com/office/drawing/2014/main" id="{84B6CE22-FB8D-D242-AFD3-862C54D6A063}"/>
              </a:ext>
            </a:extLst>
          </p:cNvPr>
          <p:cNvSpPr>
            <a:spLocks noGrp="1"/>
          </p:cNvSpPr>
          <p:nvPr>
            <p:ph type="sldNum" sz="quarter" idx="12"/>
          </p:nvPr>
        </p:nvSpPr>
        <p:spPr>
          <a:xfrm>
            <a:off x="9067800" y="6284325"/>
            <a:ext cx="2743200" cy="365125"/>
          </a:xfrm>
          <a:prstGeom prst="rect">
            <a:avLst/>
          </a:prstGeom>
        </p:spPr>
        <p:txBody>
          <a:bodyPr/>
          <a:lstStyle/>
          <a:p>
            <a:fld id="{157C3A33-8797-B644-A994-F09AF5F50374}" type="slidenum">
              <a:rPr lang="en-US" smtClean="0"/>
              <a:t>‹#›</a:t>
            </a:fld>
            <a:endParaRPr lang="en-US"/>
          </a:p>
        </p:txBody>
      </p:sp>
      <p:sp>
        <p:nvSpPr>
          <p:cNvPr id="10" name="Content Placeholder 2">
            <a:extLst>
              <a:ext uri="{FF2B5EF4-FFF2-40B4-BE49-F238E27FC236}">
                <a16:creationId xmlns:a16="http://schemas.microsoft.com/office/drawing/2014/main" id="{5DB114FE-8B7D-E146-A724-04992485DD92}"/>
              </a:ext>
            </a:extLst>
          </p:cNvPr>
          <p:cNvSpPr>
            <a:spLocks noGrp="1"/>
          </p:cNvSpPr>
          <p:nvPr>
            <p:ph idx="1"/>
          </p:nvPr>
        </p:nvSpPr>
        <p:spPr>
          <a:xfrm>
            <a:off x="457200" y="1371600"/>
            <a:ext cx="11341100" cy="458868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7585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6FCDA1-B2C5-6548-B895-AF1321DBA8F4}"/>
              </a:ext>
            </a:extLst>
          </p:cNvPr>
          <p:cNvSpPr/>
          <p:nvPr userDrawn="1"/>
        </p:nvSpPr>
        <p:spPr>
          <a:xfrm>
            <a:off x="0" y="6075776"/>
            <a:ext cx="12192000" cy="782224"/>
          </a:xfrm>
          <a:prstGeom prst="rect">
            <a:avLst/>
          </a:prstGeom>
          <a:solidFill>
            <a:srgbClr val="FFCF3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noFill/>
            </a:endParaRPr>
          </a:p>
        </p:txBody>
      </p:sp>
      <p:sp>
        <p:nvSpPr>
          <p:cNvPr id="25" name="Title Placeholder 1">
            <a:extLst>
              <a:ext uri="{FF2B5EF4-FFF2-40B4-BE49-F238E27FC236}">
                <a16:creationId xmlns:a16="http://schemas.microsoft.com/office/drawing/2014/main" id="{9D2554F3-216C-4D96-9700-4167C9A7EB74}"/>
              </a:ext>
            </a:extLst>
          </p:cNvPr>
          <p:cNvSpPr>
            <a:spLocks noGrp="1"/>
          </p:cNvSpPr>
          <p:nvPr>
            <p:ph type="title"/>
          </p:nvPr>
        </p:nvSpPr>
        <p:spPr bwMode="gray">
          <a:xfrm>
            <a:off x="457200" y="0"/>
            <a:ext cx="11338560" cy="1074058"/>
          </a:xfrm>
          <a:prstGeom prst="rect">
            <a:avLst/>
          </a:prstGeom>
        </p:spPr>
        <p:txBody>
          <a:bodyPr vert="horz" lIns="0" tIns="0" rIns="0" bIns="0" rtlCol="0" anchor="b">
            <a:noAutofit/>
          </a:bodyPr>
          <a:lstStyle/>
          <a:p>
            <a:r>
              <a:rPr lang="en-US"/>
              <a:t>Click to edit Master title style</a:t>
            </a:r>
          </a:p>
        </p:txBody>
      </p:sp>
      <p:sp>
        <p:nvSpPr>
          <p:cNvPr id="26" name="Text Placeholder 2">
            <a:extLst>
              <a:ext uri="{FF2B5EF4-FFF2-40B4-BE49-F238E27FC236}">
                <a16:creationId xmlns:a16="http://schemas.microsoft.com/office/drawing/2014/main" id="{D46BD98C-B571-43D4-81FF-2F456DCE5E22}"/>
              </a:ext>
            </a:extLst>
          </p:cNvPr>
          <p:cNvSpPr>
            <a:spLocks noGrp="1"/>
          </p:cNvSpPr>
          <p:nvPr>
            <p:ph type="body" idx="1"/>
          </p:nvPr>
        </p:nvSpPr>
        <p:spPr bwMode="gray">
          <a:xfrm>
            <a:off x="457200" y="1371600"/>
            <a:ext cx="11338560" cy="451881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2880C12F-0958-4626-AFCF-E12503C13471}"/>
              </a:ext>
            </a:extLst>
          </p:cNvPr>
          <p:cNvCxnSpPr>
            <a:cxnSpLocks/>
          </p:cNvCxnSpPr>
          <p:nvPr userDrawn="1"/>
        </p:nvCxnSpPr>
        <p:spPr bwMode="gray">
          <a:xfrm>
            <a:off x="457200" y="1100666"/>
            <a:ext cx="11353800" cy="0"/>
          </a:xfrm>
          <a:prstGeom prst="line">
            <a:avLst/>
          </a:prstGeom>
          <a:ln w="12700">
            <a:solidFill>
              <a:srgbClr val="BF9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87ED32-77BF-4841-8205-C14A8F512EEF}"/>
              </a:ext>
            </a:extLst>
          </p:cNvPr>
          <p:cNvCxnSpPr>
            <a:cxnSpLocks/>
          </p:cNvCxnSpPr>
          <p:nvPr userDrawn="1"/>
        </p:nvCxnSpPr>
        <p:spPr bwMode="gray">
          <a:xfrm>
            <a:off x="457200" y="1100666"/>
            <a:ext cx="11353800" cy="0"/>
          </a:xfrm>
          <a:prstGeom prst="line">
            <a:avLst/>
          </a:prstGeom>
          <a:ln w="12700">
            <a:solidFill>
              <a:srgbClr val="BF9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8CB2B45-2C05-4CEF-931C-2D0342C698C3}"/>
              </a:ext>
            </a:extLst>
          </p:cNvPr>
          <p:cNvCxnSpPr>
            <a:cxnSpLocks/>
          </p:cNvCxnSpPr>
          <p:nvPr userDrawn="1"/>
        </p:nvCxnSpPr>
        <p:spPr bwMode="gray">
          <a:xfrm>
            <a:off x="457200" y="1100666"/>
            <a:ext cx="11353800" cy="0"/>
          </a:xfrm>
          <a:prstGeom prst="line">
            <a:avLst/>
          </a:prstGeom>
          <a:ln w="12700">
            <a:solidFill>
              <a:srgbClr val="BF9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885B5E-952E-43E0-BDDE-E27C1CE5B950}"/>
              </a:ext>
            </a:extLst>
          </p:cNvPr>
          <p:cNvCxnSpPr>
            <a:cxnSpLocks/>
          </p:cNvCxnSpPr>
          <p:nvPr userDrawn="1"/>
        </p:nvCxnSpPr>
        <p:spPr bwMode="gray">
          <a:xfrm>
            <a:off x="457200" y="1100666"/>
            <a:ext cx="11353800" cy="0"/>
          </a:xfrm>
          <a:prstGeom prst="line">
            <a:avLst/>
          </a:prstGeom>
          <a:ln w="12700">
            <a:solidFill>
              <a:srgbClr val="BF9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CB42A18-D288-4E38-919E-67D261C05322}"/>
              </a:ext>
            </a:extLst>
          </p:cNvPr>
          <p:cNvCxnSpPr>
            <a:cxnSpLocks/>
          </p:cNvCxnSpPr>
          <p:nvPr userDrawn="1"/>
        </p:nvCxnSpPr>
        <p:spPr bwMode="gray">
          <a:xfrm>
            <a:off x="457200" y="1100666"/>
            <a:ext cx="11353800" cy="0"/>
          </a:xfrm>
          <a:prstGeom prst="line">
            <a:avLst/>
          </a:prstGeom>
          <a:ln w="12700">
            <a:solidFill>
              <a:srgbClr val="BF9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7EDCAB2-1643-4DA5-A90B-8DA02D043078}"/>
              </a:ext>
            </a:extLst>
          </p:cNvPr>
          <p:cNvCxnSpPr>
            <a:cxnSpLocks/>
          </p:cNvCxnSpPr>
          <p:nvPr userDrawn="1"/>
        </p:nvCxnSpPr>
        <p:spPr bwMode="gray">
          <a:xfrm>
            <a:off x="457200" y="1100666"/>
            <a:ext cx="11353800" cy="0"/>
          </a:xfrm>
          <a:prstGeom prst="line">
            <a:avLst/>
          </a:prstGeom>
          <a:ln w="12700">
            <a:solidFill>
              <a:srgbClr val="FFD03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6FF2C9F-58DC-F4A5-1EAA-9BE9D631D261}"/>
              </a:ext>
            </a:extLst>
          </p:cNvPr>
          <p:cNvPicPr>
            <a:picLocks noChangeAspect="1"/>
          </p:cNvPicPr>
          <p:nvPr userDrawn="1"/>
        </p:nvPicPr>
        <p:blipFill>
          <a:blip r:embed="rId26"/>
          <a:srcRect/>
          <a:stretch/>
        </p:blipFill>
        <p:spPr>
          <a:xfrm>
            <a:off x="0" y="6081408"/>
            <a:ext cx="3404212" cy="776592"/>
          </a:xfrm>
          <a:prstGeom prst="rect">
            <a:avLst/>
          </a:prstGeom>
        </p:spPr>
      </p:pic>
      <p:sp>
        <p:nvSpPr>
          <p:cNvPr id="8" name="Slide Number Placeholder 7">
            <a:extLst>
              <a:ext uri="{FF2B5EF4-FFF2-40B4-BE49-F238E27FC236}">
                <a16:creationId xmlns:a16="http://schemas.microsoft.com/office/drawing/2014/main" id="{1B91CC4A-0A62-8CE4-DF57-654BF98653F3}"/>
              </a:ext>
            </a:extLst>
          </p:cNvPr>
          <p:cNvSpPr>
            <a:spLocks noGrp="1"/>
          </p:cNvSpPr>
          <p:nvPr>
            <p:ph type="sldNum" sz="quarter" idx="4"/>
          </p:nvPr>
        </p:nvSpPr>
        <p:spPr>
          <a:xfrm>
            <a:off x="9067800" y="6284325"/>
            <a:ext cx="2743200" cy="365125"/>
          </a:xfrm>
          <a:prstGeom prst="rect">
            <a:avLst/>
          </a:prstGeom>
        </p:spPr>
        <p:txBody>
          <a:bodyPr vert="horz" lIns="91440" tIns="45720" rIns="91440" bIns="45720" rtlCol="0" anchor="ctr"/>
          <a:lstStyle>
            <a:lvl1pPr algn="r">
              <a:defRPr sz="1200">
                <a:solidFill>
                  <a:schemeClr val="bg1"/>
                </a:solidFill>
              </a:defRPr>
            </a:lvl1pPr>
          </a:lstStyle>
          <a:p>
            <a:fld id="{CF4EED3D-B130-481A-8ECD-A0040EAC36C9}" type="slidenum">
              <a:rPr lang="en-US" smtClean="0"/>
              <a:pPr/>
              <a:t>‹#›</a:t>
            </a:fld>
            <a:endParaRPr lang="en-US"/>
          </a:p>
        </p:txBody>
      </p:sp>
    </p:spTree>
    <p:extLst>
      <p:ext uri="{BB962C8B-B14F-4D97-AF65-F5344CB8AC3E}">
        <p14:creationId xmlns:p14="http://schemas.microsoft.com/office/powerpoint/2010/main" val="2889432809"/>
      </p:ext>
    </p:extLst>
  </p:cSld>
  <p:clrMap bg1="dk1" tx1="lt1" bg2="dk2" tx2="lt2" accent1="accent1" accent2="accent2" accent3="accent3" accent4="accent4" accent5="accent5" accent6="accent6" hlink="hlink" folHlink="folHlink"/>
  <p:sldLayoutIdLst>
    <p:sldLayoutId id="2147483649" r:id="rId1"/>
    <p:sldLayoutId id="2147483685" r:id="rId2"/>
    <p:sldLayoutId id="2147483681" r:id="rId3"/>
    <p:sldLayoutId id="2147483688" r:id="rId4"/>
    <p:sldLayoutId id="2147483689" r:id="rId5"/>
    <p:sldLayoutId id="2147483676" r:id="rId6"/>
    <p:sldLayoutId id="2147483686" r:id="rId7"/>
    <p:sldLayoutId id="2147483687" r:id="rId8"/>
    <p:sldLayoutId id="2147483654" r:id="rId9"/>
    <p:sldLayoutId id="2147483673" r:id="rId10"/>
    <p:sldLayoutId id="2147483672" r:id="rId11"/>
    <p:sldLayoutId id="2147483668" r:id="rId12"/>
    <p:sldLayoutId id="2147483671" r:id="rId13"/>
    <p:sldLayoutId id="2147483682" r:id="rId14"/>
    <p:sldLayoutId id="2147483678" r:id="rId15"/>
    <p:sldLayoutId id="2147483674" r:id="rId16"/>
    <p:sldLayoutId id="2147483677" r:id="rId17"/>
    <p:sldLayoutId id="2147483652" r:id="rId18"/>
    <p:sldLayoutId id="2147483653" r:id="rId19"/>
    <p:sldLayoutId id="2147483679" r:id="rId20"/>
    <p:sldLayoutId id="2147483680" r:id="rId21"/>
    <p:sldLayoutId id="2147483684" r:id="rId22"/>
    <p:sldLayoutId id="2147483683" r:id="rId23"/>
    <p:sldLayoutId id="2147483690" r:id="rId24"/>
  </p:sldLayoutIdLst>
  <p:hf sldNum="0" hdr="0" ftr="0"/>
  <p:txStyles>
    <p:titleStyle>
      <a:lvl1pPr algn="l" defTabSz="914400" rtl="0" eaLnBrk="1" latinLnBrk="0" hangingPunct="1">
        <a:lnSpc>
          <a:spcPct val="90000"/>
        </a:lnSpc>
        <a:spcBef>
          <a:spcPct val="0"/>
        </a:spcBef>
        <a:buNone/>
        <a:defRPr lang="en-US" sz="3200" b="0" i="0" kern="1200" cap="all" baseline="0" dirty="0">
          <a:solidFill>
            <a:schemeClr val="bg1"/>
          </a:solidFill>
          <a:effectLst/>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600"/>
        </a:spcAft>
        <a:buFont typeface="Arial" panose="020B0604020202020204" pitchFamily="34" charset="0"/>
        <a:buNone/>
        <a:defRPr sz="22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Clr>
          <a:srgbClr val="FFD030"/>
        </a:buClr>
        <a:buFont typeface="Wingdings" panose="05000000000000000000" pitchFamily="2" charset="2"/>
        <a:buChar char="§"/>
        <a:defRPr sz="2200" b="0" i="0" kern="1200">
          <a:solidFill>
            <a:schemeClr val="bg1"/>
          </a:solidFill>
          <a:latin typeface="Arial" panose="020B0604020202020204" pitchFamily="34" charset="0"/>
          <a:ea typeface="+mn-ea"/>
          <a:cs typeface="Arial" panose="020B0604020202020204" pitchFamily="34" charset="0"/>
        </a:defRPr>
      </a:lvl2pPr>
      <a:lvl3pPr marL="1139825" indent="-225425" algn="l" defTabSz="914400" rtl="0" eaLnBrk="1" latinLnBrk="0" hangingPunct="1">
        <a:lnSpc>
          <a:spcPct val="90000"/>
        </a:lnSpc>
        <a:spcBef>
          <a:spcPts val="500"/>
        </a:spcBef>
        <a:spcAft>
          <a:spcPts val="600"/>
        </a:spcAft>
        <a:buFont typeface="Wingdings" panose="05000000000000000000" pitchFamily="2" charset="2"/>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951_73910874.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952_DD413525.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nyia.com/" TargetMode="External"/></Relationships>
</file>

<file path=ppt/slides/_rels/slide12.xml.rels><?xml version="1.0" encoding="UTF-8" standalone="yes"?>
<Relationships xmlns="http://schemas.openxmlformats.org/package/2006/relationships"><Relationship Id="rId3" Type="http://schemas.microsoft.com/office/2018/10/relationships/comments" Target="../comments/modernComment_953_FF6B902F.xml"/><Relationship Id="rId7" Type="http://schemas.openxmlformats.org/officeDocument/2006/relationships/hyperlink" Target="https://www.metroplus.org/"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metroplus.org/plans/medicare/ultra-care/" TargetMode="External"/><Relationship Id="rId5" Type="http://schemas.openxmlformats.org/officeDocument/2006/relationships/hyperlink" Target="https://metroplus.org/plans/medicare/advantage-health-plan/" TargetMode="External"/><Relationship Id="rId4" Type="http://schemas.openxmlformats.org/officeDocument/2006/relationships/hyperlink" Target="https://metroplus.org/plans/medicare/platinum-health-plan/"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29.xml"/><Relationship Id="rId5" Type="http://schemas.openxmlformats.org/officeDocument/2006/relationships/image" Target="../media/image5.jpeg"/><Relationship Id="rId4" Type="http://schemas.microsoft.com/office/2018/10/relationships/comments" Target="../comments/modernComment_9F4_9D929498.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9A0_61988A83.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955_94005415.xm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metroplus.org/plans/other-plans/nyc-care/managed-long-term-car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30.xml"/><Relationship Id="rId4" Type="http://schemas.microsoft.com/office/2018/10/relationships/comments" Target="../comments/modernComment_9D6_FC354543.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9C5_29E0004C.xml"/><Relationship Id="rId7" Type="http://schemas.openxmlformats.org/officeDocument/2006/relationships/diagramColors" Target="../diagrams/colors1.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hyperlink" Target="https://metroplus.org/providers/"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eastmainsiteprodsa.blob.core.windows.net/cms/metroplusmvc12/media/provider/tools/clinical-practice-guidelines_11-26-21.pdf" TargetMode="External"/><Relationship Id="rId2" Type="http://schemas.microsoft.com/office/2018/10/relationships/comments" Target="../comments/modernComment_A08_33CC41E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mailto:Providerupdate@metroplus.org" TargetMode="External"/><Relationship Id="rId2" Type="http://schemas.microsoft.com/office/2018/10/relationships/comments" Target="../comments/modernComment_975_198A525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https://eastmainsiteprodsa.blob.core.windows.net/cms/metroplusmvc12/media/plans/mkt-21-047_2021-preventive-health-care-guidelines-2021_final.pdf"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metroplus.org/providers/provider-resources/behavioral-health/clinical-practice-utilization-management-guidelines/" TargetMode="External"/><Relationship Id="rId2" Type="http://schemas.microsoft.com/office/2018/10/relationships/comments" Target="../comments/modernComment_95A_F45221B1.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hyperlink" Target="https://metroplus.org/providers/provider-resources/provider-authorizat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www.mycompliancereport.com/report?cid=MPH" TargetMode="External"/><Relationship Id="rId2" Type="http://schemas.microsoft.com/office/2018/10/relationships/comments" Target="../comments/modernComment_957_4EC2C679.xml"/><Relationship Id="rId1" Type="http://schemas.openxmlformats.org/officeDocument/2006/relationships/slideLayout" Target="../slideLayouts/slideLayout5.xml"/><Relationship Id="rId4" Type="http://schemas.openxmlformats.org/officeDocument/2006/relationships/hyperlink" Target="mailto:complianceofficer@metroplus.org"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mycompliancereport.com/report?cid=MPH" TargetMode="External"/><Relationship Id="rId2" Type="http://schemas.openxmlformats.org/officeDocument/2006/relationships/hyperlink" Target="https://metroplus.org/about-us/privacy-policies/" TargetMode="External"/><Relationship Id="rId1" Type="http://schemas.openxmlformats.org/officeDocument/2006/relationships/slideLayout" Target="../slideLayouts/slideLayout5.xml"/><Relationship Id="rId4" Type="http://schemas.openxmlformats.org/officeDocument/2006/relationships/hyperlink" Target="mailto:PrivacyOfficer@metroplus.org" TargetMode="External"/></Relationships>
</file>

<file path=ppt/slides/_rels/slide33.xml.rels><?xml version="1.0" encoding="UTF-8" standalone="yes"?>
<Relationships xmlns="http://schemas.openxmlformats.org/package/2006/relationships"><Relationship Id="rId2" Type="http://schemas.microsoft.com/office/2018/10/relationships/comments" Target="../comments/modernComment_95B_12763E1A.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tel:1-855-287-3508" TargetMode="External"/><Relationship Id="rId2" Type="http://schemas.openxmlformats.org/officeDocument/2006/relationships/hyperlink" Target="https://metroplus.expresscare.video/landing" TargetMode="Externa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hyperlink" Target="https://metroplus.org/provider-quick-reference-guide/" TargetMode="External"/><Relationship Id="rId2" Type="http://schemas.microsoft.com/office/2018/10/relationships/comments" Target="../comments/modernComment_968_B677829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996860676/198f0f0ad0?share=copy"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31.xml"/><Relationship Id="rId6" Type="http://schemas.openxmlformats.org/officeDocument/2006/relationships/hyperlink" Target="https://360.articulate.com/review/content/2a40d856-cf42-43aa-b0fb-34f8bb154f5a/review" TargetMode="External"/><Relationship Id="rId5" Type="http://schemas.openxmlformats.org/officeDocument/2006/relationships/hyperlink" Target="http://www.metroplus.org/provider/tools/Annual-Cultural-Competency-Training" TargetMode="External"/><Relationship Id="rId4" Type="http://schemas.microsoft.com/office/2018/10/relationships/comments" Target="../comments/modernComment_9E5_9ED6DDD1.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providers.metroplus.org/" TargetMode="External"/><Relationship Id="rId2" Type="http://schemas.microsoft.com/office/2018/10/relationships/comments" Target="../comments/modernComment_981_2ADE40C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metroplus.org/wp-content/uploads/2024/03/Update-to-the-MetroPlusHealth-connection-with-Availity-.pdf" TargetMode="External"/><Relationship Id="rId2" Type="http://schemas.microsoft.com/office/2018/10/relationships/comments" Target="../comments/modernComment_982_4C04992D.xml"/><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hyperlink" Target="http://www.metroplus.org/" TargetMode="External"/><Relationship Id="rId4" Type="http://schemas.openxmlformats.org/officeDocument/2006/relationships/hyperlink" Target="http://providers.metroplus.or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8/10/relationships/comments" Target="../comments/modernComment_983_288303C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providers.metroplus.org/" TargetMode="Externa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microsoft.com/office/2018/10/relationships/comments" Target="../comments/modernComment_97E_2E3FF447.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s://metroplus.org/providers/provider-resources/provider-authorization/" TargetMode="External"/><Relationship Id="rId2" Type="http://schemas.microsoft.com/office/2018/10/relationships/comments" Target="../comments/modernComment_95C_1D8FBFA.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metroplus.org/provider/forms" TargetMode="Externa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microsoft.com/office/2018/10/relationships/comments" Target="../comments/modernComment_9F6_7554A4D6.xml"/><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hyperlink" Target="http://www.metroplus.org/member/pharmacy"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health.ny.gov/health_care/medicaid/redesign/mrt2/pharmacy_transition/" TargetMode="External"/><Relationship Id="rId2" Type="http://schemas.microsoft.com/office/2018/10/relationships/comments" Target="../comments/modernComment_9F8_3ABB1F62.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jpeg"/></Relationships>
</file>

<file path=ppt/slides/_rels/slide52.xml.rels><?xml version="1.0" encoding="UTF-8" standalone="yes"?>
<Relationships xmlns="http://schemas.openxmlformats.org/package/2006/relationships"><Relationship Id="rId2" Type="http://schemas.microsoft.com/office/2018/10/relationships/comments" Target="../comments/modernComment_961_87C1F054.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18/10/relationships/comments" Target="../comments/modernComment_96C_814B33B4.xml"/><Relationship Id="rId7"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metroplus.org/wp-content/uploads/2023/10/Appt_Standards-002.pdf"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hyperlink" Target="http://www.nyc.gov/html/hra/html/services/ptar_system.shtml" TargetMode="External"/><Relationship Id="rId2" Type="http://schemas.microsoft.com/office/2018/10/relationships/comments" Target="../comments/modernComment_970_C908768.xml"/><Relationship Id="rId1" Type="http://schemas.openxmlformats.org/officeDocument/2006/relationships/slideLayout" Target="../slideLayouts/slideLayout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3" Type="http://schemas.openxmlformats.org/officeDocument/2006/relationships/hyperlink" Target="http://www.metroplus.org/"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2.jpg"/></Relationships>
</file>

<file path=ppt/slides/_rels/slide6.xml.rels><?xml version="1.0" encoding="UTF-8" standalone="yes"?>
<Relationships xmlns="http://schemas.openxmlformats.org/package/2006/relationships"><Relationship Id="rId3" Type="http://schemas.microsoft.com/office/2018/10/relationships/comments" Target="../comments/modernComment_A00_54D23F70.xm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www.emedny.org/" TargetMode="External"/><Relationship Id="rId4" Type="http://schemas.openxmlformats.org/officeDocument/2006/relationships/hyperlink" Target="http://providers.metroplus.org/" TargetMode="External"/></Relationships>
</file>

<file path=ppt/slides/_rels/slide60.xml.rels><?xml version="1.0" encoding="UTF-8" standalone="yes"?>
<Relationships xmlns="http://schemas.openxmlformats.org/package/2006/relationships"><Relationship Id="rId8" Type="http://schemas.openxmlformats.org/officeDocument/2006/relationships/hyperlink" Target="https://eastmainsiteprodsa.blob.core.windows.net/cms/metroplusmvc12/media/provider/tools/additional%20resources/behavioral%20health/bh-provider-portal-guide_final-9321.pdf" TargetMode="External"/><Relationship Id="rId3" Type="http://schemas.openxmlformats.org/officeDocument/2006/relationships/notesSlide" Target="../notesSlides/notesSlide28.xml"/><Relationship Id="rId7" Type="http://schemas.openxmlformats.org/officeDocument/2006/relationships/hyperlink" Target="https://www.brainshark.com/1/player/MetroPlusHealth?pi=zIHzwFRlYzlZZCz0&amp;r3f1=&amp;fb=0" TargetMode="External"/><Relationship Id="rId2" Type="http://schemas.openxmlformats.org/officeDocument/2006/relationships/slideLayout" Target="../slideLayouts/slideLayout9.xml"/><Relationship Id="rId1" Type="http://schemas.openxmlformats.org/officeDocument/2006/relationships/tags" Target="../tags/tag32.xml"/><Relationship Id="rId6" Type="http://schemas.openxmlformats.org/officeDocument/2006/relationships/hyperlink" Target="https://metroplushealth.my.site.com/Providers/s/login/" TargetMode="External"/><Relationship Id="rId5" Type="http://schemas.openxmlformats.org/officeDocument/2006/relationships/hyperlink" Target="http://www.metroplus.org/" TargetMode="External"/><Relationship Id="rId4" Type="http://schemas.microsoft.com/office/2018/10/relationships/comments" Target="../comments/modernComment_9C0_5048787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tags" Target="../tags/tag3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3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microsoft.com/office/2018/10/relationships/comments" Target="../comments/modernComment_969_FA8137D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8.xml"/><Relationship Id="rId1" Type="http://schemas.openxmlformats.org/officeDocument/2006/relationships/tags" Target="../tags/tag35.xml"/><Relationship Id="rId6" Type="http://schemas.openxmlformats.org/officeDocument/2006/relationships/hyperlink" Target="https://www.health.ny.gov/health_care/medicaid/redesign/behavioral_health/children/eligibility.htm" TargetMode="External"/><Relationship Id="rId5" Type="http://schemas.openxmlformats.org/officeDocument/2006/relationships/hyperlink" Target="https://omh.ny.gov/omhweb/guidance/hcbs/" TargetMode="External"/><Relationship Id="rId4" Type="http://schemas.openxmlformats.org/officeDocument/2006/relationships/image" Target="../media/image33.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xml"/><Relationship Id="rId1" Type="http://schemas.openxmlformats.org/officeDocument/2006/relationships/tags" Target="../tags/tag36.xml"/><Relationship Id="rId6" Type="http://schemas.openxmlformats.org/officeDocument/2006/relationships/hyperlink" Target="https://omh.ny.gov/omhweb/childservice/support-services.htm#:~:text=Crisis%20residences%20serve%20children%20and%20adolescents%20exhibiting%20acute,the%20home%2C%20rather%20than%20to%20provide%20long-term%20care." TargetMode="External"/><Relationship Id="rId5" Type="http://schemas.openxmlformats.org/officeDocument/2006/relationships/hyperlink" Target="https://www.health.ny.gov/health_care/medicaid/redesign/behavioral_health/children/docs/childrens_hcbs_authorization_cm_notification_form_fillable.pdf" TargetMode="External"/><Relationship Id="rId4" Type="http://schemas.openxmlformats.org/officeDocument/2006/relationships/hyperlink" Target="https://www.health.ny.gov/health_care/medicaid/redesign/behavioral_health/children/docs/hcbs_manual.pdf"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hyperlink" Target="https://metroplus.org/plans/medicare/platinum-health-plan/" TargetMode="External"/><Relationship Id="rId13" Type="http://schemas.openxmlformats.org/officeDocument/2006/relationships/hyperlink" Target="https://metroplus.org/plans/nyc-employees/gold-plan/" TargetMode="External"/><Relationship Id="rId3" Type="http://schemas.openxmlformats.org/officeDocument/2006/relationships/hyperlink" Target="https://metroplus.org/plans/individual-family/medicaid-managed-care/" TargetMode="External"/><Relationship Id="rId7" Type="http://schemas.openxmlformats.org/officeDocument/2006/relationships/hyperlink" Target="https://metroplus.org/plans/medicare/advantage-health-plan/" TargetMode="External"/><Relationship Id="rId12" Type="http://schemas.openxmlformats.org/officeDocument/2006/relationships/hyperlink" Target="https://metroplus.org/plans/other-plans/nyc-care/partnership-in-care-pic-hiv-snp/"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metroplus.org/plans/individual-family/marketplace/" TargetMode="External"/><Relationship Id="rId11" Type="http://schemas.openxmlformats.org/officeDocument/2006/relationships/hyperlink" Target="https://metroplus.org/plans/other-plans/nyc-care/managed-long-term-care/" TargetMode="External"/><Relationship Id="rId5" Type="http://schemas.openxmlformats.org/officeDocument/2006/relationships/hyperlink" Target="https://metroplus.org/plans/individual-family/essential-plan/" TargetMode="External"/><Relationship Id="rId10" Type="http://schemas.openxmlformats.org/officeDocument/2006/relationships/hyperlink" Target="https://metroplus.org/plans/other-plans/enhanced-harp-plan/" TargetMode="External"/><Relationship Id="rId4" Type="http://schemas.openxmlformats.org/officeDocument/2006/relationships/hyperlink" Target="https://metroplus.org/plans/individual-family/child-health-plus/" TargetMode="External"/><Relationship Id="rId9" Type="http://schemas.openxmlformats.org/officeDocument/2006/relationships/hyperlink" Target="https://metroplus.org/plans/medicare/ultra-care/" TargetMode="External"/><Relationship Id="rId14" Type="http://schemas.openxmlformats.org/officeDocument/2006/relationships/hyperlink" Target="https://metroplus.org/plans/nyc-employees/goldcare/" TargetMode="External"/></Relationships>
</file>

<file path=ppt/slides/_rels/slide70.xml.rels><?xml version="1.0" encoding="UTF-8" standalone="yes"?>
<Relationships xmlns="http://schemas.openxmlformats.org/package/2006/relationships"><Relationship Id="rId2" Type="http://schemas.microsoft.com/office/2018/10/relationships/comments" Target="../comments/modernComment_967_B9A25842.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microsoft.com/office/2018/10/relationships/comments" Target="../comments/modernComment_992_EAEBFE6B.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microsoft.com/office/2018/10/relationships/comments" Target="../comments/modernComment_996_4FE23233.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8" Type="http://schemas.openxmlformats.org/officeDocument/2006/relationships/hyperlink" Target="http://www.metroplus.org/provider/tools" TargetMode="External"/><Relationship Id="rId3" Type="http://schemas.openxmlformats.org/officeDocument/2006/relationships/image" Target="../media/image36.png"/><Relationship Id="rId7" Type="http://schemas.openxmlformats.org/officeDocument/2006/relationships/image" Target="../media/image40.png"/><Relationship Id="rId2" Type="http://schemas.microsoft.com/office/2018/10/relationships/comments" Target="../comments/modernComment_997_F66D89D.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s>
</file>

<file path=ppt/slides/_rels/slide8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00FB94-C1C8-2611-F288-E1FDA041E1FD}"/>
              </a:ext>
            </a:extLst>
          </p:cNvPr>
          <p:cNvSpPr>
            <a:spLocks noGrp="1"/>
          </p:cNvSpPr>
          <p:nvPr>
            <p:ph type="body" sz="quarter" idx="10"/>
          </p:nvPr>
        </p:nvSpPr>
        <p:spPr>
          <a:xfrm>
            <a:off x="462705" y="1506295"/>
            <a:ext cx="11314324" cy="2702351"/>
          </a:xfrm>
        </p:spPr>
        <p:txBody>
          <a:bodyPr vert="horz" lIns="0" tIns="0" rIns="0" bIns="0" rtlCol="0" anchor="ctr">
            <a:noAutofit/>
          </a:bodyPr>
          <a:lstStyle/>
          <a:p>
            <a:pPr>
              <a:lnSpc>
                <a:spcPct val="100000"/>
              </a:lnSpc>
              <a:spcBef>
                <a:spcPts val="0"/>
              </a:spcBef>
              <a:spcAft>
                <a:spcPts val="0"/>
              </a:spcAft>
            </a:pPr>
            <a:r>
              <a:rPr lang="en-US" sz="7200" spc="-10" dirty="0">
                <a:latin typeface="Arial"/>
                <a:cs typeface="Arial"/>
              </a:rPr>
              <a:t>Primary Care Provider</a:t>
            </a:r>
            <a:r>
              <a:rPr lang="en-US" sz="7200" spc="-35" dirty="0">
                <a:latin typeface="Arial"/>
                <a:cs typeface="Arial"/>
              </a:rPr>
              <a:t> </a:t>
            </a:r>
            <a:r>
              <a:rPr lang="en-US" sz="7200" spc="-10" dirty="0">
                <a:latin typeface="Arial"/>
                <a:cs typeface="Arial"/>
              </a:rPr>
              <a:t>Orientation</a:t>
            </a:r>
            <a:endParaRPr lang="en-US" sz="7200" dirty="0">
              <a:latin typeface="Arial"/>
              <a:cs typeface="Arial"/>
            </a:endParaRPr>
          </a:p>
          <a:p>
            <a:pPr>
              <a:lnSpc>
                <a:spcPct val="100000"/>
              </a:lnSpc>
              <a:spcBef>
                <a:spcPts val="0"/>
              </a:spcBef>
            </a:pPr>
            <a:endParaRPr lang="en-US" sz="7200" spc="-15" dirty="0"/>
          </a:p>
        </p:txBody>
      </p:sp>
      <p:sp>
        <p:nvSpPr>
          <p:cNvPr id="4" name="Text Placeholder 3">
            <a:extLst>
              <a:ext uri="{FF2B5EF4-FFF2-40B4-BE49-F238E27FC236}">
                <a16:creationId xmlns:a16="http://schemas.microsoft.com/office/drawing/2014/main" id="{A9758B5E-ABAA-540F-459B-072C9C38506E}"/>
              </a:ext>
            </a:extLst>
          </p:cNvPr>
          <p:cNvSpPr>
            <a:spLocks noGrp="1"/>
          </p:cNvSpPr>
          <p:nvPr>
            <p:ph type="body" sz="quarter" idx="12"/>
          </p:nvPr>
        </p:nvSpPr>
        <p:spPr>
          <a:xfrm>
            <a:off x="462705" y="4685690"/>
            <a:ext cx="1722230" cy="442675"/>
          </a:xfrm>
        </p:spPr>
        <p:txBody>
          <a:bodyPr/>
          <a:lstStyle/>
          <a:p>
            <a:r>
              <a:rPr lang="en-US" dirty="0"/>
              <a:t>August 2024</a:t>
            </a:r>
          </a:p>
          <a:p>
            <a:endParaRPr lang="en-US" dirty="0"/>
          </a:p>
          <a:p>
            <a:r>
              <a:rPr lang="en-US" sz="1200" dirty="0"/>
              <a:t>PRV 24.091</a:t>
            </a:r>
          </a:p>
        </p:txBody>
      </p:sp>
    </p:spTree>
    <p:extLst>
      <p:ext uri="{BB962C8B-B14F-4D97-AF65-F5344CB8AC3E}">
        <p14:creationId xmlns:p14="http://schemas.microsoft.com/office/powerpoint/2010/main" val="563424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A95C30-F4A6-FC33-BA3A-485BAE0DEE8A}"/>
              </a:ext>
            </a:extLst>
          </p:cNvPr>
          <p:cNvSpPr>
            <a:spLocks noGrp="1"/>
          </p:cNvSpPr>
          <p:nvPr>
            <p:ph type="body" sz="quarter" idx="10"/>
          </p:nvPr>
        </p:nvSpPr>
        <p:spPr>
          <a:xfrm>
            <a:off x="568171" y="-7"/>
            <a:ext cx="10280342" cy="954367"/>
          </a:xfrm>
        </p:spPr>
        <p:txBody>
          <a:bodyPr/>
          <a:lstStyle/>
          <a:p>
            <a:pPr algn="ctr"/>
            <a:r>
              <a:rPr lang="en-US" b="1"/>
              <a:t>What is the Assessment Process</a:t>
            </a:r>
          </a:p>
        </p:txBody>
      </p:sp>
      <p:sp>
        <p:nvSpPr>
          <p:cNvPr id="4" name="Content Placeholder 3">
            <a:extLst>
              <a:ext uri="{FF2B5EF4-FFF2-40B4-BE49-F238E27FC236}">
                <a16:creationId xmlns:a16="http://schemas.microsoft.com/office/drawing/2014/main" id="{C1BB5EA1-421A-C93D-D07D-E71CEA048FB5}"/>
              </a:ext>
            </a:extLst>
          </p:cNvPr>
          <p:cNvSpPr>
            <a:spLocks noGrp="1"/>
          </p:cNvSpPr>
          <p:nvPr>
            <p:ph sz="quarter" idx="11"/>
          </p:nvPr>
        </p:nvSpPr>
        <p:spPr>
          <a:xfrm>
            <a:off x="692458" y="1576436"/>
            <a:ext cx="10813002" cy="4341059"/>
          </a:xfrm>
        </p:spPr>
        <p:txBody>
          <a:bodyPr/>
          <a:lstStyle/>
          <a:p>
            <a:pPr marL="457200" marR="0" lvl="0" indent="-457200" algn="l" defTabSz="914400" rtl="0" eaLnBrk="1" fontAlgn="auto" latinLnBrk="0" hangingPunct="1">
              <a:lnSpc>
                <a:spcPct val="90000"/>
              </a:lnSpc>
              <a:spcBef>
                <a:spcPts val="1000"/>
              </a:spcBef>
              <a:spcAft>
                <a:spcPts val="0"/>
              </a:spcAft>
              <a:buClr>
                <a:schemeClr val="bg2"/>
              </a:buClr>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mn-lt"/>
                <a:cs typeface="Arial" panose="020B0604020202020204" pitchFamily="34" charset="0"/>
              </a:rPr>
              <a:t>RNs contracted by Maximus will conduct the assessment</a:t>
            </a:r>
          </a:p>
          <a:p>
            <a:pPr marL="457200" marR="0" lvl="0" indent="-457200" algn="l" defTabSz="914400" rtl="0" eaLnBrk="1" fontAlgn="auto" latinLnBrk="0" hangingPunct="1">
              <a:lnSpc>
                <a:spcPct val="90000"/>
              </a:lnSpc>
              <a:spcBef>
                <a:spcPts val="1000"/>
              </a:spcBef>
              <a:spcAft>
                <a:spcPts val="0"/>
              </a:spcAft>
              <a:buClr>
                <a:schemeClr val="bg2"/>
              </a:buClr>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lumMod val="75000"/>
                  <a:lumOff val="25000"/>
                </a:prstClr>
              </a:solidFill>
              <a:effectLst/>
              <a:uLnTx/>
              <a:uFillTx/>
              <a:latin typeface="+mn-lt"/>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
                <a:schemeClr val="bg2"/>
              </a:buClr>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mn-lt"/>
                <a:cs typeface="Arial" panose="020B0604020202020204" pitchFamily="34" charset="0"/>
              </a:rPr>
              <a:t>The initial assessment process includes:</a:t>
            </a:r>
          </a:p>
          <a:p>
            <a:pPr marR="0" lvl="1" algn="l" defTabSz="914400" rtl="0" eaLnBrk="1" fontAlgn="auto" latinLnBrk="0" hangingPunct="1">
              <a:lnSpc>
                <a:spcPct val="90000"/>
              </a:lnSpc>
              <a:spcBef>
                <a:spcPts val="500"/>
              </a:spcBef>
              <a:spcAft>
                <a:spcPts val="0"/>
              </a:spcAft>
              <a:buClr>
                <a:schemeClr val="bg2"/>
              </a:buClr>
              <a:buSzTx/>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mn-lt"/>
                <a:cs typeface="Arial" panose="020B0604020202020204" pitchFamily="34" charset="0"/>
              </a:rPr>
              <a:t>The Community Health Assessment (CHA); and </a:t>
            </a:r>
          </a:p>
          <a:p>
            <a:pPr marR="0" lvl="1" algn="l" defTabSz="914400" rtl="0" eaLnBrk="1" fontAlgn="auto" latinLnBrk="0" hangingPunct="1">
              <a:lnSpc>
                <a:spcPct val="90000"/>
              </a:lnSpc>
              <a:spcBef>
                <a:spcPts val="500"/>
              </a:spcBef>
              <a:spcAft>
                <a:spcPts val="0"/>
              </a:spcAft>
              <a:buClr>
                <a:schemeClr val="bg2"/>
              </a:buClr>
              <a:buSzTx/>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mn-lt"/>
                <a:cs typeface="Arial" panose="020B0604020202020204" pitchFamily="34" charset="0"/>
              </a:rPr>
              <a:t>A clinical exam, conducted by a clinician on an Independent Practitioner Panel (IPP) </a:t>
            </a:r>
          </a:p>
          <a:p>
            <a:pPr marR="0" lvl="1" algn="l" defTabSz="914400" rtl="0" eaLnBrk="1" fontAlgn="auto" latinLnBrk="0" hangingPunct="1">
              <a:lnSpc>
                <a:spcPct val="90000"/>
              </a:lnSpc>
              <a:spcBef>
                <a:spcPts val="500"/>
              </a:spcBef>
              <a:spcAft>
                <a:spcPts val="0"/>
              </a:spcAft>
              <a:buClr>
                <a:schemeClr val="bg2"/>
              </a:buClr>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lumMod val="75000"/>
                  <a:lumOff val="25000"/>
                </a:prstClr>
              </a:solidFill>
              <a:effectLst/>
              <a:uLnTx/>
              <a:uFillTx/>
              <a:latin typeface="+mn-lt"/>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
                <a:schemeClr val="bg2"/>
              </a:buClr>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mn-lt"/>
                <a:cs typeface="Arial" panose="020B0604020202020204" pitchFamily="34" charset="0"/>
              </a:rPr>
              <a:t>For high needs cases, e.g., more than 12 hours per day, on average, of PCS/CDPAS for the first time, an Independent Review Panel (IRP) evaluation will take place</a:t>
            </a:r>
          </a:p>
          <a:p>
            <a:endParaRPr lang="en-US" dirty="0"/>
          </a:p>
        </p:txBody>
      </p:sp>
    </p:spTree>
    <p:extLst>
      <p:ext uri="{BB962C8B-B14F-4D97-AF65-F5344CB8AC3E}">
        <p14:creationId xmlns:p14="http://schemas.microsoft.com/office/powerpoint/2010/main" val="1938884724"/>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BFF3C9-BAA4-4603-14A8-CB3D9FE33DDB}"/>
              </a:ext>
            </a:extLst>
          </p:cNvPr>
          <p:cNvSpPr>
            <a:spLocks noGrp="1"/>
          </p:cNvSpPr>
          <p:nvPr>
            <p:ph type="body" sz="quarter" idx="10"/>
          </p:nvPr>
        </p:nvSpPr>
        <p:spPr>
          <a:xfrm>
            <a:off x="0" y="-7"/>
            <a:ext cx="12192000" cy="954367"/>
          </a:xfrm>
        </p:spPr>
        <p:txBody>
          <a:bodyPr/>
          <a:lstStyle/>
          <a:p>
            <a:pPr algn="ctr"/>
            <a:r>
              <a:rPr lang="en-US" b="1"/>
              <a:t>How Does This Impact the Provider</a:t>
            </a:r>
          </a:p>
        </p:txBody>
      </p:sp>
      <p:sp>
        <p:nvSpPr>
          <p:cNvPr id="4" name="Content Placeholder 3">
            <a:extLst>
              <a:ext uri="{FF2B5EF4-FFF2-40B4-BE49-F238E27FC236}">
                <a16:creationId xmlns:a16="http://schemas.microsoft.com/office/drawing/2014/main" id="{41A9AC9E-DF81-94B6-7C8B-E7C9729D1531}"/>
              </a:ext>
            </a:extLst>
          </p:cNvPr>
          <p:cNvSpPr>
            <a:spLocks noGrp="1"/>
          </p:cNvSpPr>
          <p:nvPr>
            <p:ph sz="quarter" idx="11"/>
          </p:nvPr>
        </p:nvSpPr>
        <p:spPr>
          <a:xfrm>
            <a:off x="888605" y="1619249"/>
            <a:ext cx="10290708" cy="3857625"/>
          </a:xfrm>
        </p:spPr>
        <p:txBody>
          <a:bodyPr vert="horz" lIns="0" tIns="0" rIns="0" bIns="0" rtlCol="0" anchor="t">
            <a:noAutofit/>
          </a:bodyPr>
          <a:lstStyle/>
          <a:p>
            <a:pPr marR="0" lvl="0" algn="l" defTabSz="914400" rtl="0" eaLnBrk="1" fontAlgn="auto" latinLnBrk="0" hangingPunct="1">
              <a:lnSpc>
                <a:spcPct val="90000"/>
              </a:lnSpc>
              <a:spcBef>
                <a:spcPts val="1000"/>
              </a:spcBef>
              <a:spcAft>
                <a:spcPts val="0"/>
              </a:spcAft>
              <a:buClr>
                <a:schemeClr val="bg2"/>
              </a:buClr>
              <a:buSzTx/>
              <a:tabLst/>
              <a:defRPr/>
            </a:pPr>
            <a:r>
              <a:rPr kumimoji="0" lang="en-US" sz="2000" b="1" i="0" u="none" strike="noStrike" kern="1200" cap="none" spc="0" normalizeH="0" baseline="0" noProof="0">
                <a:ln>
                  <a:noFill/>
                </a:ln>
                <a:solidFill>
                  <a:prstClr val="black">
                    <a:lumMod val="75000"/>
                    <a:lumOff val="25000"/>
                  </a:prstClr>
                </a:solidFill>
                <a:effectLst/>
                <a:uLnTx/>
                <a:uFillTx/>
                <a:latin typeface="Arial"/>
                <a:cs typeface="Arial"/>
              </a:rPr>
              <a:t>HRA and Medicaid Managed Care Plans will no longer be responsible for scheduling the initial assessment for PCS and CDPAS.</a:t>
            </a:r>
          </a:p>
          <a:p>
            <a:pPr lvl="1">
              <a:spcAft>
                <a:spcPts val="0"/>
              </a:spcAft>
              <a:buClr>
                <a:schemeClr val="bg2"/>
              </a:buClr>
              <a:defRPr/>
            </a:pPr>
            <a:r>
              <a:rPr kumimoji="0" lang="en-US" sz="1800" i="0" u="sng" strike="noStrike" kern="1200" cap="none" spc="0" normalizeH="0" baseline="0" noProof="0">
                <a:ln>
                  <a:noFill/>
                </a:ln>
                <a:solidFill>
                  <a:prstClr val="black">
                    <a:lumMod val="75000"/>
                    <a:lumOff val="25000"/>
                  </a:prstClr>
                </a:solidFill>
                <a:effectLst/>
                <a:uLnTx/>
                <a:uFillTx/>
                <a:latin typeface="Arial"/>
                <a:cs typeface="Arial"/>
              </a:rPr>
              <a:t>Note</a:t>
            </a:r>
            <a:r>
              <a:rPr kumimoji="0" lang="en-US" sz="1800" i="0" u="none" strike="noStrike" kern="1200" cap="none" spc="0" normalizeH="0" baseline="0" noProof="0">
                <a:ln>
                  <a:noFill/>
                </a:ln>
                <a:solidFill>
                  <a:prstClr val="black">
                    <a:lumMod val="75000"/>
                    <a:lumOff val="25000"/>
                  </a:prstClr>
                </a:solidFill>
                <a:effectLst/>
                <a:uLnTx/>
                <a:uFillTx/>
                <a:latin typeface="Arial"/>
                <a:cs typeface="Arial"/>
              </a:rPr>
              <a:t>: Reassessments, both routine and non-routine, are not affected and will continue to need an M11Q.</a:t>
            </a:r>
            <a:endParaRPr lang="en-US" sz="1800" i="0" u="none" strike="noStrike" kern="1200" cap="none" spc="0" normalizeH="0" baseline="0" noProof="0">
              <a:ln>
                <a:noFill/>
              </a:ln>
              <a:solidFill>
                <a:prstClr val="black">
                  <a:lumMod val="75000"/>
                  <a:lumOff val="25000"/>
                </a:prstClr>
              </a:solidFill>
              <a:effectLst/>
              <a:uLnTx/>
              <a:uFillTx/>
              <a:latin typeface="Arial"/>
              <a:cs typeface="Arial"/>
            </a:endParaRPr>
          </a:p>
          <a:p>
            <a:pPr marL="457200" lvl="1">
              <a:spcAft>
                <a:spcPts val="0"/>
              </a:spcAft>
              <a:defRPr/>
            </a:pPr>
            <a:endParaRPr lang="en-US" sz="1800">
              <a:solidFill>
                <a:prstClr val="black">
                  <a:lumMod val="75000"/>
                  <a:lumOff val="25000"/>
                </a:prstClr>
              </a:solidFill>
              <a:latin typeface="Arial"/>
              <a:cs typeface="Arial"/>
            </a:endParaRPr>
          </a:p>
          <a:p>
            <a:pPr marR="0" lvl="0" algn="l" defTabSz="914400" rtl="0" eaLnBrk="1" fontAlgn="auto" latinLnBrk="0" hangingPunct="1">
              <a:lnSpc>
                <a:spcPct val="90000"/>
              </a:lnSpc>
              <a:spcBef>
                <a:spcPts val="1000"/>
              </a:spcBef>
              <a:spcAft>
                <a:spcPts val="0"/>
              </a:spcAft>
              <a:buClr>
                <a:schemeClr val="bg2"/>
              </a:buClr>
              <a:buSzTx/>
              <a:tabLst/>
              <a:defRPr/>
            </a:pPr>
            <a:r>
              <a:rPr kumimoji="0" lang="en-US" sz="2000" b="1" i="0" u="none" strike="noStrike" kern="1200" cap="none" spc="0" normalizeH="0" baseline="0" noProof="0">
                <a:ln>
                  <a:noFill/>
                </a:ln>
                <a:solidFill>
                  <a:prstClr val="black">
                    <a:lumMod val="75000"/>
                    <a:lumOff val="25000"/>
                  </a:prstClr>
                </a:solidFill>
                <a:effectLst/>
                <a:uLnTx/>
                <a:uFillTx/>
                <a:latin typeface="Arial"/>
                <a:cs typeface="Arial"/>
              </a:rPr>
              <a:t>PCPs will no longer be conducting exams/writing orders for PCS and CDPAS for patients who have never had these services previously.</a:t>
            </a:r>
            <a:endParaRPr lang="en-US" sz="2000" b="1" i="0" u="none" strike="noStrike" kern="1200" cap="none" spc="0" normalizeH="0" baseline="0" noProof="0">
              <a:ln>
                <a:noFill/>
              </a:ln>
              <a:solidFill>
                <a:prstClr val="black">
                  <a:lumMod val="75000"/>
                  <a:lumOff val="25000"/>
                </a:prstClr>
              </a:solidFill>
              <a:effectLst/>
              <a:uLnTx/>
              <a:uFillTx/>
              <a:latin typeface="Arial"/>
              <a:cs typeface="Arial"/>
            </a:endParaRPr>
          </a:p>
          <a:p>
            <a:pPr marL="1028700" lvl="1" indent="-342900">
              <a:spcAft>
                <a:spcPts val="0"/>
              </a:spcAft>
              <a:buClr>
                <a:schemeClr val="bg2"/>
              </a:buClr>
              <a:defRPr/>
            </a:pPr>
            <a:r>
              <a:rPr kumimoji="0" lang="en-US" sz="1800" b="0" i="0" u="none" strike="noStrike" kern="1200" cap="none" spc="0" normalizeH="0" baseline="0" noProof="0">
                <a:ln>
                  <a:noFill/>
                </a:ln>
                <a:solidFill>
                  <a:prstClr val="black">
                    <a:lumMod val="75000"/>
                    <a:lumOff val="25000"/>
                  </a:prstClr>
                </a:solidFill>
                <a:effectLst/>
                <a:uLnTx/>
                <a:uFillTx/>
                <a:latin typeface="Arial"/>
                <a:cs typeface="Arial"/>
              </a:rPr>
              <a:t>To schedule an appointment for individuals newly seeking Medicaid PCS or CDPAS, Members </a:t>
            </a:r>
            <a:r>
              <a:rPr lang="en-US" sz="1800">
                <a:solidFill>
                  <a:prstClr val="black">
                    <a:lumMod val="75000"/>
                    <a:lumOff val="25000"/>
                  </a:prstClr>
                </a:solidFill>
                <a:latin typeface="Arial"/>
                <a:cs typeface="Arial"/>
              </a:rPr>
              <a:t>and/or Members Representative can call the </a:t>
            </a:r>
            <a:r>
              <a:rPr kumimoji="0" lang="en-US" sz="1800" b="0" i="0" u="none" strike="noStrike" kern="1200" cap="none" spc="0" normalizeH="0" baseline="0" noProof="0">
                <a:ln>
                  <a:noFill/>
                </a:ln>
                <a:solidFill>
                  <a:prstClr val="black">
                    <a:lumMod val="75000"/>
                    <a:lumOff val="25000"/>
                  </a:prstClr>
                </a:solidFill>
                <a:effectLst/>
                <a:uLnTx/>
                <a:uFillTx/>
                <a:latin typeface="Arial"/>
                <a:cs typeface="Arial"/>
              </a:rPr>
              <a:t>NYIA at 855-222-8350.</a:t>
            </a:r>
            <a:r>
              <a:rPr lang="en-US" sz="1800">
                <a:solidFill>
                  <a:prstClr val="black">
                    <a:lumMod val="75000"/>
                    <a:lumOff val="25000"/>
                  </a:prstClr>
                </a:solidFill>
                <a:latin typeface="Arial"/>
                <a:cs typeface="Arial"/>
              </a:rPr>
              <a:t> </a:t>
            </a:r>
            <a:endParaRPr lang="en-US" sz="18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a:p>
            <a:pPr marL="1028700" lvl="1" indent="-342900">
              <a:spcAft>
                <a:spcPts val="0"/>
              </a:spcAft>
              <a:buClr>
                <a:schemeClr val="bg2"/>
              </a:buClr>
              <a:defRPr/>
            </a:pPr>
            <a:r>
              <a:rPr lang="en-US" sz="1800">
                <a:solidFill>
                  <a:prstClr val="black">
                    <a:lumMod val="75000"/>
                    <a:lumOff val="25000"/>
                  </a:prstClr>
                </a:solidFill>
                <a:latin typeface="Arial"/>
                <a:cs typeface="Arial"/>
              </a:rPr>
              <a:t>I</a:t>
            </a:r>
            <a:r>
              <a:rPr kumimoji="0" lang="en-US" sz="1800" b="0" i="0" u="none" strike="noStrike" kern="1200" cap="none" spc="0" normalizeH="0" baseline="0" noProof="0">
                <a:ln>
                  <a:noFill/>
                </a:ln>
                <a:solidFill>
                  <a:prstClr val="black">
                    <a:lumMod val="75000"/>
                    <a:lumOff val="25000"/>
                  </a:prstClr>
                </a:solidFill>
                <a:effectLst/>
                <a:uLnTx/>
                <a:uFillTx/>
                <a:latin typeface="Arial"/>
                <a:cs typeface="Arial"/>
              </a:rPr>
              <a:t>f a Member Representative is placing the call, the member must be on the line.</a:t>
            </a:r>
            <a:endParaRPr lang="en-US" sz="1800" b="0" i="0" u="none" strike="noStrike" kern="1200" cap="none" spc="0" normalizeH="0" baseline="0" noProof="0">
              <a:ln>
                <a:noFill/>
              </a:ln>
              <a:solidFill>
                <a:prstClr val="black">
                  <a:lumMod val="75000"/>
                  <a:lumOff val="25000"/>
                </a:prstClr>
              </a:solidFill>
              <a:effectLst/>
              <a:uLnTx/>
              <a:uFillTx/>
              <a:latin typeface="Arial"/>
              <a:cs typeface="Arial"/>
            </a:endParaRPr>
          </a:p>
          <a:p>
            <a:pPr marL="1028700" lvl="1" indent="-342900">
              <a:spcAft>
                <a:spcPts val="0"/>
              </a:spcAft>
              <a:buClr>
                <a:schemeClr val="bg2"/>
              </a:buClr>
              <a:defRPr/>
            </a:pPr>
            <a:endParaRPr lang="en-US" sz="1800">
              <a:solidFill>
                <a:prstClr val="black">
                  <a:lumMod val="75000"/>
                  <a:lumOff val="25000"/>
                </a:prstClr>
              </a:solidFill>
              <a:latin typeface="Arial"/>
              <a:cs typeface="Arial"/>
            </a:endParaRPr>
          </a:p>
          <a:p>
            <a:pPr marR="0" lvl="0" algn="l" defTabSz="914400" rtl="0" eaLnBrk="1" fontAlgn="auto" latinLnBrk="0" hangingPunct="1">
              <a:lnSpc>
                <a:spcPct val="90000"/>
              </a:lnSpc>
              <a:spcBef>
                <a:spcPts val="1000"/>
              </a:spcBef>
              <a:spcAft>
                <a:spcPts val="0"/>
              </a:spcAft>
              <a:buClr>
                <a:schemeClr val="bg2"/>
              </a:buClr>
              <a:buSzTx/>
              <a:tabLst/>
              <a:defRPr/>
            </a:pPr>
            <a:r>
              <a:rPr kumimoji="0" lang="en-US" sz="20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more information: </a:t>
            </a:r>
          </a:p>
          <a:p>
            <a:pPr marR="0" lvl="1" algn="l" defTabSz="914400" rtl="0" eaLnBrk="1" fontAlgn="auto" latinLnBrk="0" hangingPunct="1">
              <a:lnSpc>
                <a:spcPct val="90000"/>
              </a:lnSpc>
              <a:spcBef>
                <a:spcPts val="500"/>
              </a:spcBef>
              <a:spcAft>
                <a:spcPts val="0"/>
              </a:spcAft>
              <a:buClr>
                <a:schemeClr val="bg2"/>
              </a:buClr>
              <a:buSzTx/>
              <a:tabLst/>
              <a:defRPr/>
            </a:pPr>
            <a:r>
              <a:rPr kumimoji="0" lang="en-US" sz="1800" b="0" i="0" u="none" strike="noStrike" kern="1200" cap="none" spc="0" normalizeH="0" baseline="0" noProof="0">
                <a:ln>
                  <a:noFill/>
                </a:ln>
                <a:solidFill>
                  <a:prstClr val="black">
                    <a:lumMod val="75000"/>
                    <a:lumOff val="25000"/>
                  </a:prstClr>
                </a:solidFill>
                <a:effectLst/>
                <a:uLnTx/>
                <a:uFillTx/>
                <a:latin typeface="Arial"/>
                <a:cs typeface="Arial"/>
              </a:rPr>
              <a:t>NYIA webpage at </a:t>
            </a:r>
            <a:r>
              <a:rPr kumimoji="0" lang="en-US" sz="1800" b="0" i="0" u="none" strike="noStrike" kern="1200" cap="none" spc="0" normalizeH="0" baseline="0" noProof="0">
                <a:ln>
                  <a:noFill/>
                </a:ln>
                <a:solidFill>
                  <a:prstClr val="black">
                    <a:lumMod val="75000"/>
                    <a:lumOff val="25000"/>
                  </a:prstClr>
                </a:solidFill>
                <a:effectLst/>
                <a:uLnTx/>
                <a:uFillTx/>
                <a:latin typeface="Arial"/>
                <a:cs typeface="Arial"/>
                <a:hlinkClick r:id="rId4">
                  <a:extLst>
                    <a:ext uri="{A12FA001-AC4F-418D-AE19-62706E023703}">
                      <ahyp:hlinkClr xmlns:ahyp="http://schemas.microsoft.com/office/drawing/2018/hyperlinkcolor" val="tx"/>
                    </a:ext>
                  </a:extLst>
                </a:hlinkClick>
              </a:rPr>
              <a:t>NYIA</a:t>
            </a:r>
            <a:r>
              <a:rPr kumimoji="0" lang="en-US" sz="1800" b="0" i="0" u="none" strike="noStrike" kern="1200" cap="none" spc="0" normalizeH="0" baseline="0" noProof="0">
                <a:ln>
                  <a:noFill/>
                </a:ln>
                <a:solidFill>
                  <a:prstClr val="black">
                    <a:lumMod val="75000"/>
                    <a:lumOff val="25000"/>
                  </a:prstClr>
                </a:solidFill>
                <a:effectLst/>
                <a:uLnTx/>
                <a:uFillTx/>
                <a:latin typeface="Arial"/>
                <a:cs typeface="Arial"/>
              </a:rPr>
              <a:t>.</a:t>
            </a:r>
            <a:endParaRPr lang="en-US" sz="1800" b="0" i="0" u="none" strike="noStrike" kern="1200" cap="none" spc="0" normalizeH="0" baseline="0" noProof="0">
              <a:ln>
                <a:noFill/>
              </a:ln>
              <a:solidFill>
                <a:prstClr val="black">
                  <a:lumMod val="75000"/>
                  <a:lumOff val="25000"/>
                </a:prstClr>
              </a:solidFill>
              <a:effectLst/>
              <a:uLnTx/>
              <a:uFillTx/>
              <a:latin typeface="Arial"/>
              <a:cs typeface="Arial"/>
            </a:endParaRPr>
          </a:p>
          <a:p>
            <a:endParaRPr lang="en-US"/>
          </a:p>
        </p:txBody>
      </p:sp>
    </p:spTree>
    <p:extLst>
      <p:ext uri="{BB962C8B-B14F-4D97-AF65-F5344CB8AC3E}">
        <p14:creationId xmlns:p14="http://schemas.microsoft.com/office/powerpoint/2010/main" val="3712038181"/>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578D73-8B6C-B688-38DC-E7BFECA8F26C}"/>
              </a:ext>
            </a:extLst>
          </p:cNvPr>
          <p:cNvSpPr>
            <a:spLocks noGrp="1"/>
          </p:cNvSpPr>
          <p:nvPr>
            <p:ph type="body" sz="quarter" idx="10"/>
          </p:nvPr>
        </p:nvSpPr>
        <p:spPr>
          <a:xfrm>
            <a:off x="0" y="-7"/>
            <a:ext cx="12192000" cy="954367"/>
          </a:xfrm>
        </p:spPr>
        <p:txBody>
          <a:bodyPr/>
          <a:lstStyle/>
          <a:p>
            <a:pPr algn="ctr"/>
            <a:r>
              <a:rPr lang="en-US" b="1"/>
              <a:t>MetroPlusHealth Medicare</a:t>
            </a:r>
          </a:p>
        </p:txBody>
      </p:sp>
      <p:sp>
        <p:nvSpPr>
          <p:cNvPr id="4" name="Content Placeholder 3">
            <a:extLst>
              <a:ext uri="{FF2B5EF4-FFF2-40B4-BE49-F238E27FC236}">
                <a16:creationId xmlns:a16="http://schemas.microsoft.com/office/drawing/2014/main" id="{18D8E170-989D-786F-0C08-A2BFCFF4A046}"/>
              </a:ext>
            </a:extLst>
          </p:cNvPr>
          <p:cNvSpPr>
            <a:spLocks noGrp="1"/>
          </p:cNvSpPr>
          <p:nvPr>
            <p:ph sz="quarter" idx="11"/>
          </p:nvPr>
        </p:nvSpPr>
        <p:spPr>
          <a:xfrm>
            <a:off x="674342" y="1244326"/>
            <a:ext cx="10848333" cy="3722261"/>
          </a:xfrm>
        </p:spPr>
        <p:txBody>
          <a:bodyPr vert="horz" lIns="0" tIns="0" rIns="0" bIns="0" rtlCol="0" anchor="t">
            <a:noAutofit/>
          </a:bodyPr>
          <a:lstStyle/>
          <a:p>
            <a:pPr marL="12065" marR="5080">
              <a:lnSpc>
                <a:spcPct val="100000"/>
              </a:lnSpc>
              <a:spcBef>
                <a:spcPts val="100"/>
              </a:spcBef>
              <a:buClr>
                <a:schemeClr val="bg2"/>
              </a:buClr>
              <a:tabLst>
                <a:tab pos="300355" algn="l"/>
                <a:tab pos="300990" algn="l"/>
              </a:tabLst>
            </a:pPr>
            <a:r>
              <a:rPr lang="en-US" b="1" spc="5" dirty="0">
                <a:latin typeface="+mn-lt"/>
                <a:cs typeface="Arial"/>
              </a:rPr>
              <a:t>Beneficiaries</a:t>
            </a:r>
            <a:r>
              <a:rPr lang="en-US" b="1" spc="-105" dirty="0">
                <a:latin typeface="+mn-lt"/>
                <a:cs typeface="Arial"/>
              </a:rPr>
              <a:t> </a:t>
            </a:r>
            <a:r>
              <a:rPr lang="en-US" b="1" spc="-15" dirty="0">
                <a:latin typeface="+mn-lt"/>
                <a:cs typeface="Arial"/>
              </a:rPr>
              <a:t>must</a:t>
            </a:r>
            <a:r>
              <a:rPr lang="en-US" b="1" spc="45" dirty="0">
                <a:latin typeface="+mn-lt"/>
                <a:cs typeface="Arial"/>
              </a:rPr>
              <a:t> </a:t>
            </a:r>
            <a:r>
              <a:rPr lang="en-US" b="1" spc="10" dirty="0">
                <a:latin typeface="+mn-lt"/>
                <a:cs typeface="Arial"/>
              </a:rPr>
              <a:t>live</a:t>
            </a:r>
            <a:r>
              <a:rPr lang="en-US" b="1" spc="-65" dirty="0">
                <a:latin typeface="+mn-lt"/>
                <a:cs typeface="Arial"/>
              </a:rPr>
              <a:t> </a:t>
            </a:r>
            <a:r>
              <a:rPr lang="en-US" b="1" spc="10" dirty="0">
                <a:latin typeface="+mn-lt"/>
                <a:cs typeface="Arial"/>
              </a:rPr>
              <a:t>in</a:t>
            </a:r>
            <a:r>
              <a:rPr lang="en-US" b="1" spc="-20" dirty="0">
                <a:latin typeface="+mn-lt"/>
                <a:cs typeface="Arial"/>
              </a:rPr>
              <a:t> </a:t>
            </a:r>
            <a:r>
              <a:rPr lang="en-US" b="1" dirty="0">
                <a:latin typeface="+mn-lt"/>
                <a:cs typeface="Arial"/>
              </a:rPr>
              <a:t>the</a:t>
            </a:r>
            <a:r>
              <a:rPr lang="en-US" b="1" spc="-25" dirty="0">
                <a:latin typeface="+mn-lt"/>
                <a:cs typeface="Arial"/>
              </a:rPr>
              <a:t> </a:t>
            </a:r>
            <a:r>
              <a:rPr lang="en-US" b="1" dirty="0">
                <a:latin typeface="+mn-lt"/>
                <a:cs typeface="Arial"/>
              </a:rPr>
              <a:t>MetroPlusHealth</a:t>
            </a:r>
            <a:r>
              <a:rPr lang="en-US" b="1" spc="-30" dirty="0">
                <a:latin typeface="+mn-lt"/>
                <a:cs typeface="Arial"/>
              </a:rPr>
              <a:t> </a:t>
            </a:r>
            <a:r>
              <a:rPr lang="en-US" b="1" spc="5" dirty="0">
                <a:latin typeface="+mn-lt"/>
                <a:cs typeface="Arial"/>
              </a:rPr>
              <a:t>service</a:t>
            </a:r>
            <a:r>
              <a:rPr lang="en-US" b="1" spc="-65" dirty="0">
                <a:latin typeface="+mn-lt"/>
                <a:cs typeface="Arial"/>
              </a:rPr>
              <a:t> </a:t>
            </a:r>
            <a:r>
              <a:rPr lang="en-US" b="1" dirty="0">
                <a:latin typeface="+mn-lt"/>
                <a:cs typeface="Arial"/>
              </a:rPr>
              <a:t>area (5 NYC boroughs).</a:t>
            </a:r>
            <a:endParaRPr lang="en-US" b="1" spc="-10" dirty="0">
              <a:latin typeface="+mn-lt"/>
              <a:cs typeface="Arial"/>
            </a:endParaRPr>
          </a:p>
          <a:p>
            <a:pPr marL="12065">
              <a:lnSpc>
                <a:spcPct val="100000"/>
              </a:lnSpc>
              <a:buClr>
                <a:schemeClr val="bg2"/>
              </a:buClr>
              <a:tabLst>
                <a:tab pos="300355" algn="l"/>
                <a:tab pos="300990" algn="l"/>
              </a:tabLst>
            </a:pPr>
            <a:r>
              <a:rPr lang="en-US" b="1" dirty="0">
                <a:latin typeface="+mn-lt"/>
                <a:cs typeface="Arial"/>
              </a:rPr>
              <a:t>MetroPlusHealth</a:t>
            </a:r>
            <a:r>
              <a:rPr lang="en-US" b="1" spc="-50" dirty="0">
                <a:latin typeface="+mn-lt"/>
                <a:cs typeface="Arial"/>
              </a:rPr>
              <a:t> </a:t>
            </a:r>
            <a:r>
              <a:rPr lang="en-US" b="1" dirty="0">
                <a:latin typeface="+mn-lt"/>
                <a:cs typeface="Arial"/>
              </a:rPr>
              <a:t>Medicare</a:t>
            </a:r>
            <a:r>
              <a:rPr lang="en-US" b="1" spc="-70" dirty="0">
                <a:latin typeface="+mn-lt"/>
                <a:cs typeface="Arial"/>
              </a:rPr>
              <a:t> </a:t>
            </a:r>
            <a:r>
              <a:rPr lang="en-US" b="1" dirty="0">
                <a:latin typeface="+mn-lt"/>
                <a:cs typeface="Arial"/>
              </a:rPr>
              <a:t>Plans:</a:t>
            </a:r>
          </a:p>
          <a:p>
            <a:pPr marL="812165" marR="279400" lvl="1" indent="-342900">
              <a:lnSpc>
                <a:spcPct val="100000"/>
              </a:lnSpc>
              <a:spcBef>
                <a:spcPts val="0"/>
              </a:spcBef>
              <a:spcAft>
                <a:spcPts val="0"/>
              </a:spcAft>
              <a:buClr>
                <a:schemeClr val="bg2"/>
              </a:buClr>
              <a:tabLst>
                <a:tab pos="757555" algn="l"/>
                <a:tab pos="758190" algn="l"/>
              </a:tabLst>
            </a:pPr>
            <a:r>
              <a:rPr lang="en-US" sz="1800" dirty="0">
                <a:latin typeface="+mn-lt"/>
                <a:cs typeface="Arial"/>
                <a:hlinkClick r:id="rId4"/>
              </a:rPr>
              <a:t>Medicare Platinum Plan - MetroPlusHealth</a:t>
            </a:r>
            <a:r>
              <a:rPr lang="en-US" sz="1800" dirty="0">
                <a:latin typeface="+mn-lt"/>
                <a:cs typeface="Arial"/>
              </a:rPr>
              <a:t> </a:t>
            </a:r>
            <a:r>
              <a:rPr lang="en-US" sz="1800" spc="-5" dirty="0">
                <a:latin typeface="+mn-lt"/>
                <a:cs typeface="Arial"/>
              </a:rPr>
              <a:t>(HMO)</a:t>
            </a:r>
            <a:r>
              <a:rPr lang="en-US" sz="1800" spc="20" dirty="0">
                <a:latin typeface="+mn-lt"/>
                <a:cs typeface="Arial"/>
              </a:rPr>
              <a:t> </a:t>
            </a:r>
            <a:r>
              <a:rPr lang="en-US" sz="1800" dirty="0">
                <a:latin typeface="+mn-lt"/>
                <a:cs typeface="Arial"/>
              </a:rPr>
              <a:t>for</a:t>
            </a:r>
            <a:r>
              <a:rPr lang="en-US" sz="1800" spc="-20" dirty="0">
                <a:latin typeface="+mn-lt"/>
                <a:cs typeface="Arial"/>
              </a:rPr>
              <a:t> </a:t>
            </a:r>
            <a:r>
              <a:rPr lang="en-US" sz="1800" dirty="0">
                <a:latin typeface="+mn-lt"/>
                <a:cs typeface="Arial"/>
              </a:rPr>
              <a:t>those</a:t>
            </a:r>
            <a:r>
              <a:rPr lang="en-US" sz="1800" spc="-20" dirty="0">
                <a:latin typeface="+mn-lt"/>
                <a:cs typeface="Arial"/>
              </a:rPr>
              <a:t> </a:t>
            </a:r>
            <a:r>
              <a:rPr lang="en-US" sz="1800" spc="10" dirty="0">
                <a:latin typeface="+mn-lt"/>
                <a:cs typeface="Arial"/>
              </a:rPr>
              <a:t>eligible</a:t>
            </a:r>
            <a:r>
              <a:rPr lang="en-US" sz="1800" spc="-100" dirty="0">
                <a:latin typeface="+mn-lt"/>
                <a:cs typeface="Arial"/>
              </a:rPr>
              <a:t> </a:t>
            </a:r>
            <a:r>
              <a:rPr lang="en-US" sz="1800" dirty="0">
                <a:latin typeface="+mn-lt"/>
                <a:cs typeface="Arial"/>
              </a:rPr>
              <a:t>for</a:t>
            </a:r>
            <a:r>
              <a:rPr lang="en-US" sz="1800" spc="-15" dirty="0">
                <a:latin typeface="+mn-lt"/>
                <a:cs typeface="Arial"/>
              </a:rPr>
              <a:t> </a:t>
            </a:r>
            <a:r>
              <a:rPr lang="en-US" sz="1800" dirty="0">
                <a:latin typeface="+mn-lt"/>
                <a:cs typeface="Arial"/>
              </a:rPr>
              <a:t>Medicare </a:t>
            </a:r>
            <a:r>
              <a:rPr lang="en-US" sz="1800" spc="-484" dirty="0">
                <a:latin typeface="+mn-lt"/>
                <a:cs typeface="Arial"/>
              </a:rPr>
              <a:t> </a:t>
            </a:r>
            <a:r>
              <a:rPr lang="en-US" sz="1800" dirty="0">
                <a:latin typeface="+mn-lt"/>
                <a:cs typeface="Arial"/>
              </a:rPr>
              <a:t>Parts</a:t>
            </a:r>
            <a:r>
              <a:rPr lang="en-US" sz="1800" spc="-110" dirty="0">
                <a:latin typeface="+mn-lt"/>
                <a:cs typeface="Arial"/>
              </a:rPr>
              <a:t> </a:t>
            </a:r>
            <a:r>
              <a:rPr lang="en-US" sz="1800" dirty="0">
                <a:latin typeface="+mn-lt"/>
                <a:cs typeface="Arial"/>
              </a:rPr>
              <a:t>A</a:t>
            </a:r>
            <a:r>
              <a:rPr lang="en-US" sz="1800" spc="-120" dirty="0">
                <a:latin typeface="+mn-lt"/>
                <a:cs typeface="Arial"/>
              </a:rPr>
              <a:t> </a:t>
            </a:r>
            <a:r>
              <a:rPr lang="en-US" sz="1800" dirty="0">
                <a:latin typeface="+mn-lt"/>
                <a:cs typeface="Arial"/>
              </a:rPr>
              <a:t>and</a:t>
            </a:r>
            <a:r>
              <a:rPr lang="en-US" sz="1800" spc="-25" dirty="0">
                <a:latin typeface="+mn-lt"/>
                <a:cs typeface="Arial"/>
              </a:rPr>
              <a:t> </a:t>
            </a:r>
            <a:r>
              <a:rPr lang="en-US" sz="1800" dirty="0">
                <a:latin typeface="+mn-lt"/>
                <a:cs typeface="Arial"/>
              </a:rPr>
              <a:t>B.</a:t>
            </a:r>
          </a:p>
          <a:p>
            <a:pPr marL="812165" marR="562610" lvl="1" indent="-342900">
              <a:lnSpc>
                <a:spcPct val="100000"/>
              </a:lnSpc>
              <a:spcBef>
                <a:spcPts val="0"/>
              </a:spcBef>
              <a:spcAft>
                <a:spcPts val="0"/>
              </a:spcAft>
              <a:buClr>
                <a:schemeClr val="bg2"/>
              </a:buClr>
              <a:tabLst>
                <a:tab pos="757555" algn="l"/>
                <a:tab pos="758190" algn="l"/>
              </a:tabLst>
            </a:pPr>
            <a:r>
              <a:rPr lang="en-US" sz="1800" spc="15" dirty="0">
                <a:latin typeface="+mn-lt"/>
                <a:cs typeface="Arial"/>
                <a:hlinkClick r:id="rId5"/>
              </a:rPr>
              <a:t>Medicare Advantage Plan - MetroPlusHealth</a:t>
            </a:r>
            <a:r>
              <a:rPr lang="en-US" sz="1800" spc="15" dirty="0">
                <a:latin typeface="+mn-lt"/>
                <a:cs typeface="Arial"/>
              </a:rPr>
              <a:t> (HMO D-SNP) </a:t>
            </a:r>
            <a:r>
              <a:rPr lang="en-US" sz="1800" dirty="0">
                <a:latin typeface="+mn-lt"/>
                <a:cs typeface="Arial"/>
              </a:rPr>
              <a:t>fo</a:t>
            </a:r>
            <a:r>
              <a:rPr lang="en-US" sz="1800" spc="-5" dirty="0">
                <a:latin typeface="+mn-lt"/>
                <a:cs typeface="Arial"/>
              </a:rPr>
              <a:t>r</a:t>
            </a:r>
            <a:r>
              <a:rPr lang="en-US" sz="1800" spc="15" dirty="0">
                <a:latin typeface="+mn-lt"/>
                <a:cs typeface="Arial"/>
              </a:rPr>
              <a:t> </a:t>
            </a:r>
            <a:r>
              <a:rPr lang="en-US" sz="1800" dirty="0">
                <a:latin typeface="+mn-lt"/>
                <a:cs typeface="Arial"/>
              </a:rPr>
              <a:t>tho</a:t>
            </a:r>
            <a:r>
              <a:rPr lang="en-US" sz="1800" spc="-5" dirty="0">
                <a:latin typeface="+mn-lt"/>
                <a:cs typeface="Arial"/>
              </a:rPr>
              <a:t>se</a:t>
            </a:r>
            <a:r>
              <a:rPr lang="en-US" sz="1800" spc="-25" dirty="0">
                <a:latin typeface="+mn-lt"/>
                <a:cs typeface="Arial"/>
              </a:rPr>
              <a:t> </a:t>
            </a:r>
            <a:r>
              <a:rPr lang="en-US" sz="1800" dirty="0">
                <a:latin typeface="+mn-lt"/>
                <a:cs typeface="Arial"/>
              </a:rPr>
              <a:t>e</a:t>
            </a:r>
            <a:r>
              <a:rPr lang="en-US" sz="1800" spc="25" dirty="0">
                <a:latin typeface="+mn-lt"/>
                <a:cs typeface="Arial"/>
              </a:rPr>
              <a:t>li</a:t>
            </a:r>
            <a:r>
              <a:rPr lang="en-US" sz="1800" dirty="0">
                <a:latin typeface="+mn-lt"/>
                <a:cs typeface="Arial"/>
              </a:rPr>
              <a:t>g</a:t>
            </a:r>
            <a:r>
              <a:rPr lang="en-US" sz="1800" spc="25" dirty="0">
                <a:latin typeface="+mn-lt"/>
                <a:cs typeface="Arial"/>
              </a:rPr>
              <a:t>i</a:t>
            </a:r>
            <a:r>
              <a:rPr lang="en-US" sz="1800" spc="-35" dirty="0">
                <a:latin typeface="+mn-lt"/>
                <a:cs typeface="Arial"/>
              </a:rPr>
              <a:t>b</a:t>
            </a:r>
            <a:r>
              <a:rPr lang="en-US" sz="1800" spc="-10" dirty="0">
                <a:latin typeface="+mn-lt"/>
                <a:cs typeface="Arial"/>
              </a:rPr>
              <a:t>l</a:t>
            </a:r>
            <a:r>
              <a:rPr lang="en-US" sz="1800" spc="-5" dirty="0">
                <a:latin typeface="+mn-lt"/>
                <a:cs typeface="Arial"/>
              </a:rPr>
              <a:t>e</a:t>
            </a:r>
            <a:r>
              <a:rPr lang="en-US" sz="1800" spc="-100" dirty="0">
                <a:latin typeface="+mn-lt"/>
                <a:cs typeface="Arial"/>
              </a:rPr>
              <a:t> </a:t>
            </a:r>
            <a:r>
              <a:rPr lang="en-US" sz="1800" dirty="0">
                <a:latin typeface="+mn-lt"/>
                <a:cs typeface="Arial"/>
              </a:rPr>
              <a:t>for  Medicare</a:t>
            </a:r>
            <a:r>
              <a:rPr lang="en-US" sz="1800" spc="-70" dirty="0">
                <a:latin typeface="+mn-lt"/>
                <a:cs typeface="Arial"/>
              </a:rPr>
              <a:t> </a:t>
            </a:r>
            <a:r>
              <a:rPr lang="en-US" sz="1800" dirty="0">
                <a:latin typeface="+mn-lt"/>
                <a:cs typeface="Arial"/>
              </a:rPr>
              <a:t>Parts</a:t>
            </a:r>
            <a:r>
              <a:rPr lang="en-US" sz="1800" spc="-105" dirty="0">
                <a:latin typeface="+mn-lt"/>
                <a:cs typeface="Arial"/>
              </a:rPr>
              <a:t> </a:t>
            </a:r>
            <a:r>
              <a:rPr lang="en-US" sz="1800" dirty="0">
                <a:latin typeface="+mn-lt"/>
                <a:cs typeface="Arial"/>
              </a:rPr>
              <a:t>A</a:t>
            </a:r>
            <a:r>
              <a:rPr lang="en-US" sz="1800" spc="-85" dirty="0">
                <a:latin typeface="+mn-lt"/>
                <a:cs typeface="Arial"/>
              </a:rPr>
              <a:t> </a:t>
            </a:r>
            <a:r>
              <a:rPr lang="en-US" sz="1800" dirty="0">
                <a:latin typeface="+mn-lt"/>
                <a:cs typeface="Arial"/>
              </a:rPr>
              <a:t>and</a:t>
            </a:r>
            <a:r>
              <a:rPr lang="en-US" sz="1800" spc="-25" dirty="0">
                <a:latin typeface="+mn-lt"/>
                <a:cs typeface="Arial"/>
              </a:rPr>
              <a:t> </a:t>
            </a:r>
            <a:r>
              <a:rPr lang="en-US" sz="1800" dirty="0">
                <a:latin typeface="+mn-lt"/>
                <a:cs typeface="Arial"/>
              </a:rPr>
              <a:t>B</a:t>
            </a:r>
            <a:r>
              <a:rPr lang="en-US" sz="1800" spc="-10" dirty="0">
                <a:latin typeface="+mn-lt"/>
                <a:cs typeface="Arial"/>
              </a:rPr>
              <a:t> </a:t>
            </a:r>
            <a:r>
              <a:rPr lang="en-US" sz="1800" dirty="0">
                <a:latin typeface="+mn-lt"/>
                <a:cs typeface="Arial"/>
              </a:rPr>
              <a:t>and</a:t>
            </a:r>
            <a:r>
              <a:rPr lang="en-US" sz="1800" spc="-25" dirty="0">
                <a:latin typeface="+mn-lt"/>
                <a:cs typeface="Arial"/>
              </a:rPr>
              <a:t> </a:t>
            </a:r>
            <a:r>
              <a:rPr lang="en-US" sz="1800" dirty="0">
                <a:latin typeface="+mn-lt"/>
                <a:cs typeface="Arial"/>
              </a:rPr>
              <a:t>for</a:t>
            </a:r>
            <a:r>
              <a:rPr lang="en-US" sz="1800" spc="10" dirty="0">
                <a:latin typeface="+mn-lt"/>
                <a:cs typeface="Arial"/>
              </a:rPr>
              <a:t> </a:t>
            </a:r>
            <a:r>
              <a:rPr lang="en-US" sz="1800" spc="-5" dirty="0">
                <a:latin typeface="+mn-lt"/>
                <a:cs typeface="Arial"/>
              </a:rPr>
              <a:t>NY</a:t>
            </a:r>
            <a:r>
              <a:rPr lang="en-US" sz="1800" spc="-45" dirty="0">
                <a:latin typeface="+mn-lt"/>
                <a:cs typeface="Arial"/>
              </a:rPr>
              <a:t> </a:t>
            </a:r>
            <a:r>
              <a:rPr lang="en-US" sz="1800" spc="-5" dirty="0">
                <a:latin typeface="+mn-lt"/>
                <a:cs typeface="Arial"/>
              </a:rPr>
              <a:t>State</a:t>
            </a:r>
            <a:r>
              <a:rPr lang="en-US" sz="1800" spc="10" dirty="0">
                <a:latin typeface="+mn-lt"/>
                <a:cs typeface="Arial"/>
              </a:rPr>
              <a:t> </a:t>
            </a:r>
            <a:r>
              <a:rPr lang="en-US" sz="1800" spc="5" dirty="0">
                <a:latin typeface="+mn-lt"/>
                <a:cs typeface="Arial"/>
              </a:rPr>
              <a:t>Medicaid.</a:t>
            </a:r>
          </a:p>
          <a:p>
            <a:pPr marL="812165" marR="562610" lvl="1" indent="-342900">
              <a:spcBef>
                <a:spcPts val="0"/>
              </a:spcBef>
              <a:spcAft>
                <a:spcPts val="0"/>
              </a:spcAft>
              <a:buClr>
                <a:schemeClr val="bg2"/>
              </a:buClr>
              <a:tabLst>
                <a:tab pos="757555" algn="l"/>
                <a:tab pos="758190" algn="l"/>
              </a:tabLst>
            </a:pPr>
            <a:r>
              <a:rPr lang="en-US" sz="1800" spc="5" dirty="0">
                <a:latin typeface="+mn-lt"/>
                <a:cs typeface="Arial"/>
                <a:hlinkClick r:id="rId6"/>
              </a:rPr>
              <a:t>MetroPlus UltraCare Plan - MetroPlusHealth</a:t>
            </a:r>
            <a:r>
              <a:rPr lang="en-US" sz="1800" spc="5" dirty="0">
                <a:latin typeface="+mn-lt"/>
                <a:cs typeface="Arial"/>
              </a:rPr>
              <a:t> </a:t>
            </a:r>
            <a:r>
              <a:rPr lang="en-US" sz="1800" spc="10" dirty="0">
                <a:latin typeface="+mn-lt"/>
                <a:cs typeface="Arial"/>
              </a:rPr>
              <a:t>(</a:t>
            </a:r>
            <a:r>
              <a:rPr lang="en-US" sz="1800" spc="-10" dirty="0">
                <a:latin typeface="+mn-lt"/>
                <a:cs typeface="Arial"/>
              </a:rPr>
              <a:t>H</a:t>
            </a:r>
            <a:r>
              <a:rPr lang="en-US" sz="1800" spc="-25" dirty="0">
                <a:latin typeface="+mn-lt"/>
                <a:cs typeface="Arial"/>
              </a:rPr>
              <a:t>M</a:t>
            </a:r>
            <a:r>
              <a:rPr lang="en-US" sz="1800" dirty="0">
                <a:latin typeface="+mn-lt"/>
                <a:cs typeface="Arial"/>
              </a:rPr>
              <a:t>O</a:t>
            </a:r>
            <a:r>
              <a:rPr lang="en-US" sz="1800" spc="5" dirty="0">
                <a:latin typeface="+mn-lt"/>
                <a:cs typeface="Arial"/>
              </a:rPr>
              <a:t> D-</a:t>
            </a:r>
            <a:r>
              <a:rPr lang="en-US" sz="1800" spc="-15" dirty="0">
                <a:latin typeface="+mn-lt"/>
                <a:cs typeface="Arial"/>
              </a:rPr>
              <a:t>S</a:t>
            </a:r>
            <a:r>
              <a:rPr lang="en-US" sz="1800" spc="-10" dirty="0">
                <a:latin typeface="+mn-lt"/>
                <a:cs typeface="Arial"/>
              </a:rPr>
              <a:t>N</a:t>
            </a:r>
            <a:r>
              <a:rPr lang="en-US" sz="1800" spc="-15" dirty="0">
                <a:latin typeface="+mn-lt"/>
                <a:cs typeface="Arial"/>
              </a:rPr>
              <a:t>P</a:t>
            </a:r>
            <a:r>
              <a:rPr lang="en-US" sz="1800" dirty="0">
                <a:latin typeface="+mn-lt"/>
                <a:cs typeface="Arial"/>
              </a:rPr>
              <a:t>)</a:t>
            </a:r>
            <a:r>
              <a:rPr lang="en-US" sz="1800" spc="15" dirty="0">
                <a:latin typeface="+mn-lt"/>
                <a:cs typeface="Arial"/>
              </a:rPr>
              <a:t> </a:t>
            </a:r>
            <a:r>
              <a:rPr lang="en-US" sz="1800" b="0" i="0" dirty="0">
                <a:solidFill>
                  <a:srgbClr val="333333"/>
                </a:solidFill>
                <a:effectLst/>
                <a:latin typeface="+mn-lt"/>
                <a:cs typeface="Arial"/>
              </a:rPr>
              <a:t>for those who are dual eligible for Medicare and full Medicaid and need long-term care services such as home care and personal care</a:t>
            </a:r>
            <a:r>
              <a:rPr lang="en-US" sz="1800" dirty="0">
                <a:solidFill>
                  <a:srgbClr val="333333"/>
                </a:solidFill>
                <a:latin typeface="+mn-lt"/>
                <a:cs typeface="Arial"/>
              </a:rPr>
              <a:t>.</a:t>
            </a:r>
            <a:endParaRPr lang="en-US" sz="1800" dirty="0">
              <a:latin typeface="+mn-lt"/>
              <a:cs typeface="Arial"/>
            </a:endParaRPr>
          </a:p>
          <a:p>
            <a:pPr marL="12700" marR="236220">
              <a:lnSpc>
                <a:spcPct val="100000"/>
              </a:lnSpc>
              <a:buClr>
                <a:schemeClr val="bg2"/>
              </a:buClr>
            </a:pPr>
            <a:r>
              <a:rPr lang="en-US" b="1" spc="5" dirty="0">
                <a:latin typeface="+mn-lt"/>
                <a:cs typeface="Arial"/>
              </a:rPr>
              <a:t>For </a:t>
            </a:r>
            <a:r>
              <a:rPr lang="en-US" b="1" spc="-15" dirty="0">
                <a:latin typeface="+mn-lt"/>
                <a:cs typeface="Arial"/>
              </a:rPr>
              <a:t>more </a:t>
            </a:r>
            <a:r>
              <a:rPr lang="en-US" b="1" dirty="0">
                <a:latin typeface="+mn-lt"/>
                <a:cs typeface="Arial"/>
              </a:rPr>
              <a:t>information, </a:t>
            </a:r>
            <a:r>
              <a:rPr lang="en-US" b="1" spc="10" dirty="0">
                <a:latin typeface="+mn-lt"/>
                <a:cs typeface="Arial"/>
              </a:rPr>
              <a:t>visit </a:t>
            </a:r>
            <a:r>
              <a:rPr lang="en-US" b="1" dirty="0">
                <a:latin typeface="+mn-lt"/>
                <a:cs typeface="Arial"/>
              </a:rPr>
              <a:t>the MetroPlusHealth website </a:t>
            </a:r>
            <a:r>
              <a:rPr lang="en-US" sz="2000" b="1" spc="-15" dirty="0">
                <a:latin typeface="+mn-lt"/>
                <a:cs typeface="Arial"/>
                <a:hlinkClick r:id="rId7"/>
              </a:rPr>
              <a:t>www.MetroPlus.org/</a:t>
            </a:r>
            <a:r>
              <a:rPr lang="en-US" b="1" spc="-15" dirty="0">
                <a:latin typeface="+mn-lt"/>
                <a:cs typeface="Arial"/>
              </a:rPr>
              <a:t> and/</a:t>
            </a:r>
            <a:r>
              <a:rPr lang="en-US" b="1" dirty="0">
                <a:latin typeface="+mn-lt"/>
                <a:cs typeface="Arial"/>
              </a:rPr>
              <a:t>or </a:t>
            </a:r>
            <a:r>
              <a:rPr lang="en-US" b="1" spc="5" dirty="0">
                <a:latin typeface="+mn-lt"/>
                <a:cs typeface="Arial"/>
              </a:rPr>
              <a:t>call </a:t>
            </a:r>
            <a:r>
              <a:rPr lang="en-US" b="1" dirty="0">
                <a:latin typeface="+mn-lt"/>
                <a:cs typeface="Arial"/>
              </a:rPr>
              <a:t>our Medicare </a:t>
            </a:r>
            <a:r>
              <a:rPr lang="en-US" b="1" spc="-10" dirty="0">
                <a:latin typeface="+mn-lt"/>
                <a:cs typeface="Arial"/>
              </a:rPr>
              <a:t>Customer </a:t>
            </a:r>
            <a:r>
              <a:rPr lang="en-US" b="1" dirty="0">
                <a:latin typeface="+mn-lt"/>
                <a:cs typeface="Arial"/>
              </a:rPr>
              <a:t>Services </a:t>
            </a:r>
            <a:r>
              <a:rPr lang="en-US" b="1" spc="5" dirty="0">
                <a:latin typeface="+mn-lt"/>
                <a:cs typeface="Arial"/>
              </a:rPr>
              <a:t> </a:t>
            </a:r>
            <a:r>
              <a:rPr lang="en-US" b="1" spc="-5" dirty="0">
                <a:latin typeface="+mn-lt"/>
                <a:cs typeface="Arial"/>
              </a:rPr>
              <a:t>Department</a:t>
            </a:r>
            <a:r>
              <a:rPr lang="en-US" b="1" dirty="0">
                <a:latin typeface="+mn-lt"/>
                <a:cs typeface="Arial"/>
              </a:rPr>
              <a:t> at</a:t>
            </a:r>
            <a:r>
              <a:rPr lang="en-US" b="1" spc="5" dirty="0">
                <a:latin typeface="+mn-lt"/>
                <a:cs typeface="Arial"/>
              </a:rPr>
              <a:t> 866-986-0356 </a:t>
            </a:r>
            <a:r>
              <a:rPr lang="en-US" b="1" dirty="0">
                <a:effectLst/>
                <a:latin typeface="+mn-lt"/>
                <a:cs typeface="Arial"/>
              </a:rPr>
              <a:t>(TTY: 711)</a:t>
            </a:r>
            <a:r>
              <a:rPr lang="en-US" b="1" spc="5" dirty="0">
                <a:latin typeface="+mn-lt"/>
                <a:cs typeface="Arial"/>
              </a:rPr>
              <a:t>. You can also log into our Provider Portal.</a:t>
            </a:r>
            <a:endParaRPr lang="en-US" b="1" dirty="0">
              <a:latin typeface="+mn-lt"/>
              <a:cs typeface="Arial"/>
            </a:endParaRPr>
          </a:p>
          <a:p>
            <a:pPr marL="12700" marR="236220">
              <a:lnSpc>
                <a:spcPct val="100000"/>
              </a:lnSpc>
            </a:pPr>
            <a:endParaRPr lang="en-US" b="1" spc="5" dirty="0"/>
          </a:p>
          <a:p>
            <a:endParaRPr lang="en-US" dirty="0"/>
          </a:p>
        </p:txBody>
      </p:sp>
    </p:spTree>
    <p:extLst>
      <p:ext uri="{BB962C8B-B14F-4D97-AF65-F5344CB8AC3E}">
        <p14:creationId xmlns:p14="http://schemas.microsoft.com/office/powerpoint/2010/main" val="4285239343"/>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4470-4C48-2849-90D8-DC05BF5B3E06}"/>
              </a:ext>
            </a:extLst>
          </p:cNvPr>
          <p:cNvSpPr>
            <a:spLocks noGrp="1"/>
          </p:cNvSpPr>
          <p:nvPr>
            <p:ph type="title"/>
          </p:nvPr>
        </p:nvSpPr>
        <p:spPr>
          <a:xfrm>
            <a:off x="457200" y="114305"/>
            <a:ext cx="11341100" cy="1078992"/>
          </a:xfrm>
        </p:spPr>
        <p:txBody>
          <a:bodyPr/>
          <a:lstStyle/>
          <a:p>
            <a:r>
              <a:rPr lang="en-US" sz="4000" b="1" dirty="0"/>
              <a:t>Medicaid Advantage Plus (MAP) Ultracare &amp; Eligibility</a:t>
            </a:r>
          </a:p>
        </p:txBody>
      </p:sp>
      <p:sp>
        <p:nvSpPr>
          <p:cNvPr id="3" name="Content Placeholder 2">
            <a:extLst>
              <a:ext uri="{FF2B5EF4-FFF2-40B4-BE49-F238E27FC236}">
                <a16:creationId xmlns:a16="http://schemas.microsoft.com/office/drawing/2014/main" id="{927C5F58-F1BB-16B4-D22A-8762363A7E2D}"/>
              </a:ext>
            </a:extLst>
          </p:cNvPr>
          <p:cNvSpPr>
            <a:spLocks noGrp="1"/>
          </p:cNvSpPr>
          <p:nvPr>
            <p:ph idx="1"/>
          </p:nvPr>
        </p:nvSpPr>
        <p:spPr>
          <a:xfrm>
            <a:off x="457200" y="3005104"/>
            <a:ext cx="11107789" cy="1533991"/>
          </a:xfrm>
          <a:ln>
            <a:noFill/>
          </a:ln>
        </p:spPr>
        <p:txBody>
          <a:bodyPr vert="horz" lIns="0" tIns="0" rIns="0" bIns="0" rtlCol="0" anchor="t">
            <a:noAutofit/>
          </a:bodyPr>
          <a:lstStyle/>
          <a:p>
            <a:pPr marL="285750" lvl="1" indent="-285750">
              <a:lnSpc>
                <a:spcPct val="100000"/>
              </a:lnSpc>
              <a:spcBef>
                <a:spcPts val="0"/>
              </a:spcBef>
              <a:spcAft>
                <a:spcPts val="0"/>
              </a:spcAft>
              <a:buClrTx/>
            </a:pPr>
            <a:r>
              <a:rPr lang="en-US" sz="1600" dirty="0">
                <a:latin typeface="Arial"/>
                <a:cs typeface="Arial"/>
              </a:rPr>
              <a:t>Are age 18 or older and have FULL Medicaid.</a:t>
            </a:r>
          </a:p>
          <a:p>
            <a:pPr marL="285750" lvl="1" indent="-285750">
              <a:lnSpc>
                <a:spcPct val="100000"/>
              </a:lnSpc>
              <a:spcBef>
                <a:spcPts val="0"/>
              </a:spcBef>
              <a:spcAft>
                <a:spcPts val="0"/>
              </a:spcAft>
              <a:buClrTx/>
            </a:pPr>
            <a:r>
              <a:rPr lang="en-US" sz="1600" dirty="0">
                <a:latin typeface="Arial"/>
                <a:cs typeface="Arial"/>
              </a:rPr>
              <a:t>Reside in the plan’s service area, which is the Bronx, Brooklyn, Manhattan, Queens, and Staten Island. </a:t>
            </a:r>
          </a:p>
          <a:p>
            <a:pPr marL="285750" lvl="1" indent="-285750">
              <a:lnSpc>
                <a:spcPct val="100000"/>
              </a:lnSpc>
              <a:spcBef>
                <a:spcPts val="0"/>
              </a:spcBef>
              <a:spcAft>
                <a:spcPts val="0"/>
              </a:spcAft>
              <a:buClrTx/>
            </a:pPr>
            <a:r>
              <a:rPr lang="en-US" sz="1600" dirty="0">
                <a:latin typeface="Arial"/>
                <a:cs typeface="Arial"/>
              </a:rPr>
              <a:t>Must be eligible for nursing home level of care (as of time of enrollment) using the Uniform Assessment System (UAS). </a:t>
            </a:r>
            <a:endParaRPr lang="en-US" sz="1600" dirty="0"/>
          </a:p>
          <a:p>
            <a:pPr marL="285750" lvl="1" indent="-285750">
              <a:lnSpc>
                <a:spcPct val="100000"/>
              </a:lnSpc>
              <a:spcBef>
                <a:spcPts val="0"/>
              </a:spcBef>
              <a:spcAft>
                <a:spcPts val="0"/>
              </a:spcAft>
              <a:buClrTx/>
            </a:pPr>
            <a:r>
              <a:rPr lang="en-US" sz="1600" dirty="0">
                <a:latin typeface="Arial"/>
                <a:cs typeface="Arial"/>
              </a:rPr>
              <a:t>Capable at the time of enrollment of returning to or remaining in your home and community without jeopardy to your health and safety. </a:t>
            </a:r>
          </a:p>
          <a:p>
            <a:pPr marL="285750" lvl="1" indent="-285750">
              <a:lnSpc>
                <a:spcPct val="100000"/>
              </a:lnSpc>
              <a:spcBef>
                <a:spcPts val="0"/>
              </a:spcBef>
              <a:spcAft>
                <a:spcPts val="0"/>
              </a:spcAft>
              <a:buClrTx/>
            </a:pPr>
            <a:r>
              <a:rPr lang="en-US" sz="1600" dirty="0">
                <a:latin typeface="+mn-lt"/>
                <a:cs typeface="Arial"/>
              </a:rPr>
              <a:t>Have evidence of Medicare Part A &amp; B coverage.</a:t>
            </a:r>
          </a:p>
          <a:p>
            <a:pPr marL="285750" lvl="1" indent="-285750">
              <a:lnSpc>
                <a:spcPct val="100000"/>
              </a:lnSpc>
              <a:spcBef>
                <a:spcPts val="0"/>
              </a:spcBef>
              <a:spcAft>
                <a:spcPts val="0"/>
              </a:spcAft>
              <a:buClrTx/>
            </a:pPr>
            <a:r>
              <a:rPr lang="en-US" sz="1600" dirty="0">
                <a:latin typeface="+mn-lt"/>
                <a:cs typeface="Arial"/>
              </a:rPr>
              <a:t>Are expected to require at least one of the following Community Based Long Term Care Services (CBLTCS) covered for more than 120 days from the effective date of enrollment:</a:t>
            </a:r>
          </a:p>
          <a:p>
            <a:pPr marL="285750" lvl="1" indent="-285750">
              <a:lnSpc>
                <a:spcPct val="100000"/>
              </a:lnSpc>
              <a:spcBef>
                <a:spcPts val="0"/>
              </a:spcBef>
              <a:spcAft>
                <a:spcPts val="0"/>
              </a:spcAft>
              <a:buClrTx/>
            </a:pPr>
            <a:endParaRPr lang="en-US" sz="1600" dirty="0">
              <a:latin typeface="+mn-lt"/>
            </a:endParaRPr>
          </a:p>
        </p:txBody>
      </p:sp>
      <p:sp>
        <p:nvSpPr>
          <p:cNvPr id="4" name="Content Placeholder 2">
            <a:extLst>
              <a:ext uri="{FF2B5EF4-FFF2-40B4-BE49-F238E27FC236}">
                <a16:creationId xmlns:a16="http://schemas.microsoft.com/office/drawing/2014/main" id="{5A368EDA-ABBD-FC90-8741-C646583FF15B}"/>
              </a:ext>
            </a:extLst>
          </p:cNvPr>
          <p:cNvSpPr txBox="1">
            <a:spLocks/>
          </p:cNvSpPr>
          <p:nvPr/>
        </p:nvSpPr>
        <p:spPr bwMode="gray">
          <a:xfrm>
            <a:off x="641556" y="1345792"/>
            <a:ext cx="9389444" cy="117336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2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Clr>
                <a:srgbClr val="FFD030"/>
              </a:buClr>
              <a:buFont typeface="Wingdings" panose="05000000000000000000" pitchFamily="2" charset="2"/>
              <a:buChar char="§"/>
              <a:defRPr sz="2200" b="0" i="0" kern="1200">
                <a:solidFill>
                  <a:schemeClr val="bg1"/>
                </a:solidFill>
                <a:latin typeface="Arial" panose="020B0604020202020204" pitchFamily="34" charset="0"/>
                <a:ea typeface="+mn-ea"/>
                <a:cs typeface="Arial" panose="020B0604020202020204" pitchFamily="34" charset="0"/>
              </a:defRPr>
            </a:lvl2pPr>
            <a:lvl3pPr marL="1139825" indent="-225425" algn="l" defTabSz="914400" rtl="0" eaLnBrk="1" latinLnBrk="0" hangingPunct="1">
              <a:lnSpc>
                <a:spcPct val="90000"/>
              </a:lnSpc>
              <a:spcBef>
                <a:spcPts val="500"/>
              </a:spcBef>
              <a:spcAft>
                <a:spcPts val="600"/>
              </a:spcAft>
              <a:buFont typeface="Wingdings" panose="05000000000000000000" pitchFamily="2" charset="2"/>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9pPr>
          </a:lstStyle>
          <a:p>
            <a:pPr>
              <a:lnSpc>
                <a:spcPct val="100000"/>
              </a:lnSpc>
              <a:spcBef>
                <a:spcPts val="0"/>
              </a:spcBef>
            </a:pPr>
            <a:r>
              <a:rPr lang="en-US" sz="1800" b="1" dirty="0"/>
              <a:t>Medicaid Advantage Plus (MAP) Plan is especially designed for people who have Medicare (Parts A and B) and FULL Medicaid.</a:t>
            </a:r>
          </a:p>
          <a:p>
            <a:pPr>
              <a:lnSpc>
                <a:spcPct val="100000"/>
              </a:lnSpc>
              <a:spcBef>
                <a:spcPts val="0"/>
              </a:spcBef>
              <a:spcAft>
                <a:spcPts val="0"/>
              </a:spcAft>
            </a:pPr>
            <a:r>
              <a:rPr lang="en-US" sz="1600" dirty="0"/>
              <a:t>They need health and community based long-term care services like home care and personal care, to stay in their homes and communities as long as possible. </a:t>
            </a:r>
          </a:p>
        </p:txBody>
      </p:sp>
      <p:pic>
        <p:nvPicPr>
          <p:cNvPr id="3078" name="Picture 6" descr="News Blog - Xtreme Care LLC">
            <a:extLst>
              <a:ext uri="{FF2B5EF4-FFF2-40B4-BE49-F238E27FC236}">
                <a16:creationId xmlns:a16="http://schemas.microsoft.com/office/drawing/2014/main" id="{9F6D7234-B35B-558D-90ED-C75EF0C37C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1000" y="1194454"/>
            <a:ext cx="1697568" cy="10789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85BA90B-BA2D-3B57-5531-40CC8D987411}"/>
              </a:ext>
            </a:extLst>
          </p:cNvPr>
          <p:cNvSpPr txBox="1"/>
          <p:nvPr/>
        </p:nvSpPr>
        <p:spPr>
          <a:xfrm>
            <a:off x="293619" y="2483277"/>
            <a:ext cx="11434949" cy="369332"/>
          </a:xfrm>
          <a:prstGeom prst="rect">
            <a:avLst/>
          </a:prstGeom>
          <a:solidFill>
            <a:schemeClr val="accent1">
              <a:lumMod val="60000"/>
              <a:lumOff val="40000"/>
            </a:schemeClr>
          </a:solidFill>
          <a:ln>
            <a:solidFill>
              <a:schemeClr val="bg1"/>
            </a:solidFill>
          </a:ln>
        </p:spPr>
        <p:txBody>
          <a:bodyPr wrap="square">
            <a:spAutoFit/>
          </a:bodyPr>
          <a:lstStyle>
            <a:defPPr>
              <a:defRPr lang="en-US"/>
            </a:defPPr>
            <a:lvl1pPr>
              <a:defRPr sz="2000" b="1">
                <a:solidFill>
                  <a:schemeClr val="bg1"/>
                </a:solidFill>
                <a:latin typeface="Arial" panose="020B0604020202020204" pitchFamily="34" charset="0"/>
                <a:cs typeface="Arial" panose="020B0604020202020204" pitchFamily="34" charset="0"/>
              </a:defRPr>
            </a:lvl1pPr>
          </a:lstStyle>
          <a:p>
            <a:r>
              <a:rPr lang="en-US" sz="1800" dirty="0"/>
              <a:t>Your patients are eligible to join MAP if they are enrolled in a Medicare Advantage plan (Part C) and:</a:t>
            </a:r>
          </a:p>
        </p:txBody>
      </p:sp>
      <p:graphicFrame>
        <p:nvGraphicFramePr>
          <p:cNvPr id="9" name="Table 8">
            <a:extLst>
              <a:ext uri="{FF2B5EF4-FFF2-40B4-BE49-F238E27FC236}">
                <a16:creationId xmlns:a16="http://schemas.microsoft.com/office/drawing/2014/main" id="{9DCFBB79-A5E5-B527-EB8A-C469607C8418}"/>
              </a:ext>
            </a:extLst>
          </p:cNvPr>
          <p:cNvGraphicFramePr>
            <a:graphicFrameLocks noGrp="1"/>
          </p:cNvGraphicFramePr>
          <p:nvPr>
            <p:extLst>
              <p:ext uri="{D42A27DB-BD31-4B8C-83A1-F6EECF244321}">
                <p14:modId xmlns:p14="http://schemas.microsoft.com/office/powerpoint/2010/main" val="3264549758"/>
              </p:ext>
            </p:extLst>
          </p:nvPr>
        </p:nvGraphicFramePr>
        <p:xfrm>
          <a:off x="1046754" y="5045543"/>
          <a:ext cx="10355955" cy="1008329"/>
        </p:xfrm>
        <a:graphic>
          <a:graphicData uri="http://schemas.openxmlformats.org/drawingml/2006/table">
            <a:tbl>
              <a:tblPr firstRow="1" bandRow="1">
                <a:tableStyleId>{5C22544A-7EE6-4342-B048-85BDC9FD1C3A}</a:tableStyleId>
              </a:tblPr>
              <a:tblGrid>
                <a:gridCol w="3451985">
                  <a:extLst>
                    <a:ext uri="{9D8B030D-6E8A-4147-A177-3AD203B41FA5}">
                      <a16:colId xmlns:a16="http://schemas.microsoft.com/office/drawing/2014/main" val="4025428155"/>
                    </a:ext>
                  </a:extLst>
                </a:gridCol>
                <a:gridCol w="3451985">
                  <a:extLst>
                    <a:ext uri="{9D8B030D-6E8A-4147-A177-3AD203B41FA5}">
                      <a16:colId xmlns:a16="http://schemas.microsoft.com/office/drawing/2014/main" val="3256124921"/>
                    </a:ext>
                  </a:extLst>
                </a:gridCol>
                <a:gridCol w="3451985">
                  <a:extLst>
                    <a:ext uri="{9D8B030D-6E8A-4147-A177-3AD203B41FA5}">
                      <a16:colId xmlns:a16="http://schemas.microsoft.com/office/drawing/2014/main" val="3942137397"/>
                    </a:ext>
                  </a:extLst>
                </a:gridCol>
              </a:tblGrid>
              <a:tr h="1008329">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1" kern="1200">
                          <a:solidFill>
                            <a:schemeClr val="bg1"/>
                          </a:solidFill>
                          <a:latin typeface="+mn-lt"/>
                          <a:ea typeface="+mn-ea"/>
                          <a:cs typeface="+mn-cs"/>
                        </a:rPr>
                        <a:t>Therapies</a:t>
                      </a:r>
                      <a:r>
                        <a:rPr lang="en-US" sz="1400">
                          <a:solidFill>
                            <a:schemeClr val="bg1"/>
                          </a:solidFill>
                          <a:latin typeface="+mn-lt"/>
                        </a:rPr>
                        <a:t> in the home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1" kern="1200">
                          <a:solidFill>
                            <a:schemeClr val="bg1"/>
                          </a:solidFill>
                          <a:latin typeface="+mn-lt"/>
                          <a:ea typeface="+mn-ea"/>
                          <a:cs typeface="+mn-cs"/>
                        </a:rPr>
                        <a:t>Personal care services in the home </a:t>
                      </a:r>
                    </a:p>
                    <a:p>
                      <a:pPr marL="285750" indent="-285750" algn="l">
                        <a:buFont typeface="Wingdings" panose="05000000000000000000" pitchFamily="2" charset="2"/>
                        <a:buChar char="ü"/>
                      </a:pPr>
                      <a:endParaRPr lang="en-US" sz="14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solidFill>
                            <a:schemeClr val="bg1"/>
                          </a:solidFill>
                          <a:latin typeface="+mn-lt"/>
                        </a:rPr>
                        <a:t>Nursing services in the home </a:t>
                      </a:r>
                    </a:p>
                    <a:p>
                      <a:pPr marL="285750" indent="-285750" algn="l">
                        <a:buFont typeface="Wingdings" panose="05000000000000000000" pitchFamily="2" charset="2"/>
                        <a:buChar char="ü"/>
                      </a:pPr>
                      <a:r>
                        <a:rPr lang="en-US" sz="1400" dirty="0">
                          <a:solidFill>
                            <a:schemeClr val="bg1"/>
                          </a:solidFill>
                        </a:rPr>
                        <a:t>Adult day health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ü"/>
                      </a:pPr>
                      <a:r>
                        <a:rPr lang="en-US" sz="1400" dirty="0">
                          <a:solidFill>
                            <a:schemeClr val="bg1"/>
                          </a:solidFill>
                          <a:latin typeface="+mn-lt"/>
                        </a:rPr>
                        <a:t>Home health aide services</a:t>
                      </a:r>
                    </a:p>
                    <a:p>
                      <a:pPr marL="285750" indent="-285750">
                        <a:buFont typeface="Wingdings" panose="05000000000000000000" pitchFamily="2" charset="2"/>
                        <a:buChar char="ü"/>
                      </a:pPr>
                      <a:r>
                        <a:rPr lang="en-US" sz="1400" dirty="0">
                          <a:solidFill>
                            <a:schemeClr val="bg1"/>
                          </a:solidFill>
                          <a:latin typeface="+mn-lt"/>
                        </a:rPr>
                        <a:t>Private duty nursing</a:t>
                      </a:r>
                    </a:p>
                    <a:p>
                      <a:pPr marL="285750" indent="-285750">
                        <a:buFont typeface="Wingdings" panose="05000000000000000000" pitchFamily="2" charset="2"/>
                        <a:buChar char="ü"/>
                      </a:pPr>
                      <a:r>
                        <a:rPr lang="en-US" sz="1400" dirty="0">
                          <a:solidFill>
                            <a:schemeClr val="bg1"/>
                          </a:solidFill>
                        </a:rPr>
                        <a:t>Consumer Directed Personal Assistance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4566408"/>
                  </a:ext>
                </a:extLst>
              </a:tr>
            </a:tbl>
          </a:graphicData>
        </a:graphic>
      </p:graphicFrame>
    </p:spTree>
    <p:custDataLst>
      <p:tags r:id="rId1"/>
    </p:custDataLst>
    <p:extLst>
      <p:ext uri="{BB962C8B-B14F-4D97-AF65-F5344CB8AC3E}">
        <p14:creationId xmlns:p14="http://schemas.microsoft.com/office/powerpoint/2010/main" val="2643629208"/>
      </p:ext>
    </p:extLst>
  </p:cSld>
  <p:clrMapOvr>
    <a:masterClrMapping/>
  </p:clrMapOvr>
  <p:extLst>
    <p:ext uri="{6950BFC3-D8DA-4A85-94F7-54DA5524770B}">
      <p188:commentRel xmlns:p188="http://schemas.microsoft.com/office/powerpoint/2018/8/main" r:id="rId4"/>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ED931A-E57E-A8A2-4D35-6D30588D2AC6}"/>
              </a:ext>
            </a:extLst>
          </p:cNvPr>
          <p:cNvSpPr>
            <a:spLocks noGrp="1"/>
          </p:cNvSpPr>
          <p:nvPr>
            <p:ph type="body" sz="quarter" idx="10"/>
          </p:nvPr>
        </p:nvSpPr>
        <p:spPr>
          <a:xfrm>
            <a:off x="395004" y="256735"/>
            <a:ext cx="11870738" cy="810065"/>
          </a:xfrm>
        </p:spPr>
        <p:txBody>
          <a:bodyPr/>
          <a:lstStyle/>
          <a:p>
            <a:endParaRPr lang="en-US" sz="4000" b="1" dirty="0">
              <a:latin typeface="+mj-lt"/>
              <a:cs typeface="Arial"/>
            </a:endParaRPr>
          </a:p>
          <a:p>
            <a:r>
              <a:rPr lang="en-US" sz="4000" b="1" dirty="0">
                <a:latin typeface="+mj-lt"/>
                <a:cs typeface="Arial"/>
              </a:rPr>
              <a:t>MetroPlusHealth Transportation Benefits </a:t>
            </a:r>
            <a:endParaRPr lang="en-US" sz="4000" b="1" dirty="0">
              <a:cs typeface="Arial"/>
            </a:endParaRPr>
          </a:p>
        </p:txBody>
      </p:sp>
      <p:graphicFrame>
        <p:nvGraphicFramePr>
          <p:cNvPr id="3" name="Table 2">
            <a:extLst>
              <a:ext uri="{FF2B5EF4-FFF2-40B4-BE49-F238E27FC236}">
                <a16:creationId xmlns:a16="http://schemas.microsoft.com/office/drawing/2014/main" id="{C7328111-FC38-68E1-92CD-29453BA47688}"/>
              </a:ext>
            </a:extLst>
          </p:cNvPr>
          <p:cNvGraphicFramePr>
            <a:graphicFrameLocks noGrp="1"/>
          </p:cNvGraphicFramePr>
          <p:nvPr>
            <p:extLst>
              <p:ext uri="{D42A27DB-BD31-4B8C-83A1-F6EECF244321}">
                <p14:modId xmlns:p14="http://schemas.microsoft.com/office/powerpoint/2010/main" val="191957597"/>
              </p:ext>
            </p:extLst>
          </p:nvPr>
        </p:nvGraphicFramePr>
        <p:xfrm>
          <a:off x="395004" y="1517515"/>
          <a:ext cx="11433128" cy="2753359"/>
        </p:xfrm>
        <a:graphic>
          <a:graphicData uri="http://schemas.openxmlformats.org/drawingml/2006/table">
            <a:tbl>
              <a:tblPr firstRow="1" bandRow="1">
                <a:tableStyleId>{5C22544A-7EE6-4342-B048-85BDC9FD1C3A}</a:tableStyleId>
              </a:tblPr>
              <a:tblGrid>
                <a:gridCol w="1805936">
                  <a:extLst>
                    <a:ext uri="{9D8B030D-6E8A-4147-A177-3AD203B41FA5}">
                      <a16:colId xmlns:a16="http://schemas.microsoft.com/office/drawing/2014/main" val="3723431882"/>
                    </a:ext>
                  </a:extLst>
                </a:gridCol>
                <a:gridCol w="1626781">
                  <a:extLst>
                    <a:ext uri="{9D8B030D-6E8A-4147-A177-3AD203B41FA5}">
                      <a16:colId xmlns:a16="http://schemas.microsoft.com/office/drawing/2014/main" val="564056771"/>
                    </a:ext>
                  </a:extLst>
                </a:gridCol>
                <a:gridCol w="1467195">
                  <a:extLst>
                    <a:ext uri="{9D8B030D-6E8A-4147-A177-3AD203B41FA5}">
                      <a16:colId xmlns:a16="http://schemas.microsoft.com/office/drawing/2014/main" val="1063183470"/>
                    </a:ext>
                  </a:extLst>
                </a:gridCol>
                <a:gridCol w="1633304">
                  <a:extLst>
                    <a:ext uri="{9D8B030D-6E8A-4147-A177-3AD203B41FA5}">
                      <a16:colId xmlns:a16="http://schemas.microsoft.com/office/drawing/2014/main" val="412966906"/>
                    </a:ext>
                  </a:extLst>
                </a:gridCol>
                <a:gridCol w="1633304">
                  <a:extLst>
                    <a:ext uri="{9D8B030D-6E8A-4147-A177-3AD203B41FA5}">
                      <a16:colId xmlns:a16="http://schemas.microsoft.com/office/drawing/2014/main" val="203713926"/>
                    </a:ext>
                  </a:extLst>
                </a:gridCol>
                <a:gridCol w="1633304">
                  <a:extLst>
                    <a:ext uri="{9D8B030D-6E8A-4147-A177-3AD203B41FA5}">
                      <a16:colId xmlns:a16="http://schemas.microsoft.com/office/drawing/2014/main" val="446613995"/>
                    </a:ext>
                  </a:extLst>
                </a:gridCol>
                <a:gridCol w="1633304">
                  <a:extLst>
                    <a:ext uri="{9D8B030D-6E8A-4147-A177-3AD203B41FA5}">
                      <a16:colId xmlns:a16="http://schemas.microsoft.com/office/drawing/2014/main" val="2941991885"/>
                    </a:ext>
                  </a:extLst>
                </a:gridCol>
              </a:tblGrid>
              <a:tr h="370840">
                <a:tc>
                  <a:txBody>
                    <a:bodyPr/>
                    <a:lstStyle/>
                    <a:p>
                      <a:pPr lvl="0" algn="ctr">
                        <a:buNone/>
                      </a:pPr>
                      <a:endParaRPr lang="en-US" sz="1400"/>
                    </a:p>
                    <a:p>
                      <a:pPr lvl="0" algn="ctr">
                        <a:buNone/>
                      </a:pPr>
                      <a:endParaRPr lang="en-US" sz="1400"/>
                    </a:p>
                    <a:p>
                      <a:pPr lvl="0" algn="ctr">
                        <a:buNone/>
                      </a:pPr>
                      <a:r>
                        <a:rPr lang="en-US" sz="1400"/>
                        <a:t>PLAN</a:t>
                      </a:r>
                    </a:p>
                    <a:p>
                      <a:pPr lvl="0" algn="ctr">
                        <a:buNone/>
                      </a:pPr>
                      <a:r>
                        <a:rPr lang="en-US" sz="1400"/>
                        <a:t>NAME</a:t>
                      </a:r>
                    </a:p>
                  </a:txBody>
                  <a:tcPr/>
                </a:tc>
                <a:tc>
                  <a:txBody>
                    <a:bodyPr/>
                    <a:lstStyle/>
                    <a:p>
                      <a:r>
                        <a:rPr lang="en-US" sz="1400" dirty="0"/>
                        <a:t>Medicaid: Enhanced Plan (HARP) &amp; Partnership in Care (PIC) </a:t>
                      </a:r>
                      <a:br>
                        <a:rPr lang="en-US" sz="1400" dirty="0"/>
                      </a:br>
                      <a:r>
                        <a:rPr lang="en-US" sz="1400" dirty="0"/>
                        <a:t>(HIV-SNP)</a:t>
                      </a:r>
                    </a:p>
                  </a:txBody>
                  <a:tcPr/>
                </a:tc>
                <a:tc>
                  <a:txBody>
                    <a:bodyPr/>
                    <a:lstStyle/>
                    <a:p>
                      <a:r>
                        <a:rPr lang="en-US" sz="1400"/>
                        <a:t>Essential Plan</a:t>
                      </a:r>
                    </a:p>
                  </a:txBody>
                  <a:tcPr/>
                </a:tc>
                <a:tc>
                  <a:txBody>
                    <a:bodyPr/>
                    <a:lstStyle/>
                    <a:p>
                      <a:r>
                        <a:rPr lang="en-US" sz="1400" dirty="0"/>
                        <a:t>Managed Long Term Care (MLTC)</a:t>
                      </a:r>
                    </a:p>
                  </a:txBody>
                  <a:tcPr/>
                </a:tc>
                <a:tc>
                  <a:txBody>
                    <a:bodyPr/>
                    <a:lstStyle/>
                    <a:p>
                      <a:r>
                        <a:rPr lang="en-US" sz="1400" dirty="0"/>
                        <a:t>MetroPlus UltraCare </a:t>
                      </a:r>
                      <a:br>
                        <a:rPr lang="en-US" sz="1400" dirty="0"/>
                      </a:br>
                      <a:r>
                        <a:rPr lang="en-US" sz="1400" dirty="0"/>
                        <a:t>(D-SNP)</a:t>
                      </a:r>
                    </a:p>
                  </a:txBody>
                  <a:tcPr/>
                </a:tc>
                <a:tc>
                  <a:txBody>
                    <a:bodyPr/>
                    <a:lstStyle/>
                    <a:p>
                      <a:r>
                        <a:rPr lang="en-US" sz="1400" err="1"/>
                        <a:t>MetroPlus</a:t>
                      </a:r>
                      <a:r>
                        <a:rPr lang="en-US" sz="1400"/>
                        <a:t> Advantage Plan (D-SNP)</a:t>
                      </a:r>
                    </a:p>
                  </a:txBody>
                  <a:tcPr/>
                </a:tc>
                <a:tc>
                  <a:txBody>
                    <a:bodyPr/>
                    <a:lstStyle/>
                    <a:p>
                      <a:r>
                        <a:rPr lang="en-US" sz="1400" err="1"/>
                        <a:t>MetroPlus</a:t>
                      </a:r>
                      <a:r>
                        <a:rPr lang="en-US" sz="1400"/>
                        <a:t> Platinum Plan (HMO) QHP; Gold; CHP</a:t>
                      </a:r>
                    </a:p>
                  </a:txBody>
                  <a:tcPr/>
                </a:tc>
                <a:extLst>
                  <a:ext uri="{0D108BD9-81ED-4DB2-BD59-A6C34878D82A}">
                    <a16:rowId xmlns:a16="http://schemas.microsoft.com/office/drawing/2014/main" val="78753723"/>
                  </a:ext>
                </a:extLst>
              </a:tr>
              <a:tr h="370840">
                <a:tc>
                  <a:txBody>
                    <a:bodyPr/>
                    <a:lstStyle/>
                    <a:p>
                      <a:pPr lvl="0" algn="ctr">
                        <a:buNone/>
                      </a:pPr>
                      <a:r>
                        <a:rPr lang="en-US"/>
                        <a:t>TYPE OF BENEFIT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51780648"/>
                  </a:ext>
                </a:extLst>
              </a:tr>
              <a:tr h="370840">
                <a:tc>
                  <a:txBody>
                    <a:bodyPr/>
                    <a:lstStyle/>
                    <a:p>
                      <a:pPr lvl="0" algn="ctr">
                        <a:buNone/>
                      </a:pPr>
                      <a:r>
                        <a:rPr lang="en-US"/>
                        <a:t>CONTRACTOR</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98114341"/>
                  </a:ext>
                </a:extLst>
              </a:tr>
              <a:tr h="370839">
                <a:tc>
                  <a:txBody>
                    <a:bodyPr/>
                    <a:lstStyle/>
                    <a:p>
                      <a:pPr lvl="0" algn="ctr">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dirty="0"/>
                    </a:p>
                  </a:txBody>
                  <a:tcPr/>
                </a:tc>
                <a:extLst>
                  <a:ext uri="{0D108BD9-81ED-4DB2-BD59-A6C34878D82A}">
                    <a16:rowId xmlns:a16="http://schemas.microsoft.com/office/drawing/2014/main" val="2965952962"/>
                  </a:ext>
                </a:extLst>
              </a:tr>
            </a:tbl>
          </a:graphicData>
        </a:graphic>
      </p:graphicFrame>
    </p:spTree>
    <p:extLst>
      <p:ext uri="{BB962C8B-B14F-4D97-AF65-F5344CB8AC3E}">
        <p14:creationId xmlns:p14="http://schemas.microsoft.com/office/powerpoint/2010/main" val="1637386883"/>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9AF0B-9B27-9BB9-D3A8-EA2C29942B0C}"/>
              </a:ext>
            </a:extLst>
          </p:cNvPr>
          <p:cNvSpPr>
            <a:spLocks noGrp="1"/>
          </p:cNvSpPr>
          <p:nvPr>
            <p:ph type="body" sz="quarter" idx="10"/>
          </p:nvPr>
        </p:nvSpPr>
        <p:spPr>
          <a:xfrm>
            <a:off x="0" y="-7"/>
            <a:ext cx="12191999" cy="954367"/>
          </a:xfrm>
        </p:spPr>
        <p:txBody>
          <a:bodyPr/>
          <a:lstStyle/>
          <a:p>
            <a:pPr algn="ctr"/>
            <a:r>
              <a:rPr lang="en-US" sz="4400" b="1"/>
              <a:t>MetroPlus Health Managed Long Term Care</a:t>
            </a:r>
          </a:p>
        </p:txBody>
      </p:sp>
      <p:sp>
        <p:nvSpPr>
          <p:cNvPr id="4" name="Content Placeholder 3">
            <a:extLst>
              <a:ext uri="{FF2B5EF4-FFF2-40B4-BE49-F238E27FC236}">
                <a16:creationId xmlns:a16="http://schemas.microsoft.com/office/drawing/2014/main" id="{540A75E4-67FB-AB8A-B392-31ABCF69EF40}"/>
              </a:ext>
            </a:extLst>
          </p:cNvPr>
          <p:cNvSpPr>
            <a:spLocks noGrp="1"/>
          </p:cNvSpPr>
          <p:nvPr>
            <p:ph sz="quarter" idx="11"/>
          </p:nvPr>
        </p:nvSpPr>
        <p:spPr>
          <a:xfrm>
            <a:off x="299034" y="1182130"/>
            <a:ext cx="11597640" cy="4754879"/>
          </a:xfrm>
        </p:spPr>
        <p:txBody>
          <a:bodyPr vert="horz" lIns="0" tIns="0" rIns="0" bIns="0" rtlCol="0" anchor="t">
            <a:noAutofit/>
          </a:bodyPr>
          <a:lstStyle/>
          <a:p>
            <a:pPr marL="12700" marR="34925">
              <a:lnSpc>
                <a:spcPct val="100000"/>
              </a:lnSpc>
              <a:spcBef>
                <a:spcPts val="90"/>
              </a:spcBef>
            </a:pPr>
            <a:r>
              <a:rPr lang="en-US" sz="1800" b="1" spc="-15" err="1">
                <a:latin typeface="+mn-lt"/>
                <a:cs typeface="Arial"/>
              </a:rPr>
              <a:t>MetroPlusHealth</a:t>
            </a:r>
            <a:r>
              <a:rPr lang="en-US" sz="1800" b="1" spc="90">
                <a:latin typeface="+mn-lt"/>
                <a:cs typeface="Arial"/>
              </a:rPr>
              <a:t> </a:t>
            </a:r>
            <a:r>
              <a:rPr lang="en-US" sz="1800" b="1" spc="-15">
                <a:latin typeface="+mn-lt"/>
                <a:cs typeface="Arial"/>
              </a:rPr>
              <a:t>Managed</a:t>
            </a:r>
            <a:r>
              <a:rPr lang="en-US" sz="1800" b="1" spc="105">
                <a:latin typeface="+mn-lt"/>
                <a:cs typeface="Arial"/>
              </a:rPr>
              <a:t> </a:t>
            </a:r>
            <a:r>
              <a:rPr lang="en-US" sz="1800" b="1" spc="-15">
                <a:latin typeface="+mn-lt"/>
                <a:cs typeface="Arial"/>
              </a:rPr>
              <a:t>Long</a:t>
            </a:r>
            <a:r>
              <a:rPr lang="en-US" sz="1800" b="1" spc="30">
                <a:latin typeface="+mn-lt"/>
                <a:cs typeface="Arial"/>
              </a:rPr>
              <a:t> </a:t>
            </a:r>
            <a:r>
              <a:rPr lang="en-US" sz="1800" b="1" spc="-60">
                <a:latin typeface="+mn-lt"/>
                <a:cs typeface="Arial"/>
              </a:rPr>
              <a:t>Term</a:t>
            </a:r>
            <a:r>
              <a:rPr lang="en-US" sz="1800" b="1" spc="30">
                <a:latin typeface="+mn-lt"/>
                <a:cs typeface="Arial"/>
              </a:rPr>
              <a:t> </a:t>
            </a:r>
            <a:r>
              <a:rPr lang="en-US" sz="1800" b="1" spc="-5">
                <a:latin typeface="+mn-lt"/>
                <a:cs typeface="Arial"/>
              </a:rPr>
              <a:t>Care </a:t>
            </a:r>
            <a:r>
              <a:rPr lang="en-US" sz="1800" b="1" spc="-15">
                <a:latin typeface="+mn-lt"/>
                <a:cs typeface="Arial"/>
              </a:rPr>
              <a:t>is</a:t>
            </a:r>
            <a:r>
              <a:rPr lang="en-US" sz="1800" b="1" spc="55">
                <a:latin typeface="+mn-lt"/>
                <a:cs typeface="Arial"/>
              </a:rPr>
              <a:t> </a:t>
            </a:r>
            <a:r>
              <a:rPr lang="en-US" sz="1800" b="1" spc="-5">
                <a:latin typeface="+mn-lt"/>
                <a:cs typeface="Arial"/>
              </a:rPr>
              <a:t>a </a:t>
            </a:r>
            <a:r>
              <a:rPr lang="en-US" sz="1800" b="1" spc="-15">
                <a:latin typeface="+mn-lt"/>
                <a:cs typeface="Arial"/>
              </a:rPr>
              <a:t>health</a:t>
            </a:r>
            <a:r>
              <a:rPr lang="en-US" sz="1800" b="1" spc="100">
                <a:latin typeface="+mn-lt"/>
                <a:cs typeface="Arial"/>
              </a:rPr>
              <a:t> </a:t>
            </a:r>
            <a:r>
              <a:rPr lang="en-US" sz="1800" b="1" spc="-5">
                <a:latin typeface="+mn-lt"/>
                <a:cs typeface="Arial"/>
              </a:rPr>
              <a:t>care</a:t>
            </a:r>
            <a:r>
              <a:rPr lang="en-US" sz="1800" b="1">
                <a:latin typeface="+mn-lt"/>
                <a:cs typeface="Arial"/>
              </a:rPr>
              <a:t> </a:t>
            </a:r>
            <a:r>
              <a:rPr lang="en-US" sz="1800" b="1" spc="-15">
                <a:latin typeface="+mn-lt"/>
                <a:cs typeface="Arial"/>
              </a:rPr>
              <a:t>plan</a:t>
            </a:r>
            <a:r>
              <a:rPr lang="en-US" sz="1800" b="1" spc="65">
                <a:latin typeface="+mn-lt"/>
                <a:cs typeface="Arial"/>
              </a:rPr>
              <a:t> </a:t>
            </a:r>
            <a:r>
              <a:rPr lang="en-US" sz="1800" b="1" spc="-15">
                <a:latin typeface="+mn-lt"/>
                <a:cs typeface="Arial"/>
              </a:rPr>
              <a:t>especially</a:t>
            </a:r>
            <a:r>
              <a:rPr lang="en-US" sz="1800" b="1" spc="55">
                <a:latin typeface="+mn-lt"/>
                <a:cs typeface="Arial"/>
              </a:rPr>
              <a:t> </a:t>
            </a:r>
            <a:r>
              <a:rPr lang="en-US" sz="1800" b="1" spc="-15">
                <a:latin typeface="+mn-lt"/>
                <a:cs typeface="Arial"/>
              </a:rPr>
              <a:t>designed</a:t>
            </a:r>
            <a:r>
              <a:rPr lang="en-US" sz="1800" b="1" spc="100">
                <a:latin typeface="+mn-lt"/>
                <a:cs typeface="Arial"/>
              </a:rPr>
              <a:t> </a:t>
            </a:r>
            <a:r>
              <a:rPr lang="en-US" sz="1800" b="1" spc="-15">
                <a:latin typeface="+mn-lt"/>
                <a:cs typeface="Arial"/>
              </a:rPr>
              <a:t>for </a:t>
            </a:r>
            <a:r>
              <a:rPr lang="en-US" sz="1800" b="1" spc="-455">
                <a:latin typeface="+mn-lt"/>
                <a:cs typeface="Arial"/>
              </a:rPr>
              <a:t> </a:t>
            </a:r>
            <a:r>
              <a:rPr lang="en-US" sz="1800" b="1" spc="-15">
                <a:latin typeface="+mn-lt"/>
                <a:cs typeface="Arial"/>
              </a:rPr>
              <a:t>people</a:t>
            </a:r>
            <a:r>
              <a:rPr lang="en-US" sz="1800" b="1" spc="95">
                <a:latin typeface="+mn-lt"/>
                <a:cs typeface="Arial"/>
              </a:rPr>
              <a:t> </a:t>
            </a:r>
            <a:r>
              <a:rPr lang="en-US" sz="1800" b="1" spc="-10">
                <a:latin typeface="+mn-lt"/>
                <a:cs typeface="Arial"/>
              </a:rPr>
              <a:t>21</a:t>
            </a:r>
            <a:r>
              <a:rPr lang="en-US" sz="1800" b="1" spc="25">
                <a:latin typeface="+mn-lt"/>
                <a:cs typeface="Arial"/>
              </a:rPr>
              <a:t> </a:t>
            </a:r>
            <a:r>
              <a:rPr lang="en-US" sz="1800" b="1" spc="-10">
                <a:latin typeface="+mn-lt"/>
                <a:cs typeface="Arial"/>
              </a:rPr>
              <a:t>years</a:t>
            </a:r>
            <a:r>
              <a:rPr lang="en-US" sz="1800" b="1" spc="10">
                <a:latin typeface="+mn-lt"/>
                <a:cs typeface="Arial"/>
              </a:rPr>
              <a:t> </a:t>
            </a:r>
            <a:r>
              <a:rPr lang="en-US" sz="1800" b="1" spc="-10">
                <a:latin typeface="+mn-lt"/>
                <a:cs typeface="Arial"/>
              </a:rPr>
              <a:t>or</a:t>
            </a:r>
            <a:r>
              <a:rPr lang="en-US" sz="1800" b="1" spc="45">
                <a:latin typeface="+mn-lt"/>
                <a:cs typeface="Arial"/>
              </a:rPr>
              <a:t> </a:t>
            </a:r>
            <a:r>
              <a:rPr lang="en-US" sz="1800" b="1" spc="-30">
                <a:latin typeface="+mn-lt"/>
                <a:cs typeface="Arial"/>
              </a:rPr>
              <a:t>older,</a:t>
            </a:r>
            <a:r>
              <a:rPr lang="en-US" sz="1800" b="1" spc="65">
                <a:latin typeface="+mn-lt"/>
                <a:cs typeface="Arial"/>
              </a:rPr>
              <a:t> </a:t>
            </a:r>
            <a:r>
              <a:rPr lang="en-US" sz="1800" b="1" spc="-25">
                <a:latin typeface="+mn-lt"/>
                <a:cs typeface="Arial"/>
              </a:rPr>
              <a:t>who</a:t>
            </a:r>
            <a:r>
              <a:rPr lang="en-US" sz="1800" b="1" spc="60">
                <a:latin typeface="+mn-lt"/>
                <a:cs typeface="Arial"/>
              </a:rPr>
              <a:t> </a:t>
            </a:r>
            <a:r>
              <a:rPr lang="en-US" sz="1800" b="1" spc="-5">
                <a:latin typeface="+mn-lt"/>
                <a:cs typeface="Arial"/>
              </a:rPr>
              <a:t>live</a:t>
            </a:r>
            <a:r>
              <a:rPr lang="en-US" sz="1800" b="1" spc="-10">
                <a:latin typeface="+mn-lt"/>
                <a:cs typeface="Arial"/>
              </a:rPr>
              <a:t> </a:t>
            </a:r>
            <a:r>
              <a:rPr lang="en-US" sz="1800" b="1" spc="-15">
                <a:latin typeface="+mn-lt"/>
                <a:cs typeface="Arial"/>
              </a:rPr>
              <a:t>in</a:t>
            </a:r>
            <a:r>
              <a:rPr lang="en-US" sz="1800" b="1" spc="30">
                <a:latin typeface="+mn-lt"/>
                <a:cs typeface="Arial"/>
              </a:rPr>
              <a:t> </a:t>
            </a:r>
            <a:r>
              <a:rPr lang="en-US" sz="1800" b="1" spc="-15">
                <a:latin typeface="+mn-lt"/>
                <a:cs typeface="Arial"/>
              </a:rPr>
              <a:t>Brooklyn,</a:t>
            </a:r>
            <a:r>
              <a:rPr lang="en-US" sz="1800" b="1" spc="100">
                <a:latin typeface="+mn-lt"/>
                <a:cs typeface="Arial"/>
              </a:rPr>
              <a:t> </a:t>
            </a:r>
            <a:r>
              <a:rPr lang="en-US" sz="1800" b="1" spc="-15">
                <a:latin typeface="+mn-lt"/>
                <a:cs typeface="Arial"/>
              </a:rPr>
              <a:t>Manhattan,</a:t>
            </a:r>
            <a:r>
              <a:rPr lang="en-US" sz="1800" b="1" spc="100">
                <a:latin typeface="+mn-lt"/>
                <a:cs typeface="Arial"/>
              </a:rPr>
              <a:t> </a:t>
            </a:r>
            <a:r>
              <a:rPr lang="en-US" sz="1800" b="1" spc="-10">
                <a:latin typeface="+mn-lt"/>
                <a:cs typeface="Arial"/>
              </a:rPr>
              <a:t>the</a:t>
            </a:r>
            <a:r>
              <a:rPr lang="en-US" sz="1800" b="1" spc="65">
                <a:latin typeface="+mn-lt"/>
                <a:cs typeface="Arial"/>
              </a:rPr>
              <a:t> </a:t>
            </a:r>
            <a:r>
              <a:rPr lang="en-US" sz="1800" b="1" spc="-10">
                <a:latin typeface="+mn-lt"/>
                <a:cs typeface="Arial"/>
              </a:rPr>
              <a:t>Bronx, </a:t>
            </a:r>
            <a:r>
              <a:rPr lang="en-US" sz="1800" b="1" spc="-15">
                <a:latin typeface="+mn-lt"/>
                <a:cs typeface="Arial"/>
              </a:rPr>
              <a:t>Queens, or Staten Island </a:t>
            </a:r>
            <a:r>
              <a:rPr lang="en-US" sz="1800" b="1" spc="-10">
                <a:latin typeface="+mn-lt"/>
                <a:cs typeface="Arial"/>
              </a:rPr>
              <a:t> </a:t>
            </a:r>
            <a:r>
              <a:rPr lang="en-US" sz="1800" b="1" spc="-25">
                <a:latin typeface="+mn-lt"/>
                <a:cs typeface="Arial"/>
              </a:rPr>
              <a:t>who</a:t>
            </a:r>
            <a:r>
              <a:rPr lang="en-US" sz="1800" b="1" spc="65">
                <a:latin typeface="+mn-lt"/>
                <a:cs typeface="Arial"/>
              </a:rPr>
              <a:t> </a:t>
            </a:r>
            <a:r>
              <a:rPr lang="en-US" sz="1800" b="1" spc="-15">
                <a:latin typeface="+mn-lt"/>
                <a:cs typeface="Arial"/>
              </a:rPr>
              <a:t>need</a:t>
            </a:r>
            <a:r>
              <a:rPr lang="en-US" sz="1800" b="1" spc="65">
                <a:latin typeface="+mn-lt"/>
                <a:cs typeface="Arial"/>
              </a:rPr>
              <a:t> </a:t>
            </a:r>
            <a:r>
              <a:rPr lang="en-US" sz="1800" b="1" spc="-15">
                <a:latin typeface="+mn-lt"/>
                <a:cs typeface="Arial"/>
              </a:rPr>
              <a:t>long</a:t>
            </a:r>
            <a:r>
              <a:rPr lang="en-US" sz="1800" b="1" spc="65">
                <a:latin typeface="+mn-lt"/>
                <a:cs typeface="Arial"/>
              </a:rPr>
              <a:t> </a:t>
            </a:r>
            <a:r>
              <a:rPr lang="en-US" sz="1800" b="1" spc="-10">
                <a:latin typeface="+mn-lt"/>
                <a:cs typeface="Arial"/>
              </a:rPr>
              <a:t>term</a:t>
            </a:r>
            <a:r>
              <a:rPr lang="en-US" sz="1800" b="1" spc="-5">
                <a:latin typeface="+mn-lt"/>
                <a:cs typeface="Arial"/>
              </a:rPr>
              <a:t> care </a:t>
            </a:r>
            <a:r>
              <a:rPr lang="en-US" sz="1800" b="1">
                <a:latin typeface="+mn-lt"/>
                <a:cs typeface="Arial"/>
              </a:rPr>
              <a:t>services</a:t>
            </a:r>
            <a:r>
              <a:rPr lang="en-US" sz="1800" b="1" spc="-20">
                <a:latin typeface="+mn-lt"/>
                <a:cs typeface="Arial"/>
              </a:rPr>
              <a:t> </a:t>
            </a:r>
            <a:r>
              <a:rPr lang="en-US" sz="1800" b="1" spc="-15">
                <a:latin typeface="+mn-lt"/>
                <a:cs typeface="Arial"/>
              </a:rPr>
              <a:t>and</a:t>
            </a:r>
            <a:r>
              <a:rPr lang="en-US" sz="1800" b="1" spc="30">
                <a:latin typeface="+mn-lt"/>
                <a:cs typeface="Arial"/>
              </a:rPr>
              <a:t> </a:t>
            </a:r>
            <a:r>
              <a:rPr lang="en-US" sz="1800" b="1">
                <a:latin typeface="+mn-lt"/>
                <a:cs typeface="Arial"/>
              </a:rPr>
              <a:t>have</a:t>
            </a:r>
            <a:r>
              <a:rPr lang="en-US" sz="1800" b="1" spc="-5">
                <a:latin typeface="+mn-lt"/>
                <a:cs typeface="Arial"/>
              </a:rPr>
              <a:t> </a:t>
            </a:r>
            <a:r>
              <a:rPr lang="en-US" sz="1800" b="1" spc="-15">
                <a:latin typeface="+mn-lt"/>
                <a:cs typeface="Arial"/>
              </a:rPr>
              <a:t>Medicaid.</a:t>
            </a:r>
            <a:r>
              <a:rPr lang="en-US" sz="1800" b="1" spc="110">
                <a:latin typeface="+mn-lt"/>
                <a:cs typeface="Arial"/>
              </a:rPr>
              <a:t> </a:t>
            </a:r>
            <a:r>
              <a:rPr lang="en-US" sz="1800" b="1" spc="-15" err="1">
                <a:latin typeface="+mn-lt"/>
                <a:cs typeface="Arial"/>
              </a:rPr>
              <a:t>MetroPlus</a:t>
            </a:r>
            <a:r>
              <a:rPr lang="en-US" sz="1800" b="1" spc="90">
                <a:latin typeface="+mn-lt"/>
                <a:cs typeface="Arial"/>
              </a:rPr>
              <a:t> </a:t>
            </a:r>
            <a:r>
              <a:rPr lang="en-US" sz="1800" b="1" spc="-15">
                <a:latin typeface="+mn-lt"/>
                <a:cs typeface="Arial"/>
              </a:rPr>
              <a:t>Managed</a:t>
            </a:r>
            <a:r>
              <a:rPr lang="en-US" sz="1800" b="1" spc="100">
                <a:latin typeface="+mn-lt"/>
                <a:cs typeface="Arial"/>
              </a:rPr>
              <a:t> </a:t>
            </a:r>
            <a:r>
              <a:rPr lang="en-US" sz="1800" b="1" spc="-15">
                <a:latin typeface="+mn-lt"/>
                <a:cs typeface="Arial"/>
              </a:rPr>
              <a:t>Long </a:t>
            </a:r>
            <a:r>
              <a:rPr lang="en-US" sz="1800" b="1" spc="-10">
                <a:latin typeface="+mn-lt"/>
                <a:cs typeface="Arial"/>
              </a:rPr>
              <a:t> </a:t>
            </a:r>
            <a:r>
              <a:rPr lang="en-US" sz="1800" b="1" spc="-60">
                <a:latin typeface="+mn-lt"/>
                <a:cs typeface="Arial"/>
              </a:rPr>
              <a:t>Term</a:t>
            </a:r>
            <a:r>
              <a:rPr lang="en-US" sz="1800" b="1" spc="25">
                <a:latin typeface="+mn-lt"/>
                <a:cs typeface="Arial"/>
              </a:rPr>
              <a:t> </a:t>
            </a:r>
            <a:r>
              <a:rPr lang="en-US" sz="1800" b="1" spc="-5">
                <a:latin typeface="+mn-lt"/>
                <a:cs typeface="Arial"/>
              </a:rPr>
              <a:t>Care</a:t>
            </a:r>
            <a:r>
              <a:rPr lang="en-US" sz="1800" b="1" spc="25">
                <a:latin typeface="+mn-lt"/>
                <a:cs typeface="Arial"/>
              </a:rPr>
              <a:t> </a:t>
            </a:r>
            <a:r>
              <a:rPr lang="en-US" sz="1800" b="1" spc="-15">
                <a:latin typeface="+mn-lt"/>
                <a:cs typeface="Arial"/>
              </a:rPr>
              <a:t>offers</a:t>
            </a:r>
            <a:r>
              <a:rPr lang="en-US" sz="1800" b="1" spc="10">
                <a:latin typeface="+mn-lt"/>
                <a:cs typeface="Arial"/>
              </a:rPr>
              <a:t> </a:t>
            </a:r>
            <a:r>
              <a:rPr lang="en-US" sz="1800" b="1" spc="-10">
                <a:latin typeface="+mn-lt"/>
                <a:cs typeface="Arial"/>
              </a:rPr>
              <a:t>the</a:t>
            </a:r>
            <a:r>
              <a:rPr lang="en-US" sz="1800" b="1" spc="65">
                <a:latin typeface="+mn-lt"/>
                <a:cs typeface="Arial"/>
              </a:rPr>
              <a:t> </a:t>
            </a:r>
            <a:r>
              <a:rPr lang="en-US" sz="1800" b="1" spc="-5">
                <a:latin typeface="+mn-lt"/>
                <a:cs typeface="Arial"/>
              </a:rPr>
              <a:t>assistance</a:t>
            </a:r>
            <a:r>
              <a:rPr lang="en-US" sz="1800" b="1" spc="-10">
                <a:latin typeface="+mn-lt"/>
                <a:cs typeface="Arial"/>
              </a:rPr>
              <a:t> </a:t>
            </a:r>
            <a:r>
              <a:rPr lang="en-US" sz="1800" b="1" spc="-25">
                <a:latin typeface="+mn-lt"/>
                <a:cs typeface="Arial"/>
              </a:rPr>
              <a:t>members</a:t>
            </a:r>
            <a:r>
              <a:rPr lang="en-US" sz="1800" b="1" spc="120">
                <a:latin typeface="+mn-lt"/>
                <a:cs typeface="Arial"/>
              </a:rPr>
              <a:t> </a:t>
            </a:r>
            <a:r>
              <a:rPr lang="en-US" sz="1800" b="1" spc="-15">
                <a:latin typeface="+mn-lt"/>
                <a:cs typeface="Arial"/>
              </a:rPr>
              <a:t>need</a:t>
            </a:r>
            <a:r>
              <a:rPr lang="en-US" sz="1800" b="1" spc="65">
                <a:latin typeface="+mn-lt"/>
                <a:cs typeface="Arial"/>
              </a:rPr>
              <a:t> </a:t>
            </a:r>
            <a:r>
              <a:rPr lang="en-US" sz="1800" b="1" spc="-10">
                <a:latin typeface="+mn-lt"/>
                <a:cs typeface="Arial"/>
              </a:rPr>
              <a:t>to</a:t>
            </a:r>
            <a:r>
              <a:rPr lang="en-US" sz="1800" b="1" spc="25">
                <a:latin typeface="+mn-lt"/>
                <a:cs typeface="Arial"/>
              </a:rPr>
              <a:t> </a:t>
            </a:r>
            <a:r>
              <a:rPr lang="en-US" sz="1800" b="1" spc="-5">
                <a:latin typeface="+mn-lt"/>
                <a:cs typeface="Arial"/>
              </a:rPr>
              <a:t>live</a:t>
            </a:r>
            <a:r>
              <a:rPr lang="en-US" sz="1800" b="1" spc="-10">
                <a:latin typeface="+mn-lt"/>
                <a:cs typeface="Arial"/>
              </a:rPr>
              <a:t> safely</a:t>
            </a:r>
            <a:r>
              <a:rPr lang="en-US" sz="1800" b="1" spc="50">
                <a:latin typeface="+mn-lt"/>
                <a:cs typeface="Arial"/>
              </a:rPr>
              <a:t> </a:t>
            </a:r>
            <a:r>
              <a:rPr lang="en-US" sz="1800" b="1" spc="-10">
                <a:latin typeface="+mn-lt"/>
                <a:cs typeface="Arial"/>
              </a:rPr>
              <a:t>at</a:t>
            </a:r>
            <a:r>
              <a:rPr lang="en-US" sz="1800" b="1" spc="25">
                <a:latin typeface="+mn-lt"/>
                <a:cs typeface="Arial"/>
              </a:rPr>
              <a:t> </a:t>
            </a:r>
            <a:r>
              <a:rPr lang="en-US" sz="1800" b="1" spc="-25">
                <a:latin typeface="+mn-lt"/>
                <a:cs typeface="Arial"/>
              </a:rPr>
              <a:t>home.</a:t>
            </a:r>
            <a:endParaRPr lang="en-US" sz="1800" b="1">
              <a:latin typeface="+mn-lt"/>
              <a:cs typeface="Arial"/>
            </a:endParaRPr>
          </a:p>
          <a:p>
            <a:pPr marL="12700">
              <a:lnSpc>
                <a:spcPct val="100000"/>
              </a:lnSpc>
              <a:spcBef>
                <a:spcPts val="1310"/>
              </a:spcBef>
            </a:pPr>
            <a:r>
              <a:rPr lang="en-US" sz="1800" b="1" spc="-20">
                <a:latin typeface="+mn-lt"/>
                <a:cs typeface="Arial"/>
              </a:rPr>
              <a:t>Members</a:t>
            </a:r>
            <a:r>
              <a:rPr lang="en-US" sz="1800" b="1" spc="85">
                <a:latin typeface="+mn-lt"/>
                <a:cs typeface="Arial"/>
              </a:rPr>
              <a:t> </a:t>
            </a:r>
            <a:r>
              <a:rPr lang="en-US" sz="1800" b="1" spc="-5">
                <a:latin typeface="+mn-lt"/>
                <a:cs typeface="Arial"/>
              </a:rPr>
              <a:t>are</a:t>
            </a:r>
            <a:r>
              <a:rPr lang="en-US" sz="1800" b="1" spc="25">
                <a:latin typeface="+mn-lt"/>
                <a:cs typeface="Arial"/>
              </a:rPr>
              <a:t> </a:t>
            </a:r>
            <a:r>
              <a:rPr lang="en-US" sz="1800" b="1" spc="-20">
                <a:latin typeface="+mn-lt"/>
                <a:cs typeface="Arial"/>
              </a:rPr>
              <a:t>eligible</a:t>
            </a:r>
            <a:r>
              <a:rPr lang="en-US" sz="1800" b="1" spc="95">
                <a:latin typeface="+mn-lt"/>
                <a:cs typeface="Arial"/>
              </a:rPr>
              <a:t> </a:t>
            </a:r>
            <a:r>
              <a:rPr lang="en-US" sz="1800" b="1" spc="-15">
                <a:latin typeface="+mn-lt"/>
                <a:cs typeface="Arial"/>
              </a:rPr>
              <a:t>if</a:t>
            </a:r>
            <a:r>
              <a:rPr lang="en-US" sz="1800" b="1" spc="25">
                <a:latin typeface="+mn-lt"/>
                <a:cs typeface="Arial"/>
              </a:rPr>
              <a:t> </a:t>
            </a:r>
            <a:r>
              <a:rPr lang="en-US" sz="1800" b="1" spc="-15">
                <a:latin typeface="+mn-lt"/>
                <a:cs typeface="Arial"/>
              </a:rPr>
              <a:t>they</a:t>
            </a:r>
            <a:r>
              <a:rPr lang="en-US" sz="1800" b="1" spc="45">
                <a:latin typeface="+mn-lt"/>
                <a:cs typeface="Arial"/>
              </a:rPr>
              <a:t> </a:t>
            </a:r>
            <a:r>
              <a:rPr lang="en-US" sz="1800" b="1" spc="-15">
                <a:latin typeface="+mn-lt"/>
                <a:cs typeface="Arial"/>
              </a:rPr>
              <a:t>are…</a:t>
            </a:r>
            <a:endParaRPr lang="en-US" sz="1800" b="1">
              <a:latin typeface="+mn-lt"/>
              <a:cs typeface="Arial"/>
            </a:endParaRPr>
          </a:p>
          <a:p>
            <a:pPr marL="757555" indent="-288290">
              <a:lnSpc>
                <a:spcPct val="100000"/>
              </a:lnSpc>
              <a:spcBef>
                <a:spcPts val="0"/>
              </a:spcBef>
              <a:spcAft>
                <a:spcPts val="0"/>
              </a:spcAft>
              <a:buChar char="•"/>
              <a:tabLst>
                <a:tab pos="757555" algn="l"/>
                <a:tab pos="758190" algn="l"/>
              </a:tabLst>
            </a:pPr>
            <a:r>
              <a:rPr lang="en-US" sz="1500" spc="5">
                <a:latin typeface="+mn-lt"/>
                <a:cs typeface="Arial"/>
              </a:rPr>
              <a:t>21</a:t>
            </a:r>
            <a:r>
              <a:rPr lang="en-US" sz="1500" spc="45">
                <a:latin typeface="+mn-lt"/>
                <a:cs typeface="Arial"/>
              </a:rPr>
              <a:t> </a:t>
            </a:r>
            <a:r>
              <a:rPr lang="en-US" sz="1500">
                <a:latin typeface="+mn-lt"/>
                <a:cs typeface="Arial"/>
              </a:rPr>
              <a:t>years</a:t>
            </a:r>
            <a:r>
              <a:rPr lang="en-US" sz="1500" spc="95">
                <a:latin typeface="+mn-lt"/>
                <a:cs typeface="Arial"/>
              </a:rPr>
              <a:t> </a:t>
            </a:r>
            <a:r>
              <a:rPr lang="en-US" sz="1500" spc="5">
                <a:latin typeface="+mn-lt"/>
                <a:cs typeface="Arial"/>
              </a:rPr>
              <a:t>old</a:t>
            </a:r>
            <a:r>
              <a:rPr lang="en-US" sz="1500" spc="50">
                <a:latin typeface="+mn-lt"/>
                <a:cs typeface="Arial"/>
              </a:rPr>
              <a:t> </a:t>
            </a:r>
            <a:r>
              <a:rPr lang="en-US" sz="1500" spc="5">
                <a:latin typeface="+mn-lt"/>
                <a:cs typeface="Arial"/>
              </a:rPr>
              <a:t>or</a:t>
            </a:r>
            <a:r>
              <a:rPr lang="en-US" sz="1500" spc="35">
                <a:latin typeface="+mn-lt"/>
                <a:cs typeface="Arial"/>
              </a:rPr>
              <a:t> </a:t>
            </a:r>
            <a:r>
              <a:rPr lang="en-US" sz="1500" spc="-5">
                <a:latin typeface="+mn-lt"/>
                <a:cs typeface="Arial"/>
              </a:rPr>
              <a:t>older</a:t>
            </a:r>
            <a:endParaRPr lang="en-US" sz="1500">
              <a:latin typeface="+mn-lt"/>
              <a:cs typeface="Arial"/>
            </a:endParaRPr>
          </a:p>
          <a:p>
            <a:pPr marL="757555" indent="-288290">
              <a:lnSpc>
                <a:spcPct val="100000"/>
              </a:lnSpc>
              <a:spcBef>
                <a:spcPts val="0"/>
              </a:spcBef>
              <a:spcAft>
                <a:spcPts val="0"/>
              </a:spcAft>
              <a:buChar char="•"/>
              <a:tabLst>
                <a:tab pos="757555" algn="l"/>
                <a:tab pos="758190" algn="l"/>
              </a:tabLst>
            </a:pPr>
            <a:r>
              <a:rPr lang="en-US" sz="1500" spc="15">
                <a:latin typeface="+mn-lt"/>
                <a:cs typeface="Arial"/>
              </a:rPr>
              <a:t>Eligible</a:t>
            </a:r>
            <a:r>
              <a:rPr lang="en-US" sz="1500" spc="-30">
                <a:latin typeface="+mn-lt"/>
                <a:cs typeface="Arial"/>
              </a:rPr>
              <a:t> </a:t>
            </a:r>
            <a:r>
              <a:rPr lang="en-US" sz="1500" spc="10">
                <a:latin typeface="+mn-lt"/>
                <a:cs typeface="Arial"/>
              </a:rPr>
              <a:t>for</a:t>
            </a:r>
            <a:r>
              <a:rPr lang="en-US" sz="1500" spc="-5">
                <a:latin typeface="+mn-lt"/>
                <a:cs typeface="Arial"/>
              </a:rPr>
              <a:t> </a:t>
            </a:r>
            <a:r>
              <a:rPr lang="en-US" sz="1500" spc="10">
                <a:latin typeface="+mn-lt"/>
                <a:cs typeface="Arial"/>
              </a:rPr>
              <a:t>Medicaid</a:t>
            </a:r>
            <a:endParaRPr lang="en-US" sz="1500">
              <a:latin typeface="+mn-lt"/>
              <a:cs typeface="Arial"/>
            </a:endParaRPr>
          </a:p>
          <a:p>
            <a:pPr marL="757555" indent="-288290">
              <a:lnSpc>
                <a:spcPct val="100000"/>
              </a:lnSpc>
              <a:spcBef>
                <a:spcPts val="0"/>
              </a:spcBef>
              <a:spcAft>
                <a:spcPts val="0"/>
              </a:spcAft>
              <a:buChar char="•"/>
              <a:tabLst>
                <a:tab pos="757555" algn="l"/>
                <a:tab pos="758190" algn="l"/>
              </a:tabLst>
            </a:pPr>
            <a:r>
              <a:rPr lang="en-US" sz="1500" spc="15">
                <a:latin typeface="+mn-lt"/>
                <a:cs typeface="Arial"/>
              </a:rPr>
              <a:t>Living</a:t>
            </a:r>
            <a:r>
              <a:rPr lang="en-US" sz="1500" spc="20">
                <a:latin typeface="+mn-lt"/>
                <a:cs typeface="Arial"/>
              </a:rPr>
              <a:t> </a:t>
            </a:r>
            <a:r>
              <a:rPr lang="en-US" sz="1500" spc="15">
                <a:latin typeface="+mn-lt"/>
                <a:cs typeface="Arial"/>
              </a:rPr>
              <a:t>in</a:t>
            </a:r>
            <a:r>
              <a:rPr lang="en-US" sz="1500" spc="25">
                <a:latin typeface="+mn-lt"/>
                <a:cs typeface="Arial"/>
              </a:rPr>
              <a:t> </a:t>
            </a:r>
            <a:r>
              <a:rPr lang="en-US" sz="1500" spc="5">
                <a:latin typeface="+mn-lt"/>
                <a:cs typeface="Arial"/>
              </a:rPr>
              <a:t>the</a:t>
            </a:r>
            <a:r>
              <a:rPr lang="en-US" sz="1500" spc="60">
                <a:latin typeface="+mn-lt"/>
                <a:cs typeface="Arial"/>
              </a:rPr>
              <a:t> </a:t>
            </a:r>
            <a:r>
              <a:rPr lang="en-US" sz="1500" spc="5">
                <a:latin typeface="+mn-lt"/>
                <a:cs typeface="Arial"/>
              </a:rPr>
              <a:t>Bronx,</a:t>
            </a:r>
            <a:r>
              <a:rPr lang="en-US" sz="1500" spc="110">
                <a:latin typeface="+mn-lt"/>
                <a:cs typeface="Arial"/>
              </a:rPr>
              <a:t> </a:t>
            </a:r>
            <a:r>
              <a:rPr lang="en-US" sz="1500">
                <a:latin typeface="+mn-lt"/>
                <a:cs typeface="Arial"/>
              </a:rPr>
              <a:t>Brooklyn,</a:t>
            </a:r>
            <a:r>
              <a:rPr lang="en-US" sz="1500" spc="175">
                <a:latin typeface="+mn-lt"/>
                <a:cs typeface="Arial"/>
              </a:rPr>
              <a:t> </a:t>
            </a:r>
            <a:r>
              <a:rPr lang="en-US" sz="1500">
                <a:latin typeface="+mn-lt"/>
                <a:cs typeface="Arial"/>
              </a:rPr>
              <a:t>Manhattan,</a:t>
            </a:r>
            <a:r>
              <a:rPr lang="en-US" sz="1500" spc="210">
                <a:latin typeface="+mn-lt"/>
                <a:cs typeface="Arial"/>
              </a:rPr>
              <a:t> </a:t>
            </a:r>
            <a:r>
              <a:rPr lang="en-US" sz="1500">
                <a:latin typeface="+mn-lt"/>
                <a:cs typeface="Arial"/>
              </a:rPr>
              <a:t>Staten</a:t>
            </a:r>
            <a:r>
              <a:rPr lang="en-US" sz="1500" spc="130">
                <a:latin typeface="+mn-lt"/>
                <a:cs typeface="Arial"/>
              </a:rPr>
              <a:t> </a:t>
            </a:r>
            <a:r>
              <a:rPr lang="en-US" sz="1500" spc="5">
                <a:latin typeface="+mn-lt"/>
                <a:cs typeface="Arial"/>
              </a:rPr>
              <a:t>Island</a:t>
            </a:r>
            <a:r>
              <a:rPr lang="en-US" sz="1500" spc="100">
                <a:latin typeface="+mn-lt"/>
                <a:cs typeface="Arial"/>
              </a:rPr>
              <a:t> </a:t>
            </a:r>
            <a:r>
              <a:rPr lang="en-US" sz="1500" spc="5">
                <a:latin typeface="+mn-lt"/>
                <a:cs typeface="Arial"/>
              </a:rPr>
              <a:t>or</a:t>
            </a:r>
            <a:r>
              <a:rPr lang="en-US" sz="1500" spc="50">
                <a:latin typeface="+mn-lt"/>
                <a:cs typeface="Arial"/>
              </a:rPr>
              <a:t> </a:t>
            </a:r>
            <a:r>
              <a:rPr lang="en-US" sz="1500">
                <a:latin typeface="+mn-lt"/>
                <a:cs typeface="Arial"/>
              </a:rPr>
              <a:t>Queens</a:t>
            </a:r>
          </a:p>
          <a:p>
            <a:pPr marL="757555" indent="-288290">
              <a:lnSpc>
                <a:spcPct val="100000"/>
              </a:lnSpc>
              <a:spcBef>
                <a:spcPts val="0"/>
              </a:spcBef>
              <a:spcAft>
                <a:spcPts val="0"/>
              </a:spcAft>
              <a:buChar char="•"/>
              <a:tabLst>
                <a:tab pos="757555" algn="l"/>
                <a:tab pos="758190" algn="l"/>
              </a:tabLst>
            </a:pPr>
            <a:r>
              <a:rPr lang="en-US" sz="1500" spc="5">
                <a:latin typeface="+mn-lt"/>
                <a:cs typeface="Arial"/>
              </a:rPr>
              <a:t>In</a:t>
            </a:r>
            <a:r>
              <a:rPr lang="en-US" sz="1500" spc="60">
                <a:latin typeface="+mn-lt"/>
                <a:cs typeface="Arial"/>
              </a:rPr>
              <a:t> </a:t>
            </a:r>
            <a:r>
              <a:rPr lang="en-US" sz="1500">
                <a:latin typeface="+mn-lt"/>
                <a:cs typeface="Arial"/>
              </a:rPr>
              <a:t>need</a:t>
            </a:r>
            <a:r>
              <a:rPr lang="en-US" sz="1500" spc="95">
                <a:latin typeface="+mn-lt"/>
                <a:cs typeface="Arial"/>
              </a:rPr>
              <a:t> </a:t>
            </a:r>
            <a:r>
              <a:rPr lang="en-US" sz="1500">
                <a:latin typeface="+mn-lt"/>
                <a:cs typeface="Arial"/>
              </a:rPr>
              <a:t>of</a:t>
            </a:r>
            <a:r>
              <a:rPr lang="en-US" sz="1500" spc="30">
                <a:latin typeface="+mn-lt"/>
                <a:cs typeface="Arial"/>
              </a:rPr>
              <a:t> </a:t>
            </a:r>
            <a:r>
              <a:rPr lang="en-US" sz="1500" spc="10">
                <a:latin typeface="+mn-lt"/>
                <a:cs typeface="Arial"/>
              </a:rPr>
              <a:t>long-term</a:t>
            </a:r>
            <a:r>
              <a:rPr lang="en-US" sz="1500" spc="125">
                <a:latin typeface="+mn-lt"/>
                <a:cs typeface="Arial"/>
              </a:rPr>
              <a:t> </a:t>
            </a:r>
            <a:r>
              <a:rPr lang="en-US" sz="1500" spc="10">
                <a:latin typeface="+mn-lt"/>
                <a:cs typeface="Arial"/>
              </a:rPr>
              <a:t>care</a:t>
            </a:r>
            <a:r>
              <a:rPr lang="en-US" sz="1500" spc="60">
                <a:latin typeface="+mn-lt"/>
                <a:cs typeface="Arial"/>
              </a:rPr>
              <a:t> </a:t>
            </a:r>
            <a:r>
              <a:rPr lang="en-US" sz="1500">
                <a:latin typeface="+mn-lt"/>
                <a:cs typeface="Arial"/>
              </a:rPr>
              <a:t>of</a:t>
            </a:r>
            <a:r>
              <a:rPr lang="en-US" sz="1500" spc="30">
                <a:latin typeface="+mn-lt"/>
                <a:cs typeface="Arial"/>
              </a:rPr>
              <a:t> </a:t>
            </a:r>
            <a:r>
              <a:rPr lang="en-US" sz="1500" spc="5">
                <a:latin typeface="+mn-lt"/>
                <a:cs typeface="Arial"/>
              </a:rPr>
              <a:t>nursing</a:t>
            </a:r>
            <a:r>
              <a:rPr lang="en-US" sz="1500" spc="95">
                <a:latin typeface="+mn-lt"/>
                <a:cs typeface="Arial"/>
              </a:rPr>
              <a:t> </a:t>
            </a:r>
            <a:r>
              <a:rPr lang="en-US" sz="1500" spc="15">
                <a:latin typeface="+mn-lt"/>
                <a:cs typeface="Arial"/>
              </a:rPr>
              <a:t>home-level</a:t>
            </a:r>
            <a:r>
              <a:rPr lang="en-US" sz="1500" spc="85">
                <a:latin typeface="+mn-lt"/>
                <a:cs typeface="Arial"/>
              </a:rPr>
              <a:t> </a:t>
            </a:r>
            <a:r>
              <a:rPr lang="en-US" sz="1500" spc="10">
                <a:latin typeface="+mn-lt"/>
                <a:cs typeface="Arial"/>
              </a:rPr>
              <a:t>care</a:t>
            </a:r>
            <a:endParaRPr lang="en-US" sz="1500">
              <a:latin typeface="+mn-lt"/>
              <a:cs typeface="Arial"/>
            </a:endParaRPr>
          </a:p>
          <a:p>
            <a:pPr marL="757555" indent="-288290">
              <a:lnSpc>
                <a:spcPct val="100000"/>
              </a:lnSpc>
              <a:spcBef>
                <a:spcPts val="0"/>
              </a:spcBef>
              <a:spcAft>
                <a:spcPts val="0"/>
              </a:spcAft>
              <a:buChar char="•"/>
              <a:tabLst>
                <a:tab pos="757555" algn="l"/>
                <a:tab pos="758190" algn="l"/>
              </a:tabLst>
            </a:pPr>
            <a:r>
              <a:rPr lang="en-US" sz="1500" spc="15">
                <a:latin typeface="+mn-lt"/>
                <a:cs typeface="Arial"/>
              </a:rPr>
              <a:t>Able</a:t>
            </a:r>
            <a:r>
              <a:rPr lang="en-US" sz="1500" spc="20">
                <a:latin typeface="+mn-lt"/>
                <a:cs typeface="Arial"/>
              </a:rPr>
              <a:t> </a:t>
            </a:r>
            <a:r>
              <a:rPr lang="en-US" sz="1500" spc="5">
                <a:latin typeface="+mn-lt"/>
                <a:cs typeface="Arial"/>
              </a:rPr>
              <a:t>to</a:t>
            </a:r>
            <a:r>
              <a:rPr lang="en-US" sz="1500" spc="55">
                <a:latin typeface="+mn-lt"/>
                <a:cs typeface="Arial"/>
              </a:rPr>
              <a:t> </a:t>
            </a:r>
            <a:r>
              <a:rPr lang="en-US" sz="1500" spc="20">
                <a:latin typeface="+mn-lt"/>
                <a:cs typeface="Arial"/>
              </a:rPr>
              <a:t>remain</a:t>
            </a:r>
            <a:r>
              <a:rPr lang="en-US" sz="1500" spc="15">
                <a:latin typeface="+mn-lt"/>
                <a:cs typeface="Arial"/>
              </a:rPr>
              <a:t> in</a:t>
            </a:r>
            <a:r>
              <a:rPr lang="en-US" sz="1500" spc="20">
                <a:latin typeface="+mn-lt"/>
                <a:cs typeface="Arial"/>
              </a:rPr>
              <a:t> </a:t>
            </a:r>
            <a:r>
              <a:rPr lang="en-US" sz="1500">
                <a:latin typeface="+mn-lt"/>
                <a:cs typeface="Arial"/>
              </a:rPr>
              <a:t>their</a:t>
            </a:r>
            <a:r>
              <a:rPr lang="en-US" sz="1500" spc="85">
                <a:latin typeface="+mn-lt"/>
                <a:cs typeface="Arial"/>
              </a:rPr>
              <a:t> </a:t>
            </a:r>
            <a:r>
              <a:rPr lang="en-US" sz="1500" spc="20">
                <a:latin typeface="+mn-lt"/>
                <a:cs typeface="Arial"/>
              </a:rPr>
              <a:t>home </a:t>
            </a:r>
            <a:r>
              <a:rPr lang="en-US" sz="1500" spc="10">
                <a:latin typeface="+mn-lt"/>
                <a:cs typeface="Arial"/>
              </a:rPr>
              <a:t>without</a:t>
            </a:r>
            <a:r>
              <a:rPr lang="en-US" sz="1500" spc="105">
                <a:latin typeface="+mn-lt"/>
                <a:cs typeface="Arial"/>
              </a:rPr>
              <a:t> </a:t>
            </a:r>
            <a:r>
              <a:rPr lang="en-US" sz="1500" spc="10">
                <a:latin typeface="+mn-lt"/>
                <a:cs typeface="Arial"/>
              </a:rPr>
              <a:t>jeopardizing</a:t>
            </a:r>
            <a:r>
              <a:rPr lang="en-US" sz="1500" spc="90">
                <a:latin typeface="+mn-lt"/>
                <a:cs typeface="Arial"/>
              </a:rPr>
              <a:t> </a:t>
            </a:r>
            <a:r>
              <a:rPr lang="en-US" sz="1500">
                <a:latin typeface="+mn-lt"/>
                <a:cs typeface="Arial"/>
              </a:rPr>
              <a:t>their</a:t>
            </a:r>
            <a:r>
              <a:rPr lang="en-US" sz="1500" spc="90">
                <a:latin typeface="+mn-lt"/>
                <a:cs typeface="Arial"/>
              </a:rPr>
              <a:t> </a:t>
            </a:r>
            <a:r>
              <a:rPr lang="en-US" sz="1500">
                <a:latin typeface="+mn-lt"/>
                <a:cs typeface="Arial"/>
              </a:rPr>
              <a:t>health</a:t>
            </a:r>
            <a:r>
              <a:rPr lang="en-US" sz="1500" spc="90">
                <a:latin typeface="+mn-lt"/>
                <a:cs typeface="Arial"/>
              </a:rPr>
              <a:t> </a:t>
            </a:r>
            <a:r>
              <a:rPr lang="en-US" sz="1500" spc="5">
                <a:latin typeface="+mn-lt"/>
                <a:cs typeface="Arial"/>
              </a:rPr>
              <a:t>or</a:t>
            </a:r>
            <a:r>
              <a:rPr lang="en-US" sz="1500" spc="45">
                <a:latin typeface="+mn-lt"/>
                <a:cs typeface="Arial"/>
              </a:rPr>
              <a:t> </a:t>
            </a:r>
            <a:r>
              <a:rPr lang="en-US" sz="1500" spc="10">
                <a:latin typeface="+mn-lt"/>
                <a:cs typeface="Arial"/>
              </a:rPr>
              <a:t>safety</a:t>
            </a:r>
            <a:endParaRPr lang="en-US" sz="1500">
              <a:latin typeface="+mn-lt"/>
              <a:cs typeface="Arial"/>
            </a:endParaRPr>
          </a:p>
          <a:p>
            <a:pPr marL="757555" marR="408940" indent="-288290">
              <a:lnSpc>
                <a:spcPct val="102600"/>
              </a:lnSpc>
              <a:spcBef>
                <a:spcPts val="0"/>
              </a:spcBef>
              <a:spcAft>
                <a:spcPts val="0"/>
              </a:spcAft>
              <a:buChar char="•"/>
              <a:tabLst>
                <a:tab pos="757555" algn="l"/>
                <a:tab pos="758190" algn="l"/>
              </a:tabLst>
            </a:pPr>
            <a:r>
              <a:rPr lang="en-US" sz="1500" spc="5">
                <a:latin typeface="+mn-lt"/>
                <a:cs typeface="Arial"/>
              </a:rPr>
              <a:t>In</a:t>
            </a:r>
            <a:r>
              <a:rPr lang="en-US" sz="1500" spc="55">
                <a:latin typeface="+mn-lt"/>
                <a:cs typeface="Arial"/>
              </a:rPr>
              <a:t> </a:t>
            </a:r>
            <a:r>
              <a:rPr lang="en-US" sz="1500">
                <a:latin typeface="+mn-lt"/>
                <a:cs typeface="Arial"/>
              </a:rPr>
              <a:t>need</a:t>
            </a:r>
            <a:r>
              <a:rPr lang="en-US" sz="1500" spc="100">
                <a:latin typeface="+mn-lt"/>
                <a:cs typeface="Arial"/>
              </a:rPr>
              <a:t> </a:t>
            </a:r>
            <a:r>
              <a:rPr lang="en-US" sz="1500">
                <a:latin typeface="+mn-lt"/>
                <a:cs typeface="Arial"/>
              </a:rPr>
              <a:t>of</a:t>
            </a:r>
            <a:r>
              <a:rPr lang="en-US" sz="1500" spc="25">
                <a:latin typeface="+mn-lt"/>
                <a:cs typeface="Arial"/>
              </a:rPr>
              <a:t> </a:t>
            </a:r>
            <a:r>
              <a:rPr lang="en-US" sz="1500" spc="10">
                <a:latin typeface="+mn-lt"/>
                <a:cs typeface="Arial"/>
              </a:rPr>
              <a:t>long-term</a:t>
            </a:r>
            <a:r>
              <a:rPr lang="en-US" sz="1500" spc="130">
                <a:latin typeface="+mn-lt"/>
                <a:cs typeface="Arial"/>
              </a:rPr>
              <a:t> </a:t>
            </a:r>
            <a:r>
              <a:rPr lang="en-US" sz="1500" spc="10">
                <a:latin typeface="+mn-lt"/>
                <a:cs typeface="Arial"/>
              </a:rPr>
              <a:t>care</a:t>
            </a:r>
            <a:r>
              <a:rPr lang="en-US" sz="1500" spc="60">
                <a:latin typeface="+mn-lt"/>
                <a:cs typeface="Arial"/>
              </a:rPr>
              <a:t> </a:t>
            </a:r>
            <a:r>
              <a:rPr lang="en-US" sz="1500" spc="15">
                <a:latin typeface="+mn-lt"/>
                <a:cs typeface="Arial"/>
              </a:rPr>
              <a:t>services</a:t>
            </a:r>
            <a:r>
              <a:rPr lang="en-US" sz="1500" spc="35">
                <a:latin typeface="+mn-lt"/>
                <a:cs typeface="Arial"/>
              </a:rPr>
              <a:t> </a:t>
            </a:r>
            <a:r>
              <a:rPr lang="en-US" sz="1500" spc="10">
                <a:latin typeface="+mn-lt"/>
                <a:cs typeface="Arial"/>
              </a:rPr>
              <a:t>for</a:t>
            </a:r>
            <a:r>
              <a:rPr lang="en-US" sz="1500" spc="50">
                <a:latin typeface="+mn-lt"/>
                <a:cs typeface="Arial"/>
              </a:rPr>
              <a:t> </a:t>
            </a:r>
            <a:r>
              <a:rPr lang="en-US" sz="1500">
                <a:latin typeface="+mn-lt"/>
                <a:cs typeface="Arial"/>
              </a:rPr>
              <a:t>at</a:t>
            </a:r>
            <a:r>
              <a:rPr lang="en-US" sz="1500" spc="30">
                <a:latin typeface="+mn-lt"/>
                <a:cs typeface="Arial"/>
              </a:rPr>
              <a:t> </a:t>
            </a:r>
            <a:r>
              <a:rPr lang="en-US" sz="1500" spc="5">
                <a:latin typeface="+mn-lt"/>
                <a:cs typeface="Arial"/>
              </a:rPr>
              <a:t>least</a:t>
            </a:r>
            <a:r>
              <a:rPr lang="en-US" sz="1500" spc="105">
                <a:latin typeface="+mn-lt"/>
                <a:cs typeface="Arial"/>
              </a:rPr>
              <a:t> </a:t>
            </a:r>
            <a:r>
              <a:rPr lang="en-US" sz="1500" spc="10">
                <a:latin typeface="+mn-lt"/>
                <a:cs typeface="Arial"/>
              </a:rPr>
              <a:t>four</a:t>
            </a:r>
            <a:r>
              <a:rPr lang="en-US" sz="1500" spc="50">
                <a:latin typeface="+mn-lt"/>
                <a:cs typeface="Arial"/>
              </a:rPr>
              <a:t> </a:t>
            </a:r>
            <a:r>
              <a:rPr lang="en-US" sz="1500" spc="10">
                <a:latin typeface="+mn-lt"/>
                <a:cs typeface="Arial"/>
              </a:rPr>
              <a:t>months</a:t>
            </a:r>
            <a:r>
              <a:rPr lang="en-US" sz="1500" spc="75">
                <a:latin typeface="+mn-lt"/>
                <a:cs typeface="Arial"/>
              </a:rPr>
              <a:t> – 120 days </a:t>
            </a:r>
            <a:r>
              <a:rPr lang="en-US" sz="1500" spc="20">
                <a:latin typeface="+mn-lt"/>
                <a:cs typeface="Arial"/>
              </a:rPr>
              <a:t>from</a:t>
            </a:r>
            <a:r>
              <a:rPr lang="en-US" sz="1500" spc="50">
                <a:latin typeface="+mn-lt"/>
                <a:cs typeface="Arial"/>
              </a:rPr>
              <a:t> </a:t>
            </a:r>
            <a:r>
              <a:rPr lang="en-US" sz="1500" spc="5">
                <a:latin typeface="+mn-lt"/>
                <a:cs typeface="Arial"/>
              </a:rPr>
              <a:t>the</a:t>
            </a:r>
            <a:r>
              <a:rPr lang="en-US" sz="1500" spc="60">
                <a:latin typeface="+mn-lt"/>
                <a:cs typeface="Arial"/>
              </a:rPr>
              <a:t> </a:t>
            </a:r>
            <a:r>
              <a:rPr lang="en-US" sz="1500" spc="25">
                <a:latin typeface="+mn-lt"/>
                <a:cs typeface="Arial"/>
              </a:rPr>
              <a:t>time</a:t>
            </a:r>
            <a:r>
              <a:rPr lang="en-US" sz="1500" spc="20">
                <a:latin typeface="+mn-lt"/>
                <a:cs typeface="Arial"/>
              </a:rPr>
              <a:t> </a:t>
            </a:r>
            <a:r>
              <a:rPr lang="en-US" sz="1500" spc="-10">
                <a:latin typeface="+mn-lt"/>
                <a:cs typeface="Arial"/>
              </a:rPr>
              <a:t>of </a:t>
            </a:r>
            <a:r>
              <a:rPr lang="en-US" sz="1500" spc="-415">
                <a:latin typeface="+mn-lt"/>
                <a:cs typeface="Arial"/>
              </a:rPr>
              <a:t> </a:t>
            </a:r>
            <a:r>
              <a:rPr lang="en-US" sz="1500" spc="10">
                <a:latin typeface="+mn-lt"/>
                <a:cs typeface="Arial"/>
              </a:rPr>
              <a:t>enrollment</a:t>
            </a:r>
          </a:p>
          <a:p>
            <a:pPr marL="757555" marR="408940" indent="-288290">
              <a:lnSpc>
                <a:spcPct val="102600"/>
              </a:lnSpc>
              <a:spcBef>
                <a:spcPts val="0"/>
              </a:spcBef>
              <a:spcAft>
                <a:spcPts val="0"/>
              </a:spcAft>
              <a:buChar char="•"/>
              <a:tabLst>
                <a:tab pos="757555" algn="l"/>
                <a:tab pos="758190" algn="l"/>
              </a:tabLst>
            </a:pPr>
            <a:endParaRPr lang="en-US" sz="1400">
              <a:latin typeface="+mn-lt"/>
              <a:cs typeface="Arial"/>
            </a:endParaRPr>
          </a:p>
          <a:p>
            <a:pPr marL="12700" marR="5080">
              <a:lnSpc>
                <a:spcPct val="100600"/>
              </a:lnSpc>
              <a:spcBef>
                <a:spcPts val="605"/>
              </a:spcBef>
            </a:pPr>
            <a:r>
              <a:rPr lang="en-US" sz="1800" b="1" spc="-15" err="1">
                <a:latin typeface="+mn-lt"/>
                <a:cs typeface="Arial"/>
              </a:rPr>
              <a:t>MetroPlusHealth</a:t>
            </a:r>
            <a:r>
              <a:rPr lang="en-US" sz="1800" b="1" spc="85">
                <a:latin typeface="+mn-lt"/>
                <a:cs typeface="Arial"/>
              </a:rPr>
              <a:t> </a:t>
            </a:r>
            <a:r>
              <a:rPr lang="en-US" sz="1800" b="1" spc="-15">
                <a:latin typeface="+mn-lt"/>
                <a:cs typeface="Arial"/>
              </a:rPr>
              <a:t>Managed</a:t>
            </a:r>
            <a:r>
              <a:rPr lang="en-US" sz="1800" b="1" spc="100">
                <a:latin typeface="+mn-lt"/>
                <a:cs typeface="Arial"/>
              </a:rPr>
              <a:t> </a:t>
            </a:r>
            <a:r>
              <a:rPr lang="en-US" sz="1800" b="1" spc="-15">
                <a:latin typeface="+mn-lt"/>
                <a:cs typeface="Arial"/>
              </a:rPr>
              <a:t>Long</a:t>
            </a:r>
            <a:r>
              <a:rPr lang="en-US" sz="1800" b="1" spc="30">
                <a:latin typeface="+mn-lt"/>
                <a:cs typeface="Arial"/>
              </a:rPr>
              <a:t> </a:t>
            </a:r>
            <a:r>
              <a:rPr lang="en-US" sz="1800" b="1" spc="-60">
                <a:latin typeface="+mn-lt"/>
                <a:cs typeface="Arial"/>
              </a:rPr>
              <a:t>Term</a:t>
            </a:r>
            <a:r>
              <a:rPr lang="en-US" sz="1800" b="1" spc="30">
                <a:latin typeface="+mn-lt"/>
                <a:cs typeface="Arial"/>
              </a:rPr>
              <a:t> </a:t>
            </a:r>
            <a:r>
              <a:rPr lang="en-US" sz="1800" b="1" spc="-5">
                <a:latin typeface="+mn-lt"/>
                <a:cs typeface="Arial"/>
              </a:rPr>
              <a:t>Care </a:t>
            </a:r>
            <a:r>
              <a:rPr lang="en-US" sz="1800" b="1" spc="-25">
                <a:latin typeface="+mn-lt"/>
                <a:cs typeface="Arial"/>
              </a:rPr>
              <a:t>will</a:t>
            </a:r>
            <a:r>
              <a:rPr lang="en-US" sz="1800" b="1" spc="85">
                <a:latin typeface="+mn-lt"/>
                <a:cs typeface="Arial"/>
              </a:rPr>
              <a:t> </a:t>
            </a:r>
            <a:r>
              <a:rPr lang="en-US" sz="1800" b="1" spc="-15">
                <a:latin typeface="+mn-lt"/>
                <a:cs typeface="Arial"/>
              </a:rPr>
              <a:t>help</a:t>
            </a:r>
            <a:r>
              <a:rPr lang="en-US" sz="1800" b="1" spc="65">
                <a:latin typeface="+mn-lt"/>
                <a:cs typeface="Arial"/>
              </a:rPr>
              <a:t> </a:t>
            </a:r>
            <a:r>
              <a:rPr lang="en-US" sz="1800" b="1" spc="-25">
                <a:latin typeface="+mn-lt"/>
                <a:cs typeface="Arial"/>
              </a:rPr>
              <a:t>members</a:t>
            </a:r>
            <a:r>
              <a:rPr lang="en-US" sz="1800" b="1" spc="125">
                <a:latin typeface="+mn-lt"/>
                <a:cs typeface="Arial"/>
              </a:rPr>
              <a:t> </a:t>
            </a:r>
            <a:r>
              <a:rPr lang="en-US" sz="1800" b="1" spc="-15">
                <a:latin typeface="+mn-lt"/>
                <a:cs typeface="Arial"/>
              </a:rPr>
              <a:t>obtain</a:t>
            </a:r>
            <a:r>
              <a:rPr lang="en-US" sz="1800" b="1" spc="65">
                <a:latin typeface="+mn-lt"/>
                <a:cs typeface="Arial"/>
              </a:rPr>
              <a:t> </a:t>
            </a:r>
            <a:r>
              <a:rPr lang="en-US" sz="1800" b="1" spc="-10">
                <a:latin typeface="+mn-lt"/>
                <a:cs typeface="Arial"/>
              </a:rPr>
              <a:t>the</a:t>
            </a:r>
            <a:r>
              <a:rPr lang="en-US" sz="1800" b="1" spc="30">
                <a:latin typeface="+mn-lt"/>
                <a:cs typeface="Arial"/>
              </a:rPr>
              <a:t> </a:t>
            </a:r>
            <a:r>
              <a:rPr lang="en-US" sz="1800" b="1">
                <a:latin typeface="+mn-lt"/>
                <a:cs typeface="Arial"/>
              </a:rPr>
              <a:t>services</a:t>
            </a:r>
            <a:r>
              <a:rPr lang="en-US" sz="1800" b="1" spc="-25">
                <a:latin typeface="+mn-lt"/>
                <a:cs typeface="Arial"/>
              </a:rPr>
              <a:t> we</a:t>
            </a:r>
            <a:r>
              <a:rPr lang="en-US" sz="1800" b="1" spc="30">
                <a:latin typeface="+mn-lt"/>
                <a:cs typeface="Arial"/>
              </a:rPr>
              <a:t> </a:t>
            </a:r>
            <a:r>
              <a:rPr lang="en-US" sz="1800" b="1" spc="-15">
                <a:latin typeface="+mn-lt"/>
                <a:cs typeface="Arial"/>
              </a:rPr>
              <a:t>do </a:t>
            </a:r>
            <a:r>
              <a:rPr lang="en-US" sz="1800" b="1" spc="-455">
                <a:latin typeface="+mn-lt"/>
                <a:cs typeface="Arial"/>
              </a:rPr>
              <a:t> </a:t>
            </a:r>
            <a:r>
              <a:rPr lang="en-US" sz="1800" b="1" spc="-15">
                <a:latin typeface="+mn-lt"/>
                <a:cs typeface="Arial"/>
              </a:rPr>
              <a:t>not</a:t>
            </a:r>
            <a:r>
              <a:rPr lang="en-US" sz="1800" b="1" spc="25">
                <a:latin typeface="+mn-lt"/>
                <a:cs typeface="Arial"/>
              </a:rPr>
              <a:t> </a:t>
            </a:r>
            <a:r>
              <a:rPr lang="en-US" sz="1800" b="1" spc="-10">
                <a:latin typeface="+mn-lt"/>
                <a:cs typeface="Arial"/>
              </a:rPr>
              <a:t>directly</a:t>
            </a:r>
            <a:r>
              <a:rPr lang="en-US" sz="1800" b="1" spc="45">
                <a:latin typeface="+mn-lt"/>
                <a:cs typeface="Arial"/>
              </a:rPr>
              <a:t> </a:t>
            </a:r>
            <a:r>
              <a:rPr lang="en-US" sz="1800" b="1" spc="5">
                <a:latin typeface="+mn-lt"/>
                <a:cs typeface="Arial"/>
              </a:rPr>
              <a:t>cover</a:t>
            </a:r>
            <a:r>
              <a:rPr lang="en-US" sz="1800" b="1" spc="-30">
                <a:latin typeface="+mn-lt"/>
                <a:cs typeface="Arial"/>
              </a:rPr>
              <a:t> </a:t>
            </a:r>
            <a:r>
              <a:rPr lang="en-US" sz="1800" b="1" spc="-10">
                <a:latin typeface="+mn-lt"/>
                <a:cs typeface="Arial"/>
              </a:rPr>
              <a:t>to</a:t>
            </a:r>
            <a:r>
              <a:rPr lang="en-US" sz="1800" b="1" spc="25">
                <a:latin typeface="+mn-lt"/>
                <a:cs typeface="Arial"/>
              </a:rPr>
              <a:t> </a:t>
            </a:r>
            <a:r>
              <a:rPr lang="en-US" sz="1800" b="1" spc="-25">
                <a:latin typeface="+mn-lt"/>
                <a:cs typeface="Arial"/>
              </a:rPr>
              <a:t>make</a:t>
            </a:r>
            <a:r>
              <a:rPr lang="en-US" sz="1800" b="1" spc="60">
                <a:latin typeface="+mn-lt"/>
                <a:cs typeface="Arial"/>
              </a:rPr>
              <a:t> </a:t>
            </a:r>
            <a:r>
              <a:rPr lang="en-US" sz="1800" b="1" spc="-5">
                <a:latin typeface="+mn-lt"/>
                <a:cs typeface="Arial"/>
              </a:rPr>
              <a:t>sure</a:t>
            </a:r>
            <a:r>
              <a:rPr lang="en-US" sz="1800" b="1" spc="25">
                <a:latin typeface="+mn-lt"/>
                <a:cs typeface="Arial"/>
              </a:rPr>
              <a:t> </a:t>
            </a:r>
            <a:r>
              <a:rPr lang="en-US" sz="1800" b="1" spc="-15">
                <a:latin typeface="+mn-lt"/>
                <a:cs typeface="Arial"/>
              </a:rPr>
              <a:t>they</a:t>
            </a:r>
            <a:r>
              <a:rPr lang="en-US" sz="1800" b="1" spc="10">
                <a:latin typeface="+mn-lt"/>
                <a:cs typeface="Arial"/>
              </a:rPr>
              <a:t> </a:t>
            </a:r>
            <a:r>
              <a:rPr lang="en-US" sz="1800" b="1">
                <a:latin typeface="+mn-lt"/>
                <a:cs typeface="Arial"/>
              </a:rPr>
              <a:t>receive</a:t>
            </a:r>
            <a:r>
              <a:rPr lang="en-US" sz="1800" b="1" spc="-10">
                <a:latin typeface="+mn-lt"/>
                <a:cs typeface="Arial"/>
              </a:rPr>
              <a:t> the</a:t>
            </a:r>
            <a:r>
              <a:rPr lang="en-US" sz="1800" b="1" spc="25">
                <a:latin typeface="+mn-lt"/>
                <a:cs typeface="Arial"/>
              </a:rPr>
              <a:t> </a:t>
            </a:r>
            <a:r>
              <a:rPr lang="en-US" sz="1800" b="1" spc="-5">
                <a:latin typeface="+mn-lt"/>
                <a:cs typeface="Arial"/>
              </a:rPr>
              <a:t>care</a:t>
            </a:r>
            <a:r>
              <a:rPr lang="en-US" sz="1800" b="1" spc="-10">
                <a:latin typeface="+mn-lt"/>
                <a:cs typeface="Arial"/>
              </a:rPr>
              <a:t> </a:t>
            </a:r>
            <a:r>
              <a:rPr lang="en-US" sz="1800" b="1" spc="-15">
                <a:latin typeface="+mn-lt"/>
                <a:cs typeface="Arial"/>
              </a:rPr>
              <a:t>needed.</a:t>
            </a:r>
            <a:endParaRPr lang="en-US" sz="1800" b="1">
              <a:latin typeface="+mn-lt"/>
              <a:cs typeface="Arial"/>
            </a:endParaRPr>
          </a:p>
          <a:p>
            <a:pPr marL="12700" marR="387985" algn="just">
              <a:lnSpc>
                <a:spcPct val="99700"/>
              </a:lnSpc>
              <a:spcBef>
                <a:spcPts val="1315"/>
              </a:spcBef>
            </a:pPr>
            <a:r>
              <a:rPr lang="en-US" sz="1800" spc="-110">
                <a:latin typeface="+mn-lt"/>
                <a:cs typeface="Arial"/>
              </a:rPr>
              <a:t>To </a:t>
            </a:r>
            <a:r>
              <a:rPr lang="en-US" sz="1800" spc="-15">
                <a:latin typeface="+mn-lt"/>
                <a:cs typeface="Arial"/>
              </a:rPr>
              <a:t>find out </a:t>
            </a:r>
            <a:r>
              <a:rPr lang="en-US" sz="1800" spc="-20">
                <a:latin typeface="+mn-lt"/>
                <a:cs typeface="Arial"/>
              </a:rPr>
              <a:t>more </a:t>
            </a:r>
            <a:r>
              <a:rPr lang="en-US" sz="1800" spc="-15">
                <a:latin typeface="+mn-lt"/>
                <a:cs typeface="Arial"/>
              </a:rPr>
              <a:t>about </a:t>
            </a:r>
            <a:r>
              <a:rPr lang="en-US" sz="1800" spc="-20">
                <a:latin typeface="+mn-lt"/>
                <a:cs typeface="Arial"/>
              </a:rPr>
              <a:t>what </a:t>
            </a:r>
            <a:r>
              <a:rPr lang="en-US" sz="1800" spc="-15">
                <a:latin typeface="+mn-lt"/>
                <a:cs typeface="Arial"/>
              </a:rPr>
              <a:t>is and </a:t>
            </a:r>
            <a:r>
              <a:rPr lang="en-US" sz="1800" spc="-10">
                <a:latin typeface="+mn-lt"/>
                <a:cs typeface="Arial"/>
              </a:rPr>
              <a:t>isn’t </a:t>
            </a:r>
            <a:r>
              <a:rPr lang="en-US" sz="1800">
                <a:latin typeface="+mn-lt"/>
                <a:cs typeface="Arial"/>
              </a:rPr>
              <a:t>covered </a:t>
            </a:r>
            <a:r>
              <a:rPr lang="en-US" sz="1800" spc="-10">
                <a:latin typeface="+mn-lt"/>
                <a:cs typeface="Arial"/>
              </a:rPr>
              <a:t>by </a:t>
            </a:r>
            <a:r>
              <a:rPr lang="en-US" sz="1800" spc="-15" err="1">
                <a:latin typeface="+mn-lt"/>
                <a:cs typeface="Arial"/>
              </a:rPr>
              <a:t>MetroPlus</a:t>
            </a:r>
            <a:r>
              <a:rPr lang="en-US" sz="1800" spc="-15">
                <a:latin typeface="+mn-lt"/>
                <a:cs typeface="Arial"/>
              </a:rPr>
              <a:t> Managed Long </a:t>
            </a:r>
            <a:r>
              <a:rPr lang="en-US" sz="1800" spc="-10">
                <a:latin typeface="+mn-lt"/>
                <a:cs typeface="Arial"/>
              </a:rPr>
              <a:t> </a:t>
            </a:r>
            <a:r>
              <a:rPr lang="en-US" sz="1800" spc="-60">
                <a:latin typeface="+mn-lt"/>
                <a:cs typeface="Arial"/>
              </a:rPr>
              <a:t>Term </a:t>
            </a:r>
            <a:r>
              <a:rPr lang="en-US" sz="1800" spc="-10">
                <a:latin typeface="+mn-lt"/>
                <a:cs typeface="Arial"/>
              </a:rPr>
              <a:t>Care, please </a:t>
            </a:r>
            <a:r>
              <a:rPr lang="en-US" sz="1800" spc="-5">
                <a:latin typeface="+mn-lt"/>
                <a:cs typeface="Arial"/>
              </a:rPr>
              <a:t>check </a:t>
            </a:r>
            <a:r>
              <a:rPr lang="en-US" sz="1800" spc="-15">
                <a:latin typeface="+mn-lt"/>
                <a:cs typeface="Arial"/>
              </a:rPr>
              <a:t>our </a:t>
            </a:r>
            <a:r>
              <a:rPr lang="en-US" sz="1800" b="1" spc="-10">
                <a:latin typeface="+mn-lt"/>
                <a:cs typeface="Arial"/>
              </a:rPr>
              <a:t>Member </a:t>
            </a:r>
            <a:r>
              <a:rPr lang="en-US" sz="1800" b="1" spc="-5">
                <a:latin typeface="+mn-lt"/>
                <a:cs typeface="Arial"/>
              </a:rPr>
              <a:t>Handbook,</a:t>
            </a:r>
            <a:r>
              <a:rPr lang="en-US" sz="1800" spc="-10">
                <a:latin typeface="+mn-lt"/>
                <a:cs typeface="Arial"/>
              </a:rPr>
              <a:t> call us at </a:t>
            </a:r>
            <a:r>
              <a:rPr lang="en-US" sz="1800" b="1" spc="-15">
                <a:latin typeface="+mn-lt"/>
                <a:cs typeface="Arial"/>
              </a:rPr>
              <a:t>855-355-MLTC </a:t>
            </a:r>
            <a:r>
              <a:rPr lang="en-US" sz="1800" b="1" spc="-10">
                <a:latin typeface="+mn-lt"/>
                <a:cs typeface="Arial"/>
              </a:rPr>
              <a:t> (6582)</a:t>
            </a:r>
            <a:r>
              <a:rPr lang="en-US" sz="1800" b="1" spc="35">
                <a:latin typeface="+mn-lt"/>
                <a:cs typeface="Arial"/>
              </a:rPr>
              <a:t> </a:t>
            </a:r>
            <a:r>
              <a:rPr lang="en-US" sz="1800" b="1" spc="-25">
                <a:latin typeface="+mn-lt"/>
                <a:cs typeface="Arial"/>
              </a:rPr>
              <a:t>(TYY</a:t>
            </a:r>
            <a:r>
              <a:rPr lang="en-US" sz="2000" b="1" spc="-25">
                <a:latin typeface="+mn-lt"/>
                <a:cs typeface="Arial"/>
              </a:rPr>
              <a:t>:</a:t>
            </a:r>
            <a:r>
              <a:rPr lang="en-US" sz="2000" b="1" spc="-30">
                <a:latin typeface="+mn-lt"/>
                <a:cs typeface="Arial"/>
              </a:rPr>
              <a:t> </a:t>
            </a:r>
            <a:r>
              <a:rPr lang="en-US" sz="2000" b="1" spc="-45">
                <a:latin typeface="+mn-lt"/>
                <a:cs typeface="Arial"/>
              </a:rPr>
              <a:t>711) </a:t>
            </a:r>
            <a:r>
              <a:rPr lang="en-US" sz="2000" spc="-45">
                <a:latin typeface="+mn-lt"/>
                <a:cs typeface="Arial"/>
              </a:rPr>
              <a:t>or visit our website</a:t>
            </a:r>
            <a:r>
              <a:rPr lang="en-US" sz="2000" b="1" spc="-45">
                <a:latin typeface="+mn-lt"/>
                <a:cs typeface="Arial"/>
              </a:rPr>
              <a:t> </a:t>
            </a:r>
            <a:r>
              <a:rPr lang="en-US" sz="2000">
                <a:latin typeface="+mn-lt"/>
                <a:cs typeface="Arial"/>
                <a:hlinkClick r:id="rId4"/>
              </a:rPr>
              <a:t>MLTC Plan </a:t>
            </a:r>
            <a:endParaRPr lang="en-US" sz="2000">
              <a:latin typeface="+mn-lt"/>
              <a:cs typeface="Arial"/>
            </a:endParaRPr>
          </a:p>
          <a:p>
            <a:endParaRPr lang="en-US"/>
          </a:p>
        </p:txBody>
      </p:sp>
    </p:spTree>
    <p:extLst>
      <p:ext uri="{BB962C8B-B14F-4D97-AF65-F5344CB8AC3E}">
        <p14:creationId xmlns:p14="http://schemas.microsoft.com/office/powerpoint/2010/main" val="2483049493"/>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7CB86D-F475-B03C-C240-8ECF597B5E9B}"/>
              </a:ext>
            </a:extLst>
          </p:cNvPr>
          <p:cNvSpPr>
            <a:spLocks noGrp="1"/>
          </p:cNvSpPr>
          <p:nvPr>
            <p:ph type="body" sz="quarter" idx="10"/>
          </p:nvPr>
        </p:nvSpPr>
        <p:spPr>
          <a:xfrm>
            <a:off x="168812" y="-7"/>
            <a:ext cx="12023188" cy="954367"/>
          </a:xfrm>
        </p:spPr>
        <p:txBody>
          <a:bodyPr/>
          <a:lstStyle/>
          <a:p>
            <a:pPr algn="ctr"/>
            <a:r>
              <a:rPr lang="en-US" b="1">
                <a:latin typeface="+mj-lt"/>
              </a:rPr>
              <a:t>Provider Services is Here to Help You</a:t>
            </a:r>
          </a:p>
        </p:txBody>
      </p:sp>
      <p:sp>
        <p:nvSpPr>
          <p:cNvPr id="4" name="Content Placeholder 3">
            <a:extLst>
              <a:ext uri="{FF2B5EF4-FFF2-40B4-BE49-F238E27FC236}">
                <a16:creationId xmlns:a16="http://schemas.microsoft.com/office/drawing/2014/main" id="{24B79791-E8E0-C149-35A2-6B98E5278677}"/>
              </a:ext>
            </a:extLst>
          </p:cNvPr>
          <p:cNvSpPr>
            <a:spLocks noGrp="1"/>
          </p:cNvSpPr>
          <p:nvPr>
            <p:ph sz="quarter" idx="11"/>
          </p:nvPr>
        </p:nvSpPr>
        <p:spPr>
          <a:xfrm>
            <a:off x="597845" y="1562581"/>
            <a:ext cx="11387326" cy="4341059"/>
          </a:xfrm>
        </p:spPr>
        <p:txBody>
          <a:bodyPr/>
          <a:lstStyle/>
          <a:p>
            <a:pPr marL="342900" indent="-342900">
              <a:lnSpc>
                <a:spcPct val="100000"/>
              </a:lnSpc>
              <a:spcBef>
                <a:spcPts val="600"/>
              </a:spcBef>
              <a:buClr>
                <a:srgbClr val="FFD962"/>
              </a:buClr>
              <a:buFont typeface="Wingdings" panose="05000000000000000000" pitchFamily="2" charset="2"/>
              <a:buChar char="Ø"/>
            </a:pPr>
            <a:r>
              <a:rPr lang="en-US" b="0" i="0" u="none" strike="noStrike" baseline="0">
                <a:solidFill>
                  <a:srgbClr val="212121"/>
                </a:solidFill>
                <a:latin typeface="+mn-lt"/>
              </a:rPr>
              <a:t>We are pleased to share that we have launched a new, dedicated, and improved </a:t>
            </a:r>
            <a:r>
              <a:rPr lang="en-US" b="1" i="0" u="none" strike="noStrike" baseline="0">
                <a:solidFill>
                  <a:srgbClr val="212121"/>
                </a:solidFill>
                <a:latin typeface="+mn-lt"/>
              </a:rPr>
              <a:t>Provider Services Call Center </a:t>
            </a:r>
            <a:r>
              <a:rPr lang="en-US" b="0" i="0" u="none" strike="noStrike" baseline="0">
                <a:solidFill>
                  <a:srgbClr val="212121"/>
                </a:solidFill>
                <a:latin typeface="+mn-lt"/>
              </a:rPr>
              <a:t>to support all provider and vendor inquiries and concerns. </a:t>
            </a:r>
          </a:p>
          <a:p>
            <a:pPr marL="342900" indent="-342900">
              <a:lnSpc>
                <a:spcPct val="100000"/>
              </a:lnSpc>
              <a:spcBef>
                <a:spcPts val="600"/>
              </a:spcBef>
              <a:buClr>
                <a:srgbClr val="FFD962"/>
              </a:buClr>
              <a:buFont typeface="Wingdings" panose="05000000000000000000" pitchFamily="2" charset="2"/>
              <a:buChar char="Ø"/>
            </a:pPr>
            <a:endParaRPr lang="en-US" b="0" i="0" u="none" strike="noStrike" baseline="0">
              <a:solidFill>
                <a:srgbClr val="212121"/>
              </a:solidFill>
              <a:latin typeface="+mn-lt"/>
            </a:endParaRPr>
          </a:p>
          <a:p>
            <a:pPr marL="342900" indent="-342900">
              <a:lnSpc>
                <a:spcPct val="100000"/>
              </a:lnSpc>
              <a:spcBef>
                <a:spcPts val="0"/>
              </a:spcBef>
              <a:spcAft>
                <a:spcPts val="0"/>
              </a:spcAft>
              <a:buClr>
                <a:srgbClr val="FFD962"/>
              </a:buClr>
              <a:buFont typeface="Wingdings" panose="05000000000000000000" pitchFamily="2" charset="2"/>
              <a:buChar char="Ø"/>
            </a:pPr>
            <a:r>
              <a:rPr lang="en-US" b="0" i="0" u="none" strike="noStrike" baseline="0">
                <a:solidFill>
                  <a:srgbClr val="212121"/>
                </a:solidFill>
                <a:latin typeface="+mn-lt"/>
              </a:rPr>
              <a:t>We will resolve all your queries and issues expeditiously and with minimal effort on your </a:t>
            </a:r>
          </a:p>
          <a:p>
            <a:pPr>
              <a:lnSpc>
                <a:spcPct val="100000"/>
              </a:lnSpc>
              <a:spcBef>
                <a:spcPts val="0"/>
              </a:spcBef>
              <a:spcAft>
                <a:spcPts val="0"/>
              </a:spcAft>
              <a:buClr>
                <a:srgbClr val="FFD962"/>
              </a:buClr>
            </a:pPr>
            <a:r>
              <a:rPr lang="en-US" b="0" i="0" u="none" strike="noStrike" baseline="0">
                <a:solidFill>
                  <a:srgbClr val="212121"/>
                </a:solidFill>
                <a:latin typeface="+mn-lt"/>
              </a:rPr>
              <a:t>	part. </a:t>
            </a:r>
          </a:p>
          <a:p>
            <a:pPr marL="342900" indent="-342900">
              <a:lnSpc>
                <a:spcPct val="100000"/>
              </a:lnSpc>
              <a:spcBef>
                <a:spcPts val="0"/>
              </a:spcBef>
              <a:spcAft>
                <a:spcPts val="0"/>
              </a:spcAft>
              <a:buClr>
                <a:srgbClr val="FFD962"/>
              </a:buClr>
              <a:buFont typeface="Wingdings" panose="05000000000000000000" pitchFamily="2" charset="2"/>
              <a:buChar char="Ø"/>
            </a:pPr>
            <a:endParaRPr lang="en-US" b="0" i="0" u="none" strike="noStrike" baseline="0">
              <a:solidFill>
                <a:srgbClr val="212121"/>
              </a:solidFill>
              <a:latin typeface="+mn-lt"/>
            </a:endParaRPr>
          </a:p>
          <a:p>
            <a:pPr marL="342900" indent="-342900">
              <a:lnSpc>
                <a:spcPct val="100000"/>
              </a:lnSpc>
              <a:spcBef>
                <a:spcPts val="0"/>
              </a:spcBef>
              <a:spcAft>
                <a:spcPts val="0"/>
              </a:spcAft>
              <a:buClr>
                <a:srgbClr val="FFD962"/>
              </a:buClr>
              <a:buFont typeface="Wingdings" panose="05000000000000000000" pitchFamily="2" charset="2"/>
              <a:buChar char="Ø"/>
            </a:pPr>
            <a:r>
              <a:rPr lang="en-US" b="0" i="0" u="none" strike="noStrike" baseline="0">
                <a:solidFill>
                  <a:srgbClr val="212121"/>
                </a:solidFill>
                <a:latin typeface="+mn-lt"/>
              </a:rPr>
              <a:t>You can reach our </a:t>
            </a:r>
            <a:r>
              <a:rPr lang="en-US" b="1" i="0" u="none" strike="noStrike" baseline="0">
                <a:solidFill>
                  <a:srgbClr val="212121"/>
                </a:solidFill>
                <a:latin typeface="+mn-lt"/>
              </a:rPr>
              <a:t>Provider Services Call Center at </a:t>
            </a:r>
          </a:p>
          <a:p>
            <a:pPr>
              <a:lnSpc>
                <a:spcPct val="100000"/>
              </a:lnSpc>
              <a:spcBef>
                <a:spcPts val="600"/>
              </a:spcBef>
              <a:buClr>
                <a:srgbClr val="FFD962"/>
              </a:buClr>
            </a:pPr>
            <a:r>
              <a:rPr lang="en-US" b="1">
                <a:solidFill>
                  <a:srgbClr val="212121"/>
                </a:solidFill>
                <a:latin typeface="+mn-lt"/>
              </a:rPr>
              <a:t>	</a:t>
            </a:r>
            <a:r>
              <a:rPr lang="en-US" b="1" i="0" u="none" strike="noStrike" baseline="0">
                <a:solidFill>
                  <a:srgbClr val="212121"/>
                </a:solidFill>
                <a:latin typeface="+mn-lt"/>
              </a:rPr>
              <a:t>1-800-303-9626, Monday-Friday, 8am-8pm, </a:t>
            </a:r>
            <a:r>
              <a:rPr lang="en-US" b="0" i="0" u="none" strike="noStrike" baseline="0">
                <a:solidFill>
                  <a:srgbClr val="212121"/>
                </a:solidFill>
                <a:latin typeface="+mn-lt"/>
              </a:rPr>
              <a:t>for all </a:t>
            </a:r>
          </a:p>
          <a:p>
            <a:pPr>
              <a:lnSpc>
                <a:spcPct val="100000"/>
              </a:lnSpc>
              <a:spcBef>
                <a:spcPts val="600"/>
              </a:spcBef>
              <a:buClr>
                <a:srgbClr val="FFD962"/>
              </a:buClr>
            </a:pPr>
            <a:r>
              <a:rPr lang="en-US">
                <a:solidFill>
                  <a:srgbClr val="212121"/>
                </a:solidFill>
                <a:latin typeface="+mn-lt"/>
              </a:rPr>
              <a:t>	</a:t>
            </a:r>
            <a:r>
              <a:rPr lang="en-US" b="0" i="0" u="none" strike="noStrike" baseline="0">
                <a:solidFill>
                  <a:srgbClr val="212121"/>
                </a:solidFill>
                <a:latin typeface="+mn-lt"/>
              </a:rPr>
              <a:t>contracting, billing, and credentialing inquiries.</a:t>
            </a:r>
          </a:p>
          <a:p>
            <a:endParaRPr lang="en-US"/>
          </a:p>
        </p:txBody>
      </p:sp>
      <p:pic>
        <p:nvPicPr>
          <p:cNvPr id="5" name="object 5">
            <a:extLst>
              <a:ext uri="{FF2B5EF4-FFF2-40B4-BE49-F238E27FC236}">
                <a16:creationId xmlns:a16="http://schemas.microsoft.com/office/drawing/2014/main" id="{BB98B0D3-680E-978F-4C0C-D64305482AEF}"/>
              </a:ext>
            </a:extLst>
          </p:cNvPr>
          <p:cNvPicPr/>
          <p:nvPr/>
        </p:nvPicPr>
        <p:blipFill>
          <a:blip r:embed="rId3" cstate="print"/>
          <a:stretch>
            <a:fillRect/>
          </a:stretch>
        </p:blipFill>
        <p:spPr>
          <a:xfrm>
            <a:off x="8693164" y="3429000"/>
            <a:ext cx="2900991" cy="2691618"/>
          </a:xfrm>
          <a:prstGeom prst="rect">
            <a:avLst/>
          </a:prstGeom>
        </p:spPr>
      </p:pic>
    </p:spTree>
    <p:extLst>
      <p:ext uri="{BB962C8B-B14F-4D97-AF65-F5344CB8AC3E}">
        <p14:creationId xmlns:p14="http://schemas.microsoft.com/office/powerpoint/2010/main" val="228666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440F8-8666-DF8D-0870-421E3BDA68AF}"/>
              </a:ext>
            </a:extLst>
          </p:cNvPr>
          <p:cNvSpPr>
            <a:spLocks noGrp="1"/>
          </p:cNvSpPr>
          <p:nvPr>
            <p:ph type="title"/>
          </p:nvPr>
        </p:nvSpPr>
        <p:spPr>
          <a:xfrm>
            <a:off x="457199" y="1"/>
            <a:ext cx="10896601" cy="1074057"/>
          </a:xfrm>
        </p:spPr>
        <p:txBody>
          <a:bodyPr/>
          <a:lstStyle/>
          <a:p>
            <a:r>
              <a:rPr lang="en-US" dirty="0"/>
              <a:t>Credentialing requirements &amp; verifications</a:t>
            </a:r>
          </a:p>
        </p:txBody>
      </p:sp>
      <p:sp>
        <p:nvSpPr>
          <p:cNvPr id="18" name="TextBox 17">
            <a:extLst>
              <a:ext uri="{FF2B5EF4-FFF2-40B4-BE49-F238E27FC236}">
                <a16:creationId xmlns:a16="http://schemas.microsoft.com/office/drawing/2014/main" id="{2A65D2DC-6D54-9FB3-EDCA-109FD2478FC1}"/>
              </a:ext>
            </a:extLst>
          </p:cNvPr>
          <p:cNvSpPr txBox="1"/>
          <p:nvPr/>
        </p:nvSpPr>
        <p:spPr>
          <a:xfrm>
            <a:off x="706647" y="1749066"/>
            <a:ext cx="5289041" cy="3677930"/>
          </a:xfrm>
          <a:prstGeom prst="rect">
            <a:avLst/>
          </a:prstGeom>
          <a:noFill/>
        </p:spPr>
        <p:txBody>
          <a:bodyPr wrap="square">
            <a:spAutoFit/>
          </a:bodyPr>
          <a:lstStyle/>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1600" i="0" u="none" strike="noStrike" kern="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Providers in accordance with New York State Department of Health law. </a:t>
            </a: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lang="en-US" sz="1600" kern="0">
                <a:solidFill>
                  <a:schemeClr val="bg1"/>
                </a:solidFill>
                <a:latin typeface="Arial" panose="020B0604020202020204" pitchFamily="34" charset="0"/>
                <a:ea typeface="Calibri" panose="020F0502020204030204" pitchFamily="34" charset="0"/>
                <a:cs typeface="Arial" panose="020B0604020202020204" pitchFamily="34" charset="0"/>
              </a:rPr>
              <a:t>With any and </a:t>
            </a:r>
            <a:r>
              <a:rPr kumimoji="0" lang="en-US" sz="1600" i="0" u="none" strike="noStrike" kern="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other regulatory guidelines. </a:t>
            </a: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1600" i="0" u="none" strike="noStrike" kern="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Practitioners must meet the criteria for enrollment as outlined in </a:t>
            </a:r>
            <a:r>
              <a:rPr kumimoji="0" lang="en-US" sz="1600" i="0" u="none" strike="noStrike" kern="0" cap="none" spc="0" normalizeH="0" baseline="0" noProof="0" err="1">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MetroPlusHealth</a:t>
            </a:r>
            <a:r>
              <a:rPr kumimoji="0" lang="en-US" sz="1600" i="0" u="none" strike="noStrike" kern="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 credentialing </a:t>
            </a:r>
            <a:r>
              <a:rPr kumimoji="0" lang="en-US" sz="1600" i="0" u="none" strike="noStrike" kern="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policy.</a:t>
            </a:r>
          </a:p>
          <a:p>
            <a:pPr marL="285750" indent="-285750">
              <a:spcAft>
                <a:spcPts val="600"/>
              </a:spcAft>
              <a:buFont typeface="Arial" panose="020B0604020202020204" pitchFamily="34" charset="0"/>
              <a:buChar char="•"/>
              <a:defRPr/>
            </a:pPr>
            <a:r>
              <a:rPr lang="en-US" sz="1600">
                <a:solidFill>
                  <a:srgbClr val="00080E"/>
                </a:solidFill>
                <a:latin typeface="Arial" panose="020B0604020202020204" pitchFamily="34" charset="0"/>
                <a:cs typeface="Arial" panose="020B0604020202020204" pitchFamily="34" charset="0"/>
              </a:rPr>
              <a:t>Credentialing staff verifies telehealth approvals for Adult BH HCBS and CORE providers by requesting State approval letters. </a:t>
            </a:r>
          </a:p>
          <a:p>
            <a:pPr marL="285750" indent="-285750">
              <a:spcAft>
                <a:spcPts val="600"/>
              </a:spcAft>
              <a:buFont typeface="Arial" panose="020B0604020202020204" pitchFamily="34" charset="0"/>
              <a:buChar char="•"/>
              <a:defRPr/>
            </a:pPr>
            <a:r>
              <a:rPr lang="en-US" sz="1600" i="0">
                <a:solidFill>
                  <a:srgbClr val="000000"/>
                </a:solidFill>
                <a:effectLst/>
                <a:latin typeface="Arial" panose="020B0604020202020204" pitchFamily="34" charset="0"/>
                <a:cs typeface="Arial" panose="020B0604020202020204" pitchFamily="34" charset="0"/>
              </a:rPr>
              <a:t>The Credentialing Committee reviews the credentialing policy at least annually, updates the policy as needed to ensure that credentialing and re-credentialing processes meets regulatory guidelines.</a:t>
            </a:r>
            <a:endParaRPr lang="en-US" sz="1600">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1800"/>
              </a:spcAft>
              <a:buClrTx/>
              <a:buSzTx/>
              <a:tabLst/>
              <a:defRPr/>
            </a:pPr>
            <a:endParaRPr kumimoji="0" lang="en-US" sz="16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E724B18-86FF-CB04-6B6F-47021576F9E0}"/>
              </a:ext>
            </a:extLst>
          </p:cNvPr>
          <p:cNvSpPr txBox="1"/>
          <p:nvPr/>
        </p:nvSpPr>
        <p:spPr>
          <a:xfrm>
            <a:off x="457199" y="1226896"/>
            <a:ext cx="553848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spcAft>
                <a:spcPts val="900"/>
              </a:spcAft>
            </a:pPr>
            <a:r>
              <a:rPr lang="en-US" b="1">
                <a:solidFill>
                  <a:schemeClr val="bg1"/>
                </a:solidFill>
                <a:latin typeface="Arial" panose="020B0604020202020204" pitchFamily="34" charset="0"/>
                <a:cs typeface="Arial" panose="020B0604020202020204" pitchFamily="34" charset="0"/>
              </a:rPr>
              <a:t>MetroPlusHealth Credentials and Re-Credentials</a:t>
            </a:r>
            <a:r>
              <a:rPr lang="en-US" sz="1800" b="1">
                <a:solidFill>
                  <a:schemeClr val="bg1"/>
                </a:solidFill>
                <a:latin typeface="Arial" panose="020B0604020202020204" pitchFamily="34" charset="0"/>
                <a:cs typeface="Arial" panose="020B0604020202020204" pitchFamily="34" charset="0"/>
              </a:rPr>
              <a:t>:</a:t>
            </a:r>
            <a:endParaRPr lang="en-US" sz="1800" b="1"/>
          </a:p>
        </p:txBody>
      </p:sp>
      <p:sp>
        <p:nvSpPr>
          <p:cNvPr id="8" name="TextBox 7">
            <a:extLst>
              <a:ext uri="{FF2B5EF4-FFF2-40B4-BE49-F238E27FC236}">
                <a16:creationId xmlns:a16="http://schemas.microsoft.com/office/drawing/2014/main" id="{77330A1C-74D3-1A44-28AC-4D242CA761D7}"/>
              </a:ext>
            </a:extLst>
          </p:cNvPr>
          <p:cNvSpPr txBox="1"/>
          <p:nvPr/>
        </p:nvSpPr>
        <p:spPr>
          <a:xfrm>
            <a:off x="6285151" y="1239526"/>
            <a:ext cx="5510609" cy="4693593"/>
          </a:xfrm>
          <a:prstGeom prst="rect">
            <a:avLst/>
          </a:prstGeom>
          <a:noFill/>
        </p:spPr>
        <p:txBody>
          <a:bodyPr wrap="square" lIns="91440" tIns="45720" rIns="91440" bIns="45720" anchor="t">
            <a:spAutoFit/>
          </a:bodyPr>
          <a:lstStyle/>
          <a:p>
            <a:r>
              <a:rPr lang="en-US" sz="1600" b="1" err="1">
                <a:solidFill>
                  <a:schemeClr val="accent1"/>
                </a:solidFill>
                <a:latin typeface="Arial"/>
                <a:cs typeface="Arial"/>
              </a:rPr>
              <a:t>MetroPlusHealth</a:t>
            </a:r>
            <a:r>
              <a:rPr lang="en-US" sz="1600" b="1">
                <a:solidFill>
                  <a:schemeClr val="accent1"/>
                </a:solidFill>
                <a:latin typeface="Arial"/>
                <a:cs typeface="Arial"/>
              </a:rPr>
              <a:t> Recredentials </a:t>
            </a:r>
            <a:r>
              <a:rPr lang="en-US" sz="1600" b="0" i="0">
                <a:solidFill>
                  <a:srgbClr val="000000"/>
                </a:solidFill>
                <a:effectLst/>
                <a:latin typeface="Arial"/>
                <a:cs typeface="Arial"/>
              </a:rPr>
              <a:t>organizational providers on a periodic basis (not less than once every three (3) years</a:t>
            </a:r>
            <a:r>
              <a:rPr lang="en-US" sz="1600" b="0" i="0">
                <a:solidFill>
                  <a:schemeClr val="bg1"/>
                </a:solidFill>
                <a:effectLst/>
                <a:latin typeface="Arial"/>
                <a:cs typeface="Arial"/>
              </a:rPr>
              <a:t>)</a:t>
            </a:r>
            <a:r>
              <a:rPr lang="en-US" sz="1600">
                <a:solidFill>
                  <a:schemeClr val="bg1"/>
                </a:solidFill>
                <a:latin typeface="Arial"/>
                <a:cs typeface="Arial"/>
              </a:rPr>
              <a:t>. </a:t>
            </a:r>
            <a:endParaRPr lang="en-US" sz="1600">
              <a:solidFill>
                <a:schemeClr val="bg1"/>
              </a:solidFill>
              <a:latin typeface="Arial" panose="020B0604020202020204" pitchFamily="34" charset="0"/>
              <a:cs typeface="Arial" panose="020B0604020202020204" pitchFamily="34" charset="0"/>
            </a:endParaRPr>
          </a:p>
          <a:p>
            <a:pPr indent="463550">
              <a:spcBef>
                <a:spcPts val="600"/>
              </a:spcBef>
            </a:pPr>
            <a:r>
              <a:rPr lang="en-US" sz="1600" b="1">
                <a:solidFill>
                  <a:schemeClr val="bg1"/>
                </a:solidFill>
                <a:latin typeface="Arial"/>
                <a:cs typeface="Arial"/>
              </a:rPr>
              <a:t>T</a:t>
            </a:r>
            <a:r>
              <a:rPr lang="en-US" sz="1600" b="1" i="0">
                <a:solidFill>
                  <a:schemeClr val="bg1"/>
                </a:solidFill>
                <a:effectLst/>
                <a:latin typeface="Arial"/>
                <a:cs typeface="Arial"/>
              </a:rPr>
              <a:t>his </a:t>
            </a:r>
            <a:r>
              <a:rPr lang="en-US" sz="1600" b="1" i="0">
                <a:solidFill>
                  <a:srgbClr val="000000"/>
                </a:solidFill>
                <a:effectLst/>
                <a:latin typeface="Arial"/>
                <a:cs typeface="Arial"/>
              </a:rPr>
              <a:t>includes, but is not limited to review of</a:t>
            </a:r>
            <a:r>
              <a:rPr lang="en-US" sz="1600" b="0" i="0">
                <a:solidFill>
                  <a:srgbClr val="000000"/>
                </a:solidFill>
                <a:effectLst/>
                <a:latin typeface="Arial"/>
                <a:cs typeface="Arial"/>
              </a:rPr>
              <a:t>:</a:t>
            </a:r>
          </a:p>
          <a:p>
            <a:pPr marL="914400" indent="-231775">
              <a:buFont typeface="Arial" panose="020B0604020202020204" pitchFamily="34" charset="0"/>
              <a:buChar char="•"/>
            </a:pPr>
            <a:r>
              <a:rPr lang="en-US" sz="1600">
                <a:solidFill>
                  <a:srgbClr val="000000"/>
                </a:solidFill>
                <a:latin typeface="Arial"/>
                <a:cs typeface="Arial"/>
              </a:rPr>
              <a:t>P</a:t>
            </a:r>
            <a:r>
              <a:rPr lang="en-US" sz="1600" b="0" i="0">
                <a:solidFill>
                  <a:srgbClr val="000000"/>
                </a:solidFill>
                <a:effectLst/>
                <a:latin typeface="Arial"/>
                <a:cs typeface="Arial"/>
              </a:rPr>
              <a:t>roviders qualifications</a:t>
            </a:r>
          </a:p>
          <a:p>
            <a:pPr marL="914400" indent="-231775">
              <a:buFont typeface="Arial" panose="020B0604020202020204" pitchFamily="34" charset="0"/>
              <a:buChar char="•"/>
            </a:pPr>
            <a:r>
              <a:rPr lang="en-US" sz="1600">
                <a:solidFill>
                  <a:srgbClr val="000000"/>
                </a:solidFill>
                <a:latin typeface="Arial"/>
                <a:cs typeface="Arial"/>
              </a:rPr>
              <a:t>P</a:t>
            </a:r>
            <a:r>
              <a:rPr lang="en-US" sz="1600" b="0" i="0">
                <a:solidFill>
                  <a:srgbClr val="000000"/>
                </a:solidFill>
                <a:effectLst/>
                <a:latin typeface="Arial"/>
                <a:cs typeface="Arial"/>
              </a:rPr>
              <a:t>erformance</a:t>
            </a:r>
          </a:p>
          <a:p>
            <a:pPr marL="914400" indent="-231775">
              <a:buFont typeface="Arial" panose="020B0604020202020204" pitchFamily="34" charset="0"/>
              <a:buChar char="•"/>
            </a:pPr>
            <a:r>
              <a:rPr lang="en-US" sz="1600">
                <a:solidFill>
                  <a:srgbClr val="000000"/>
                </a:solidFill>
                <a:latin typeface="Arial"/>
                <a:cs typeface="Arial"/>
              </a:rPr>
              <a:t>C</a:t>
            </a:r>
            <a:r>
              <a:rPr lang="en-US" sz="1600" b="0" i="0">
                <a:solidFill>
                  <a:srgbClr val="000000"/>
                </a:solidFill>
                <a:effectLst/>
                <a:latin typeface="Arial"/>
                <a:cs typeface="Arial"/>
              </a:rPr>
              <a:t>omplaints</a:t>
            </a:r>
            <a:r>
              <a:rPr lang="en-US" sz="1600">
                <a:solidFill>
                  <a:srgbClr val="000000"/>
                </a:solidFill>
                <a:latin typeface="Arial"/>
                <a:cs typeface="Arial"/>
              </a:rPr>
              <a:t> </a:t>
            </a:r>
            <a:endParaRPr lang="en-US" sz="1600" b="0" i="0">
              <a:solidFill>
                <a:srgbClr val="000000"/>
              </a:solidFill>
              <a:effectLst/>
              <a:latin typeface="Arial" panose="020B0604020202020204" pitchFamily="34" charset="0"/>
              <a:cs typeface="Arial" panose="020B0604020202020204" pitchFamily="34" charset="0"/>
            </a:endParaRPr>
          </a:p>
          <a:p>
            <a:pPr marL="914400" indent="-231775">
              <a:buFont typeface="Arial" panose="020B0604020202020204" pitchFamily="34" charset="0"/>
              <a:buChar char="•"/>
            </a:pPr>
            <a:r>
              <a:rPr lang="en-US" sz="1600" b="0" i="0">
                <a:solidFill>
                  <a:srgbClr val="000000"/>
                </a:solidFill>
                <a:effectLst/>
                <a:latin typeface="Arial"/>
                <a:cs typeface="Arial"/>
              </a:rPr>
              <a:t>Ce</a:t>
            </a:r>
            <a:r>
              <a:rPr lang="en-US" sz="1600">
                <a:solidFill>
                  <a:srgbClr val="000000"/>
                </a:solidFill>
                <a:latin typeface="Arial"/>
                <a:cs typeface="Arial"/>
              </a:rPr>
              <a:t>rtifications required by co</a:t>
            </a:r>
            <a:r>
              <a:rPr lang="en-US" sz="1600" b="0" i="0">
                <a:solidFill>
                  <a:srgbClr val="000000"/>
                </a:solidFill>
                <a:effectLst/>
                <a:latin typeface="Arial"/>
                <a:cs typeface="Arial"/>
              </a:rPr>
              <a:t>ntract. </a:t>
            </a:r>
            <a:endParaRPr lang="en-US">
              <a:solidFill>
                <a:srgbClr val="000000"/>
              </a:solidFill>
              <a:latin typeface="Arial"/>
              <a:cs typeface="Arial"/>
            </a:endParaRPr>
          </a:p>
          <a:p>
            <a:pPr marL="914400" indent="-231775">
              <a:buFont typeface="Arial" panose="020B0604020202020204" pitchFamily="34" charset="0"/>
              <a:buChar char="•"/>
            </a:pPr>
            <a:r>
              <a:rPr lang="en-US" sz="1600" b="0" i="0">
                <a:solidFill>
                  <a:srgbClr val="000000"/>
                </a:solidFill>
                <a:effectLst/>
                <a:latin typeface="Arial"/>
                <a:cs typeface="Arial"/>
              </a:rPr>
              <a:t>Exclusions and criminal activity checked from State and </a:t>
            </a:r>
            <a:r>
              <a:rPr lang="en-US" sz="1600">
                <a:solidFill>
                  <a:srgbClr val="000000"/>
                </a:solidFill>
                <a:latin typeface="Arial"/>
                <a:cs typeface="Arial"/>
              </a:rPr>
              <a:t>Federal</a:t>
            </a:r>
            <a:r>
              <a:rPr lang="en-US" sz="1600" b="0" i="0">
                <a:solidFill>
                  <a:srgbClr val="000000"/>
                </a:solidFill>
                <a:effectLst/>
                <a:latin typeface="Arial"/>
                <a:cs typeface="Arial"/>
              </a:rPr>
              <a:t> Databases. </a:t>
            </a:r>
            <a:r>
              <a:rPr lang="en-US" sz="1600">
                <a:solidFill>
                  <a:schemeClr val="bg1"/>
                </a:solidFill>
                <a:latin typeface="Arial"/>
                <a:cs typeface="Arial"/>
              </a:rPr>
              <a:t> </a:t>
            </a:r>
            <a:endParaRPr lang="en-US" sz="1600">
              <a:solidFill>
                <a:schemeClr val="bg1"/>
              </a:solidFill>
              <a:latin typeface="Arial" panose="020B0604020202020204" pitchFamily="34" charset="0"/>
              <a:cs typeface="Arial" panose="020B0604020202020204" pitchFamily="34" charset="0"/>
            </a:endParaRPr>
          </a:p>
          <a:p>
            <a:pPr marL="914400" indent="-231775">
              <a:buFont typeface="Arial" panose="020B0604020202020204" pitchFamily="34" charset="0"/>
              <a:buChar char="•"/>
            </a:pPr>
            <a:r>
              <a:rPr lang="en-US" sz="1600">
                <a:solidFill>
                  <a:schemeClr val="bg1"/>
                </a:solidFill>
                <a:latin typeface="Arial"/>
                <a:cs typeface="Arial"/>
              </a:rPr>
              <a:t>Centers for Medicare &amp; Medicaid Services </a:t>
            </a:r>
            <a:endParaRPr lang="en-US" sz="1600">
              <a:solidFill>
                <a:schemeClr val="bg1"/>
              </a:solidFill>
              <a:latin typeface="Arial" panose="020B0604020202020204" pitchFamily="34" charset="0"/>
              <a:cs typeface="Arial" panose="020B0604020202020204" pitchFamily="34" charset="0"/>
            </a:endParaRPr>
          </a:p>
          <a:p>
            <a:endParaRPr lang="en-US" sz="1100">
              <a:solidFill>
                <a:srgbClr val="00080E"/>
              </a:solidFill>
              <a:latin typeface="Arial" panose="020B0604020202020204" pitchFamily="34" charset="0"/>
              <a:cs typeface="Arial" panose="020B0604020202020204" pitchFamily="34" charset="0"/>
            </a:endParaRPr>
          </a:p>
          <a:p>
            <a:r>
              <a:rPr kumimoji="0" lang="en-US" sz="1600" i="0" u="none" strike="noStrike" kern="1200" cap="none" spc="0" normalizeH="0" baseline="0" noProof="0">
                <a:ln>
                  <a:noFill/>
                </a:ln>
                <a:solidFill>
                  <a:srgbClr val="00080E"/>
                </a:solidFill>
                <a:effectLst/>
                <a:uLnTx/>
                <a:uFillTx/>
                <a:latin typeface="Arial"/>
                <a:cs typeface="Arial"/>
              </a:rPr>
              <a:t>Credentialing Staff verifies OMH telehealth approval for Children and Family </a:t>
            </a:r>
            <a:r>
              <a:rPr kumimoji="0" lang="en-US" sz="1600" i="0" u="none" strike="noStrike" kern="1200" cap="none" spc="0" normalizeH="0" baseline="0" noProof="0">
                <a:ln>
                  <a:noFill/>
                </a:ln>
                <a:effectLst/>
                <a:uLnTx/>
                <a:uFillTx/>
                <a:latin typeface="Arial"/>
                <a:cs typeface="Arial"/>
              </a:rPr>
              <a:t>Treatment and Support Services (CFTSS) by:</a:t>
            </a:r>
            <a:r>
              <a:rPr lang="en-US" sz="1600">
                <a:latin typeface="Arial"/>
                <a:cs typeface="Arial"/>
              </a:rPr>
              <a:t> </a:t>
            </a:r>
            <a:endParaRPr lang="en-US" sz="160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endParaRPr lang="en-US" sz="1100">
              <a:latin typeface="Arial" panose="020B0604020202020204" pitchFamily="34" charset="0"/>
              <a:cs typeface="Arial" panose="020B0604020202020204" pitchFamily="34" charset="0"/>
            </a:endParaRPr>
          </a:p>
          <a:p>
            <a:pPr marL="231775" indent="225425">
              <a:buFont typeface="Arial" panose="020B0604020202020204" pitchFamily="34" charset="0"/>
              <a:buChar char="•"/>
            </a:pPr>
            <a:r>
              <a:rPr lang="en-US" sz="1600">
                <a:latin typeface="Arial"/>
                <a:cs typeface="Arial"/>
              </a:rPr>
              <a:t>Requesting copies of operating certificates.</a:t>
            </a:r>
          </a:p>
          <a:p>
            <a:pPr marL="231775" indent="225425">
              <a:buFont typeface="Arial" panose="020B0604020202020204" pitchFamily="34" charset="0"/>
              <a:buChar char="•"/>
            </a:pPr>
            <a:r>
              <a:rPr lang="en-US" sz="1600">
                <a:latin typeface="Arial"/>
                <a:cs typeface="Arial"/>
              </a:rPr>
              <a:t>Requesting approval letter for telehealth.</a:t>
            </a:r>
          </a:p>
          <a:p>
            <a:pPr marL="231775" indent="225425">
              <a:buFont typeface="Arial" panose="020B0604020202020204" pitchFamily="34" charset="0"/>
              <a:buChar char="•"/>
            </a:pPr>
            <a:r>
              <a:rPr lang="en-US" sz="1600">
                <a:latin typeface="Arial"/>
                <a:cs typeface="Arial"/>
              </a:rPr>
              <a:t>For additional information see the Notes section.</a:t>
            </a:r>
            <a:endParaRPr lang="en-US" sz="1400">
              <a:latin typeface="Arial"/>
              <a:cs typeface="Arial"/>
            </a:endParaRPr>
          </a:p>
        </p:txBody>
      </p:sp>
    </p:spTree>
    <p:custDataLst>
      <p:tags r:id="rId1"/>
    </p:custDataLst>
    <p:extLst>
      <p:ext uri="{BB962C8B-B14F-4D97-AF65-F5344CB8AC3E}">
        <p14:creationId xmlns:p14="http://schemas.microsoft.com/office/powerpoint/2010/main" val="4231349571"/>
      </p:ext>
    </p:extLst>
  </p:cSld>
  <p:clrMapOvr>
    <a:masterClrMapping/>
  </p:clrMapOvr>
  <p:extLst>
    <p:ext uri="{6950BFC3-D8DA-4A85-94F7-54DA5524770B}">
      <p188:commentRel xmlns:p188="http://schemas.microsoft.com/office/powerpoint/2018/8/main" r:id="rId4"/>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951C-FF5A-65A6-3A81-644CFC2B99FE}"/>
              </a:ext>
            </a:extLst>
          </p:cNvPr>
          <p:cNvSpPr>
            <a:spLocks noGrp="1"/>
          </p:cNvSpPr>
          <p:nvPr>
            <p:ph type="title"/>
          </p:nvPr>
        </p:nvSpPr>
        <p:spPr>
          <a:xfrm>
            <a:off x="469134" y="318650"/>
            <a:ext cx="11303765" cy="721714"/>
          </a:xfrm>
        </p:spPr>
        <p:txBody>
          <a:bodyPr vert="horz" lIns="91440" tIns="45720" rIns="91440" bIns="45720" rtlCol="0" anchor="ctr">
            <a:noAutofit/>
          </a:bodyPr>
          <a:lstStyle/>
          <a:p>
            <a:r>
              <a:rPr lang="en-US">
                <a:latin typeface="+mj-lt"/>
                <a:cs typeface="+mj-cs"/>
              </a:rPr>
              <a:t>Provider contracting department &amp; </a:t>
            </a:r>
            <a:br>
              <a:rPr lang="en-US">
                <a:latin typeface="+mj-lt"/>
                <a:cs typeface="+mj-cs"/>
              </a:rPr>
            </a:br>
            <a:r>
              <a:rPr lang="en-US">
                <a:latin typeface="+mj-lt"/>
                <a:cs typeface="+mj-cs"/>
              </a:rPr>
              <a:t>Provider Types</a:t>
            </a:r>
            <a:endParaRPr lang="en-US">
              <a:cs typeface="+mj-cs"/>
            </a:endParaRPr>
          </a:p>
        </p:txBody>
      </p:sp>
      <p:sp>
        <p:nvSpPr>
          <p:cNvPr id="4" name="Text Placeholder 6">
            <a:extLst>
              <a:ext uri="{FF2B5EF4-FFF2-40B4-BE49-F238E27FC236}">
                <a16:creationId xmlns:a16="http://schemas.microsoft.com/office/drawing/2014/main" id="{05A5E0B4-F536-D805-2DA9-4D88E1F613C6}"/>
              </a:ext>
            </a:extLst>
          </p:cNvPr>
          <p:cNvSpPr txBox="1">
            <a:spLocks/>
          </p:cNvSpPr>
          <p:nvPr/>
        </p:nvSpPr>
        <p:spPr>
          <a:xfrm>
            <a:off x="498766" y="1199954"/>
            <a:ext cx="1977306" cy="1779551"/>
          </a:xfrm>
          <a:prstGeom prst="ellipse">
            <a:avLst/>
          </a:prstGeom>
        </p:spPr>
        <p:txBody>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2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Clr>
                <a:srgbClr val="FFD030"/>
              </a:buClr>
              <a:buFont typeface="Wingdings" panose="05000000000000000000" pitchFamily="2" charset="2"/>
              <a:buChar char="§"/>
              <a:defRPr sz="2200" b="0" i="0" kern="1200">
                <a:solidFill>
                  <a:schemeClr val="bg1"/>
                </a:solidFill>
                <a:latin typeface="Arial" panose="020B0604020202020204" pitchFamily="34" charset="0"/>
                <a:ea typeface="+mn-ea"/>
                <a:cs typeface="Arial" panose="020B0604020202020204" pitchFamily="34" charset="0"/>
              </a:defRPr>
            </a:lvl2pPr>
            <a:lvl3pPr marL="1139825" indent="-225425" algn="l" defTabSz="914400" rtl="0" eaLnBrk="1" latinLnBrk="0" hangingPunct="1">
              <a:lnSpc>
                <a:spcPct val="90000"/>
              </a:lnSpc>
              <a:spcBef>
                <a:spcPts val="500"/>
              </a:spcBef>
              <a:spcAft>
                <a:spcPts val="600"/>
              </a:spcAft>
              <a:buFont typeface="Wingdings" panose="05000000000000000000" pitchFamily="2" charset="2"/>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9pPr>
          </a:lstStyle>
          <a:p>
            <a:endParaRPr lang="en-US" sz="1350" b="1"/>
          </a:p>
          <a:p>
            <a:endParaRPr lang="en-US" sz="1350" b="1"/>
          </a:p>
        </p:txBody>
      </p:sp>
      <p:sp>
        <p:nvSpPr>
          <p:cNvPr id="10" name="Text Placeholder 5">
            <a:extLst>
              <a:ext uri="{FF2B5EF4-FFF2-40B4-BE49-F238E27FC236}">
                <a16:creationId xmlns:a16="http://schemas.microsoft.com/office/drawing/2014/main" id="{BD484BD6-9B4D-AE6E-DD07-187E944AC401}"/>
              </a:ext>
            </a:extLst>
          </p:cNvPr>
          <p:cNvSpPr txBox="1">
            <a:spLocks/>
          </p:cNvSpPr>
          <p:nvPr/>
        </p:nvSpPr>
        <p:spPr>
          <a:xfrm>
            <a:off x="4538535" y="4031240"/>
            <a:ext cx="1423296" cy="1249048"/>
          </a:xfrm>
          <a:prstGeom prst="ellipse">
            <a:avLst/>
          </a:prstGeom>
        </p:spPr>
        <p:txBody>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2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Clr>
                <a:srgbClr val="FFD030"/>
              </a:buClr>
              <a:buFont typeface="Wingdings" panose="05000000000000000000" pitchFamily="2" charset="2"/>
              <a:buChar char="§"/>
              <a:defRPr sz="2200" b="0" i="0" kern="1200">
                <a:solidFill>
                  <a:schemeClr val="bg1"/>
                </a:solidFill>
                <a:latin typeface="Arial" panose="020B0604020202020204" pitchFamily="34" charset="0"/>
                <a:ea typeface="+mn-ea"/>
                <a:cs typeface="Arial" panose="020B0604020202020204" pitchFamily="34" charset="0"/>
              </a:defRPr>
            </a:lvl2pPr>
            <a:lvl3pPr marL="1139825" indent="-225425" algn="l" defTabSz="914400" rtl="0" eaLnBrk="1" latinLnBrk="0" hangingPunct="1">
              <a:lnSpc>
                <a:spcPct val="90000"/>
              </a:lnSpc>
              <a:spcBef>
                <a:spcPts val="500"/>
              </a:spcBef>
              <a:spcAft>
                <a:spcPts val="600"/>
              </a:spcAft>
              <a:buFont typeface="Wingdings" panose="05000000000000000000" pitchFamily="2" charset="2"/>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9pPr>
          </a:lstStyle>
          <a:p>
            <a:endParaRPr lang="en-US" sz="1350" b="1"/>
          </a:p>
        </p:txBody>
      </p:sp>
      <p:sp>
        <p:nvSpPr>
          <p:cNvPr id="12" name="Arc 11">
            <a:extLst>
              <a:ext uri="{FF2B5EF4-FFF2-40B4-BE49-F238E27FC236}">
                <a16:creationId xmlns:a16="http://schemas.microsoft.com/office/drawing/2014/main" id="{CFBBDDF7-84A6-4554-A2E2-485C85DD3A60}"/>
              </a:ext>
            </a:extLst>
          </p:cNvPr>
          <p:cNvSpPr/>
          <p:nvPr/>
        </p:nvSpPr>
        <p:spPr>
          <a:xfrm>
            <a:off x="1606858" y="2379216"/>
            <a:ext cx="1242874" cy="59497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A703A2C0-EE14-75B7-BD04-2655BF11801E}"/>
              </a:ext>
            </a:extLst>
          </p:cNvPr>
          <p:cNvSpPr txBox="1"/>
          <p:nvPr/>
        </p:nvSpPr>
        <p:spPr>
          <a:xfrm>
            <a:off x="498765" y="1686681"/>
            <a:ext cx="5115454" cy="3811813"/>
          </a:xfrm>
          <a:prstGeom prst="rect">
            <a:avLst/>
          </a:prstGeom>
          <a:noFill/>
        </p:spPr>
        <p:txBody>
          <a:bodyPr wrap="square" lIns="91440" tIns="45720" rIns="91440" bIns="45720" rtlCol="0" anchor="t">
            <a:spAutoFit/>
          </a:bodyPr>
          <a:lstStyle/>
          <a:p>
            <a:pPr>
              <a:lnSpc>
                <a:spcPct val="107000"/>
              </a:lnSpc>
              <a:spcAft>
                <a:spcPts val="800"/>
              </a:spcAft>
            </a:pPr>
            <a:r>
              <a:rPr lang="en-US" b="1" kern="100" dirty="0">
                <a:solidFill>
                  <a:schemeClr val="bg1"/>
                </a:solidFill>
                <a:effectLst/>
                <a:latin typeface="Calibri"/>
                <a:ea typeface="Calibri"/>
                <a:cs typeface="Times New Roman"/>
              </a:rPr>
              <a:t>The Provider Contracting Department manages a robust network of more than 34,000 providers and 4,300 contracts in the New York City Region. </a:t>
            </a:r>
          </a:p>
          <a:p>
            <a:pPr>
              <a:lnSpc>
                <a:spcPct val="107000"/>
              </a:lnSpc>
              <a:spcAft>
                <a:spcPts val="800"/>
              </a:spcAft>
            </a:pPr>
            <a:r>
              <a:rPr lang="en-US" b="1" kern="100" dirty="0">
                <a:solidFill>
                  <a:schemeClr val="bg1"/>
                </a:solidFill>
                <a:effectLst/>
                <a:latin typeface="Calibri"/>
                <a:ea typeface="Calibri"/>
                <a:cs typeface="Times New Roman"/>
              </a:rPr>
              <a:t>Our major network consists of:</a:t>
            </a:r>
            <a:r>
              <a:rPr lang="en-US" b="1" kern="100" dirty="0">
                <a:solidFill>
                  <a:schemeClr val="bg1"/>
                </a:solidFill>
                <a:latin typeface="Calibri"/>
                <a:ea typeface="Calibri"/>
                <a:cs typeface="Times New Roman"/>
              </a:rPr>
              <a:t> </a:t>
            </a:r>
            <a:endParaRPr lang="en-US"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400"/>
              </a:spcAft>
              <a:buFont typeface="Arial" panose="020B0604020202020204" pitchFamily="34" charset="0"/>
              <a:buChar char="•"/>
            </a:pPr>
            <a:r>
              <a:rPr lang="en-US" sz="1600" kern="100" dirty="0">
                <a:solidFill>
                  <a:schemeClr val="bg1"/>
                </a:solidFill>
                <a:effectLst/>
                <a:latin typeface="Calibri"/>
                <a:ea typeface="Calibri"/>
                <a:cs typeface="Times New Roman"/>
              </a:rPr>
              <a:t>Hospital Systems</a:t>
            </a:r>
          </a:p>
          <a:p>
            <a:pPr marL="742950" lvl="1" indent="-285750">
              <a:spcAft>
                <a:spcPts val="400"/>
              </a:spcAft>
              <a:buFont typeface="Arial" panose="020B0604020202020204" pitchFamily="34" charset="0"/>
              <a:buChar char="•"/>
            </a:pPr>
            <a:r>
              <a:rPr lang="en-US" sz="1600" kern="100" dirty="0">
                <a:solidFill>
                  <a:schemeClr val="bg1"/>
                </a:solidFill>
                <a:effectLst/>
                <a:latin typeface="Calibri"/>
                <a:ea typeface="Calibri"/>
                <a:cs typeface="Times New Roman"/>
              </a:rPr>
              <a:t>Hospitals</a:t>
            </a:r>
          </a:p>
          <a:p>
            <a:pPr marL="742950" lvl="1" indent="-285750">
              <a:spcAft>
                <a:spcPts val="400"/>
              </a:spcAft>
              <a:buFont typeface="Arial" panose="020B0604020202020204" pitchFamily="34" charset="0"/>
              <a:buChar char="•"/>
            </a:pPr>
            <a:r>
              <a:rPr lang="en-US" sz="1600" kern="100" dirty="0">
                <a:solidFill>
                  <a:schemeClr val="bg1"/>
                </a:solidFill>
                <a:effectLst/>
                <a:latin typeface="Calibri"/>
                <a:ea typeface="Calibri"/>
                <a:cs typeface="Times New Roman"/>
              </a:rPr>
              <a:t>Independent Practitioner Associations (IPA)</a:t>
            </a:r>
          </a:p>
          <a:p>
            <a:pPr marL="742950" lvl="1" indent="-285750">
              <a:spcAft>
                <a:spcPts val="400"/>
              </a:spcAft>
              <a:buFont typeface="Arial" panose="020B0604020202020204" pitchFamily="34" charset="0"/>
              <a:buChar char="•"/>
            </a:pPr>
            <a:r>
              <a:rPr lang="en-US" sz="1600" kern="100" dirty="0">
                <a:solidFill>
                  <a:schemeClr val="bg1"/>
                </a:solidFill>
                <a:latin typeface="Calibri"/>
                <a:ea typeface="Calibri"/>
                <a:cs typeface="Times New Roman"/>
              </a:rPr>
              <a:t>Memorandum of Understanding (MOU)</a:t>
            </a:r>
            <a:endParaRPr lang="en-US" sz="1600" kern="100" dirty="0">
              <a:solidFill>
                <a:schemeClr val="bg1"/>
              </a:solidFill>
              <a:effectLst/>
              <a:latin typeface="Calibri"/>
              <a:ea typeface="Calibri"/>
              <a:cs typeface="Times New Roman"/>
            </a:endParaRPr>
          </a:p>
          <a:p>
            <a:pPr marL="742950" lvl="1" indent="-285750">
              <a:spcAft>
                <a:spcPts val="400"/>
              </a:spcAft>
              <a:buFont typeface="Arial" panose="020B0604020202020204" pitchFamily="34" charset="0"/>
              <a:buChar char="•"/>
            </a:pPr>
            <a:r>
              <a:rPr lang="en-US" sz="1600" kern="100" dirty="0">
                <a:solidFill>
                  <a:schemeClr val="bg1"/>
                </a:solidFill>
                <a:effectLst/>
                <a:latin typeface="Calibri"/>
                <a:ea typeface="Calibri"/>
                <a:cs typeface="Times New Roman"/>
              </a:rPr>
              <a:t>Behavioral Health Providers</a:t>
            </a:r>
          </a:p>
          <a:p>
            <a:pPr marL="742950" lvl="1" indent="-285750">
              <a:spcAft>
                <a:spcPts val="400"/>
              </a:spcAft>
              <a:buFont typeface="Arial" panose="020B0604020202020204" pitchFamily="34" charset="0"/>
              <a:buChar char="•"/>
            </a:pPr>
            <a:r>
              <a:rPr lang="en-US" sz="1600" kern="100" dirty="0">
                <a:solidFill>
                  <a:schemeClr val="bg1"/>
                </a:solidFill>
                <a:effectLst/>
                <a:latin typeface="Calibri"/>
                <a:ea typeface="Calibri"/>
                <a:cs typeface="Times New Roman"/>
              </a:rPr>
              <a:t>Medical Groups</a:t>
            </a:r>
          </a:p>
          <a:p>
            <a:pPr marL="742950" lvl="1" indent="-285750">
              <a:spcAft>
                <a:spcPts val="400"/>
              </a:spcAft>
              <a:buFont typeface="Arial" panose="020B0604020202020204" pitchFamily="34" charset="0"/>
              <a:buChar char="•"/>
            </a:pPr>
            <a:r>
              <a:rPr lang="en-US" sz="1600" kern="100" dirty="0">
                <a:solidFill>
                  <a:schemeClr val="bg1"/>
                </a:solidFill>
                <a:effectLst/>
                <a:latin typeface="Calibri"/>
                <a:ea typeface="Calibri"/>
                <a:cs typeface="Times New Roman"/>
              </a:rPr>
              <a:t>Individual/Solo Practitioners</a:t>
            </a:r>
          </a:p>
          <a:p>
            <a:pPr marL="742950" lvl="1" indent="-285750">
              <a:spcAft>
                <a:spcPts val="400"/>
              </a:spcAft>
              <a:buFont typeface="Arial" panose="020B0604020202020204" pitchFamily="34" charset="0"/>
              <a:buChar char="•"/>
            </a:pPr>
            <a:r>
              <a:rPr lang="en-US" sz="1600" kern="100" dirty="0">
                <a:solidFill>
                  <a:schemeClr val="bg1"/>
                </a:solidFill>
                <a:effectLst/>
                <a:latin typeface="Calibri"/>
                <a:ea typeface="Calibri"/>
                <a:cs typeface="Times New Roman"/>
              </a:rPr>
              <a:t>Ancillary Providers</a:t>
            </a:r>
          </a:p>
        </p:txBody>
      </p:sp>
      <p:graphicFrame>
        <p:nvGraphicFramePr>
          <p:cNvPr id="6" name="Diagram 5">
            <a:extLst>
              <a:ext uri="{FF2B5EF4-FFF2-40B4-BE49-F238E27FC236}">
                <a16:creationId xmlns:a16="http://schemas.microsoft.com/office/drawing/2014/main" id="{1F1A135D-631D-AF4A-54F3-4B5891CFB5D0}"/>
              </a:ext>
            </a:extLst>
          </p:cNvPr>
          <p:cNvGraphicFramePr/>
          <p:nvPr>
            <p:extLst>
              <p:ext uri="{D42A27DB-BD31-4B8C-83A1-F6EECF244321}">
                <p14:modId xmlns:p14="http://schemas.microsoft.com/office/powerpoint/2010/main" val="3774037657"/>
              </p:ext>
            </p:extLst>
          </p:nvPr>
        </p:nvGraphicFramePr>
        <p:xfrm>
          <a:off x="5806600" y="1298562"/>
          <a:ext cx="5966299" cy="436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02545996"/>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Slide Background">
            <a:extLst>
              <a:ext uri="{FF2B5EF4-FFF2-40B4-BE49-F238E27FC236}">
                <a16:creationId xmlns:a16="http://schemas.microsoft.com/office/drawing/2014/main" id="{EEDFD83B-474E-42D8-99FD-250991624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3" name="Rectangle 32">
            <a:extLst>
              <a:ext uri="{FF2B5EF4-FFF2-40B4-BE49-F238E27FC236}">
                <a16:creationId xmlns:a16="http://schemas.microsoft.com/office/drawing/2014/main" id="{E18AC0D4-F32D-4067-9F63-E553F4AFF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3429000"/>
          </a:xfrm>
          <a:prstGeom prst="rect">
            <a:avLst/>
          </a:prstGeom>
          <a:ln>
            <a:noFill/>
          </a:ln>
          <a:effectLst>
            <a:outerShdw blurRad="203200" dist="1270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25">
            <a:extLst>
              <a:ext uri="{FF2B5EF4-FFF2-40B4-BE49-F238E27FC236}">
                <a16:creationId xmlns:a16="http://schemas.microsoft.com/office/drawing/2014/main" id="{89863D22-FD13-DD65-0212-8F5F3CCCBC2A}"/>
              </a:ext>
            </a:extLst>
          </p:cNvPr>
          <p:cNvSpPr>
            <a:spLocks noGrp="1"/>
          </p:cNvSpPr>
          <p:nvPr>
            <p:ph type="title" idx="4294967295"/>
          </p:nvPr>
        </p:nvSpPr>
        <p:spPr>
          <a:xfrm>
            <a:off x="543199" y="204188"/>
            <a:ext cx="10582182" cy="754954"/>
          </a:xfrm>
        </p:spPr>
        <p:txBody>
          <a:bodyPr vert="horz" lIns="91440" tIns="45720" rIns="91440" bIns="45720" rtlCol="0" anchor="t">
            <a:normAutofit/>
          </a:bodyPr>
          <a:lstStyle/>
          <a:p>
            <a:r>
              <a:rPr lang="en-US">
                <a:solidFill>
                  <a:schemeClr val="tx1"/>
                </a:solidFill>
                <a:latin typeface="+mj-lt"/>
                <a:cs typeface="+mj-cs"/>
              </a:rPr>
              <a:t>Provider Contracting</a:t>
            </a:r>
          </a:p>
        </p:txBody>
      </p:sp>
      <p:sp useBgFill="1">
        <p:nvSpPr>
          <p:cNvPr id="10" name="Text Placeholder 9">
            <a:extLst>
              <a:ext uri="{FF2B5EF4-FFF2-40B4-BE49-F238E27FC236}">
                <a16:creationId xmlns:a16="http://schemas.microsoft.com/office/drawing/2014/main" id="{6509BCF4-9D05-585F-D98B-89356FA9C5E2}"/>
              </a:ext>
            </a:extLst>
          </p:cNvPr>
          <p:cNvSpPr>
            <a:spLocks noGrp="1"/>
          </p:cNvSpPr>
          <p:nvPr>
            <p:ph type="body" sz="quarter" idx="10"/>
          </p:nvPr>
        </p:nvSpPr>
        <p:spPr>
          <a:xfrm>
            <a:off x="673511" y="2645110"/>
            <a:ext cx="10987870" cy="1345879"/>
          </a:xfrm>
        </p:spPr>
        <p:txBody>
          <a:bodyPr vert="horz" lIns="91440" tIns="45720" rIns="91440" bIns="45720" rtlCol="0" anchor="t">
            <a:normAutofit/>
          </a:bodyPr>
          <a:lstStyle/>
          <a:p>
            <a:pPr algn="l">
              <a:lnSpc>
                <a:spcPct val="150000"/>
              </a:lnSpc>
              <a:spcBef>
                <a:spcPts val="600"/>
              </a:spcBef>
              <a:spcAft>
                <a:spcPts val="600"/>
              </a:spcAft>
            </a:pPr>
            <a:r>
              <a:rPr lang="en-US" sz="1600">
                <a:solidFill>
                  <a:schemeClr val="tx1"/>
                </a:solidFill>
                <a:latin typeface="+mn-lt"/>
                <a:cs typeface="+mn-cs"/>
              </a:rPr>
              <a:t>MetroPlusHealth website has a section dedicated to the provider Community. Please visit </a:t>
            </a:r>
            <a:r>
              <a:rPr lang="en-US" sz="1600">
                <a:solidFill>
                  <a:schemeClr val="tx1"/>
                </a:solidFill>
                <a:latin typeface="+mn-lt"/>
                <a:cs typeface="+mn-cs"/>
                <a:hlinkClick r:id="rId3">
                  <a:extLst>
                    <a:ext uri="{A12FA001-AC4F-418D-AE19-62706E023703}">
                      <ahyp:hlinkClr xmlns:ahyp="http://schemas.microsoft.com/office/drawing/2018/hyperlinkcolor" val="tx"/>
                    </a:ext>
                  </a:extLst>
                </a:hlinkClick>
              </a:rPr>
              <a:t>Providers – MetroPlusHealth</a:t>
            </a:r>
            <a:r>
              <a:rPr lang="en-US" sz="1600">
                <a:solidFill>
                  <a:schemeClr val="tx1"/>
                </a:solidFill>
                <a:latin typeface="+mn-lt"/>
                <a:cs typeface="+mn-cs"/>
              </a:rPr>
              <a:t> and familiarize yourself with the </a:t>
            </a:r>
            <a:r>
              <a:rPr lang="en-US" sz="1600" u="sng">
                <a:solidFill>
                  <a:schemeClr val="tx1"/>
                </a:solidFill>
                <a:latin typeface="+mn-lt"/>
                <a:cs typeface="+mn-cs"/>
              </a:rPr>
              <a:t>Provider Tools</a:t>
            </a:r>
            <a:r>
              <a:rPr lang="en-US" sz="1600">
                <a:solidFill>
                  <a:schemeClr val="tx1"/>
                </a:solidFill>
                <a:latin typeface="+mn-lt"/>
                <a:cs typeface="+mn-cs"/>
              </a:rPr>
              <a:t>. Here you will find the Provider Manual, forms, and other operating tools to assist in navigating and contacting MetroPlusHealth’s Provider Contracting Department. </a:t>
            </a:r>
          </a:p>
        </p:txBody>
      </p:sp>
      <p:pic>
        <p:nvPicPr>
          <p:cNvPr id="7" name="Picture 6">
            <a:extLst>
              <a:ext uri="{FF2B5EF4-FFF2-40B4-BE49-F238E27FC236}">
                <a16:creationId xmlns:a16="http://schemas.microsoft.com/office/drawing/2014/main" id="{72A8B50B-474E-69E1-A62E-E1F414E4F843}"/>
              </a:ext>
            </a:extLst>
          </p:cNvPr>
          <p:cNvPicPr>
            <a:picLocks noChangeAspect="1"/>
          </p:cNvPicPr>
          <p:nvPr/>
        </p:nvPicPr>
        <p:blipFill>
          <a:blip r:embed="rId4"/>
          <a:stretch>
            <a:fillRect/>
          </a:stretch>
        </p:blipFill>
        <p:spPr>
          <a:xfrm>
            <a:off x="673511" y="4293307"/>
            <a:ext cx="5160779" cy="2009838"/>
          </a:xfrm>
          <a:prstGeom prst="rect">
            <a:avLst/>
          </a:prstGeom>
          <a:effectLst/>
        </p:spPr>
      </p:pic>
      <p:pic>
        <p:nvPicPr>
          <p:cNvPr id="4" name="Picture 3">
            <a:extLst>
              <a:ext uri="{FF2B5EF4-FFF2-40B4-BE49-F238E27FC236}">
                <a16:creationId xmlns:a16="http://schemas.microsoft.com/office/drawing/2014/main" id="{2CB54EE0-2EC4-00E8-FDBF-31D8206929D6}"/>
              </a:ext>
            </a:extLst>
          </p:cNvPr>
          <p:cNvPicPr>
            <a:picLocks noChangeAspect="1"/>
          </p:cNvPicPr>
          <p:nvPr/>
        </p:nvPicPr>
        <p:blipFill>
          <a:blip r:embed="rId5"/>
          <a:stretch>
            <a:fillRect/>
          </a:stretch>
        </p:blipFill>
        <p:spPr>
          <a:xfrm>
            <a:off x="6507802" y="4283586"/>
            <a:ext cx="5109485" cy="2019559"/>
          </a:xfrm>
          <a:prstGeom prst="rect">
            <a:avLst/>
          </a:prstGeom>
          <a:effectLst/>
        </p:spPr>
      </p:pic>
      <p:sp>
        <p:nvSpPr>
          <p:cNvPr id="2" name="TextBox 1">
            <a:extLst>
              <a:ext uri="{FF2B5EF4-FFF2-40B4-BE49-F238E27FC236}">
                <a16:creationId xmlns:a16="http://schemas.microsoft.com/office/drawing/2014/main" id="{AF3EB17D-79B5-A2E0-120B-8E07D868BC4B}"/>
              </a:ext>
            </a:extLst>
          </p:cNvPr>
          <p:cNvSpPr txBox="1"/>
          <p:nvPr/>
        </p:nvSpPr>
        <p:spPr>
          <a:xfrm>
            <a:off x="673511" y="959141"/>
            <a:ext cx="10987870" cy="1200329"/>
          </a:xfrm>
          <a:prstGeom prst="rect">
            <a:avLst/>
          </a:prstGeom>
          <a:noFill/>
        </p:spPr>
        <p:txBody>
          <a:bodyPr wrap="square" rtlCol="0">
            <a:spAutoFit/>
          </a:bodyPr>
          <a:lstStyle/>
          <a:p>
            <a:r>
              <a:rPr lang="en-US" sz="1800" kern="100" dirty="0">
                <a:latin typeface="Calibri"/>
                <a:ea typeface="Calibri"/>
                <a:cs typeface="Times New Roman"/>
              </a:rPr>
              <a:t>The Provider Contracting Department along with its legal and regulatory partners ensure that all regulatory requirements are fulfilled, and provider contracts comply with what is required by statute, regulatory requirements, and fair and appropriate policies and procedures set forth by MetroPlusHealth.​</a:t>
            </a:r>
            <a:endParaRPr lang="en-US" sz="1800" kern="100" dirty="0">
              <a:effectLst/>
              <a:latin typeface="Calibri"/>
              <a:ea typeface="Calibri"/>
              <a:cs typeface="Times New Roman"/>
            </a:endParaRPr>
          </a:p>
          <a:p>
            <a:endParaRPr lang="en-US" dirty="0"/>
          </a:p>
        </p:txBody>
      </p:sp>
      <p:sp>
        <p:nvSpPr>
          <p:cNvPr id="3" name="TextBox 2">
            <a:extLst>
              <a:ext uri="{FF2B5EF4-FFF2-40B4-BE49-F238E27FC236}">
                <a16:creationId xmlns:a16="http://schemas.microsoft.com/office/drawing/2014/main" id="{CA562708-291B-6E3D-D9E0-4D5E05AF7A60}"/>
              </a:ext>
            </a:extLst>
          </p:cNvPr>
          <p:cNvSpPr txBox="1"/>
          <p:nvPr/>
        </p:nvSpPr>
        <p:spPr>
          <a:xfrm>
            <a:off x="673511" y="2172215"/>
            <a:ext cx="3566041" cy="369332"/>
          </a:xfrm>
          <a:prstGeom prst="rect">
            <a:avLst/>
          </a:prstGeom>
          <a:noFill/>
        </p:spPr>
        <p:txBody>
          <a:bodyPr wrap="none" rtlCol="0">
            <a:spAutoFit/>
          </a:bodyPr>
          <a:lstStyle/>
          <a:p>
            <a:r>
              <a:rPr lang="en-US" b="1"/>
              <a:t>Provider Contracting Webpage</a:t>
            </a:r>
          </a:p>
        </p:txBody>
      </p:sp>
    </p:spTree>
    <p:extLst>
      <p:ext uri="{BB962C8B-B14F-4D97-AF65-F5344CB8AC3E}">
        <p14:creationId xmlns:p14="http://schemas.microsoft.com/office/powerpoint/2010/main" val="1001776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9674" y="1477770"/>
            <a:ext cx="11712652" cy="7833555"/>
          </a:xfrm>
          <a:prstGeom prst="rect">
            <a:avLst/>
          </a:prstGeom>
        </p:spPr>
        <p:txBody>
          <a:bodyPr vert="horz" wrap="square" lIns="0" tIns="56515" rIns="0" bIns="0" rtlCol="0">
            <a:spAutoFit/>
          </a:bodyPr>
          <a:lstStyle/>
          <a:p>
            <a:pPr marL="298450" marR="0" lvl="0" indent="-285750" algn="l" defTabSz="914400" rtl="0" eaLnBrk="1" fontAlgn="auto" latinLnBrk="0" hangingPunct="1">
              <a:lnSpc>
                <a:spcPct val="100000"/>
              </a:lnSpc>
              <a:spcBef>
                <a:spcPts val="445"/>
              </a:spcBef>
              <a:spcAft>
                <a:spcPts val="0"/>
              </a:spcAft>
              <a:buClr>
                <a:schemeClr val="bg2"/>
              </a:buClr>
              <a:buSzTx/>
              <a:buFont typeface="Wingdings" panose="05000000000000000000" pitchFamily="2" charset="2"/>
              <a:buChar char="Ø"/>
              <a:tabLst>
                <a:tab pos="240665" algn="l"/>
                <a:tab pos="241300" algn="l"/>
              </a:tabLst>
              <a:defRPr/>
            </a:pPr>
            <a:r>
              <a:rPr kumimoji="0" lang="en-US" sz="1800" b="0" i="0" u="none" strike="noStrike" kern="1200" cap="none" spc="-5" normalizeH="0" baseline="0" noProof="0" err="1">
                <a:ln>
                  <a:noFill/>
                </a:ln>
                <a:solidFill>
                  <a:prstClr val="black"/>
                </a:solidFill>
                <a:effectLst/>
                <a:uLnTx/>
                <a:uFillTx/>
                <a:ea typeface="+mn-ea"/>
                <a:cs typeface="Georgia"/>
              </a:rPr>
              <a:t>MetroPlusHealth</a:t>
            </a:r>
            <a:r>
              <a:rPr kumimoji="0" lang="en-US" sz="1800" b="0" i="0" u="none" strike="noStrike" kern="1200" cap="none" spc="-15" normalizeH="0" baseline="0" noProof="0">
                <a:ln>
                  <a:noFill/>
                </a:ln>
                <a:solidFill>
                  <a:prstClr val="black"/>
                </a:solidFill>
                <a:effectLst/>
                <a:uLnTx/>
                <a:uFillTx/>
                <a:ea typeface="+mn-ea"/>
                <a:cs typeface="Georgia"/>
              </a:rPr>
              <a:t> </a:t>
            </a:r>
            <a:r>
              <a:rPr kumimoji="0" sz="1800" b="0" i="0" u="none" strike="noStrike" kern="1200" cap="none" spc="-5" normalizeH="0" baseline="0" noProof="0">
                <a:ln>
                  <a:noFill/>
                </a:ln>
                <a:solidFill>
                  <a:prstClr val="black"/>
                </a:solidFill>
                <a:effectLst/>
                <a:uLnTx/>
                <a:uFillTx/>
                <a:ea typeface="+mn-ea"/>
                <a:cs typeface="Georgia"/>
              </a:rPr>
              <a:t>Overview</a:t>
            </a:r>
            <a:r>
              <a:rPr kumimoji="0" sz="1800" b="0" i="0" u="none" strike="noStrike" kern="1200" cap="none" spc="-10" normalizeH="0" baseline="0" noProof="0">
                <a:ln>
                  <a:noFill/>
                </a:ln>
                <a:solidFill>
                  <a:prstClr val="black"/>
                </a:solidFill>
                <a:effectLst/>
                <a:uLnTx/>
                <a:uFillTx/>
                <a:ea typeface="+mn-ea"/>
                <a:cs typeface="Georgia"/>
              </a:rPr>
              <a:t> </a:t>
            </a:r>
            <a:endParaRPr kumimoji="0" lang="en-US" sz="1800" b="0" i="0" u="none" strike="noStrike" kern="1200" cap="none" spc="-10" normalizeH="0" baseline="0" noProof="0">
              <a:ln>
                <a:noFill/>
              </a:ln>
              <a:solidFill>
                <a:prstClr val="black"/>
              </a:solidFill>
              <a:effectLst/>
              <a:uLnTx/>
              <a:uFillTx/>
              <a:ea typeface="+mn-ea"/>
              <a:cs typeface="Georgia"/>
            </a:endParaRPr>
          </a:p>
          <a:p>
            <a:pPr marL="298450" marR="0" lvl="0" indent="-285750" algn="l" defTabSz="914400" rtl="0" eaLnBrk="1" fontAlgn="auto" latinLnBrk="0" hangingPunct="1">
              <a:lnSpc>
                <a:spcPct val="100000"/>
              </a:lnSpc>
              <a:spcBef>
                <a:spcPts val="445"/>
              </a:spcBef>
              <a:spcAft>
                <a:spcPts val="0"/>
              </a:spcAft>
              <a:buClr>
                <a:schemeClr val="bg2"/>
              </a:buClr>
              <a:buSzTx/>
              <a:buFont typeface="Wingdings" panose="05000000000000000000" pitchFamily="2" charset="2"/>
              <a:buChar char="Ø"/>
              <a:tabLst>
                <a:tab pos="240665" algn="l"/>
                <a:tab pos="241300" algn="l"/>
              </a:tabLst>
              <a:defRPr/>
            </a:pPr>
            <a:r>
              <a:rPr lang="en-US" spc="-10">
                <a:solidFill>
                  <a:prstClr val="black"/>
                </a:solidFill>
                <a:cs typeface="Georgia"/>
              </a:rPr>
              <a:t>Credentialing Requirements &amp; </a:t>
            </a:r>
          </a:p>
          <a:p>
            <a:pPr marL="469900" lvl="1">
              <a:spcBef>
                <a:spcPts val="445"/>
              </a:spcBef>
              <a:buClr>
                <a:schemeClr val="bg2"/>
              </a:buClr>
              <a:tabLst>
                <a:tab pos="240665" algn="l"/>
                <a:tab pos="241300" algn="l"/>
              </a:tabLst>
              <a:defRPr/>
            </a:pPr>
            <a:r>
              <a:rPr lang="en-US" spc="-10">
                <a:solidFill>
                  <a:prstClr val="black"/>
                </a:solidFill>
                <a:cs typeface="Georgia"/>
              </a:rPr>
              <a:t>Verification</a:t>
            </a:r>
            <a:endParaRPr kumimoji="0" b="0" i="0" u="none" strike="noStrike" kern="1200" cap="none" spc="0" normalizeH="0" baseline="0" noProof="0">
              <a:ln>
                <a:noFill/>
              </a:ln>
              <a:solidFill>
                <a:prstClr val="black"/>
              </a:solidFill>
              <a:effectLst/>
              <a:uLnTx/>
              <a:uFillTx/>
              <a:ea typeface="+mn-ea"/>
              <a:cs typeface="Georgia"/>
            </a:endParaRPr>
          </a:p>
          <a:p>
            <a:pPr marL="298450" marR="0" lvl="0" indent="-285750" algn="l" defTabSz="914400" rtl="0" eaLnBrk="1" fontAlgn="auto" latinLnBrk="0" hangingPunct="1">
              <a:lnSpc>
                <a:spcPct val="100000"/>
              </a:lnSpc>
              <a:spcBef>
                <a:spcPts val="350"/>
              </a:spcBef>
              <a:spcAft>
                <a:spcPts val="0"/>
              </a:spcAft>
              <a:buClr>
                <a:schemeClr val="bg2"/>
              </a:buClr>
              <a:buSzTx/>
              <a:buFont typeface="Wingdings" panose="05000000000000000000" pitchFamily="2" charset="2"/>
              <a:buChar char="Ø"/>
              <a:tabLst>
                <a:tab pos="240665" algn="l"/>
                <a:tab pos="241300" algn="l"/>
              </a:tabLst>
              <a:defRPr/>
            </a:pPr>
            <a:r>
              <a:rPr kumimoji="0" lang="en-US" sz="1800" b="0" i="0" u="none" strike="noStrike" kern="1200" cap="none" spc="-5" normalizeH="0" baseline="0" noProof="0">
                <a:ln>
                  <a:noFill/>
                </a:ln>
                <a:solidFill>
                  <a:prstClr val="black"/>
                </a:solidFill>
                <a:effectLst/>
                <a:uLnTx/>
                <a:uFillTx/>
                <a:ea typeface="+mn-ea"/>
                <a:cs typeface="Georgia"/>
              </a:rPr>
              <a:t>Provider Types</a:t>
            </a:r>
          </a:p>
          <a:p>
            <a:pPr marL="298450" marR="0" lvl="0" indent="-285750" algn="l" defTabSz="914400" rtl="0" eaLnBrk="1" fontAlgn="auto" latinLnBrk="0" hangingPunct="1">
              <a:lnSpc>
                <a:spcPct val="100000"/>
              </a:lnSpc>
              <a:spcBef>
                <a:spcPts val="350"/>
              </a:spcBef>
              <a:spcAft>
                <a:spcPts val="0"/>
              </a:spcAft>
              <a:buClr>
                <a:schemeClr val="bg2"/>
              </a:buClr>
              <a:buSzTx/>
              <a:buFont typeface="Wingdings" panose="05000000000000000000" pitchFamily="2" charset="2"/>
              <a:buChar char="Ø"/>
              <a:tabLst>
                <a:tab pos="240665" algn="l"/>
                <a:tab pos="241300" algn="l"/>
              </a:tabLst>
              <a:defRPr/>
            </a:pPr>
            <a:r>
              <a:rPr lang="en-US" spc="-5">
                <a:solidFill>
                  <a:prstClr val="black"/>
                </a:solidFill>
                <a:cs typeface="Georgia"/>
              </a:rPr>
              <a:t>Provider Contracting</a:t>
            </a:r>
          </a:p>
          <a:p>
            <a:pPr marL="298450" marR="0" lvl="0" indent="-285750" algn="l" defTabSz="914400" rtl="0" eaLnBrk="1" fontAlgn="auto" latinLnBrk="0" hangingPunct="1">
              <a:lnSpc>
                <a:spcPct val="100000"/>
              </a:lnSpc>
              <a:spcBef>
                <a:spcPts val="350"/>
              </a:spcBef>
              <a:spcAft>
                <a:spcPts val="0"/>
              </a:spcAft>
              <a:buClr>
                <a:schemeClr val="bg2"/>
              </a:buClr>
              <a:buSzTx/>
              <a:buFont typeface="Wingdings" panose="05000000000000000000" pitchFamily="2" charset="2"/>
              <a:buChar char="Ø"/>
              <a:tabLst>
                <a:tab pos="240665" algn="l"/>
                <a:tab pos="241300" algn="l"/>
              </a:tabLst>
              <a:defRPr/>
            </a:pPr>
            <a:r>
              <a:rPr kumimoji="0" lang="en-US" sz="1800" b="0" i="0" u="none" strike="noStrike" kern="1200" cap="none" spc="-5" normalizeH="0" baseline="0" noProof="0">
                <a:ln>
                  <a:noFill/>
                </a:ln>
                <a:solidFill>
                  <a:prstClr val="black"/>
                </a:solidFill>
                <a:effectLst/>
                <a:uLnTx/>
                <a:uFillTx/>
                <a:ea typeface="+mn-ea"/>
                <a:cs typeface="Georgia"/>
              </a:rPr>
              <a:t>Insurance Product Lines </a:t>
            </a:r>
          </a:p>
          <a:p>
            <a:pPr marL="298450" marR="0" lvl="0" indent="-285750" algn="l" defTabSz="914400" rtl="0" eaLnBrk="1" fontAlgn="auto" latinLnBrk="0" hangingPunct="1">
              <a:lnSpc>
                <a:spcPct val="100000"/>
              </a:lnSpc>
              <a:spcBef>
                <a:spcPts val="350"/>
              </a:spcBef>
              <a:spcAft>
                <a:spcPts val="0"/>
              </a:spcAft>
              <a:buClr>
                <a:schemeClr val="bg2"/>
              </a:buClr>
              <a:buSzTx/>
              <a:buFont typeface="Wingdings" panose="05000000000000000000" pitchFamily="2" charset="2"/>
              <a:buChar char="Ø"/>
              <a:tabLst>
                <a:tab pos="240665" algn="l"/>
                <a:tab pos="241300" algn="l"/>
              </a:tabLst>
              <a:defRPr/>
            </a:pPr>
            <a:r>
              <a:rPr lang="en-US" spc="-5">
                <a:solidFill>
                  <a:prstClr val="black"/>
                </a:solidFill>
                <a:cs typeface="Georgia"/>
              </a:rPr>
              <a:t>Managed Care Benefits </a:t>
            </a:r>
          </a:p>
          <a:p>
            <a:pPr marL="298450" marR="0" lvl="0" indent="-285750" algn="l" defTabSz="914400" rtl="0" eaLnBrk="1" fontAlgn="auto" latinLnBrk="0" hangingPunct="1">
              <a:lnSpc>
                <a:spcPct val="100000"/>
              </a:lnSpc>
              <a:spcBef>
                <a:spcPts val="350"/>
              </a:spcBef>
              <a:spcAft>
                <a:spcPts val="0"/>
              </a:spcAft>
              <a:buClr>
                <a:schemeClr val="bg2"/>
              </a:buClr>
              <a:buSzTx/>
              <a:buFont typeface="Wingdings" panose="05000000000000000000" pitchFamily="2" charset="2"/>
              <a:buChar char="Ø"/>
              <a:tabLst>
                <a:tab pos="240665" algn="l"/>
                <a:tab pos="241300" algn="l"/>
              </a:tabLst>
              <a:defRPr/>
            </a:pPr>
            <a:r>
              <a:rPr kumimoji="0" lang="en-US" sz="1800" b="0" i="0" u="none" strike="noStrike" kern="1200" cap="none" spc="-5" normalizeH="0" baseline="0" noProof="0">
                <a:ln>
                  <a:noFill/>
                </a:ln>
                <a:solidFill>
                  <a:prstClr val="black"/>
                </a:solidFill>
                <a:effectLst/>
                <a:uLnTx/>
                <a:uFillTx/>
                <a:ea typeface="+mn-ea"/>
                <a:cs typeface="Georgia"/>
              </a:rPr>
              <a:t>NYS DOH Personal Care Services</a:t>
            </a:r>
          </a:p>
          <a:p>
            <a:pPr marL="298450" marR="0" lvl="0" indent="-285750" algn="l" defTabSz="914400" rtl="0" eaLnBrk="1" fontAlgn="auto" latinLnBrk="0" hangingPunct="1">
              <a:lnSpc>
                <a:spcPct val="100000"/>
              </a:lnSpc>
              <a:spcBef>
                <a:spcPts val="350"/>
              </a:spcBef>
              <a:spcAft>
                <a:spcPts val="0"/>
              </a:spcAft>
              <a:buClr>
                <a:schemeClr val="bg2"/>
              </a:buClr>
              <a:buSzTx/>
              <a:buFont typeface="Wingdings" panose="05000000000000000000" pitchFamily="2" charset="2"/>
              <a:buChar char="Ø"/>
              <a:tabLst>
                <a:tab pos="240665" algn="l"/>
                <a:tab pos="241300" algn="l"/>
              </a:tabLst>
              <a:defRPr/>
            </a:pPr>
            <a:r>
              <a:rPr lang="en-US" spc="-5">
                <a:solidFill>
                  <a:prstClr val="black"/>
                </a:solidFill>
                <a:cs typeface="Georgia"/>
              </a:rPr>
              <a:t>Assessment Process</a:t>
            </a:r>
          </a:p>
          <a:p>
            <a:pPr marL="298450" marR="0" lvl="0" indent="-285750" algn="l" defTabSz="914400" rtl="0" eaLnBrk="1" fontAlgn="auto" latinLnBrk="0" hangingPunct="1">
              <a:lnSpc>
                <a:spcPct val="100000"/>
              </a:lnSpc>
              <a:spcBef>
                <a:spcPts val="350"/>
              </a:spcBef>
              <a:spcAft>
                <a:spcPts val="0"/>
              </a:spcAft>
              <a:buClr>
                <a:schemeClr val="bg2"/>
              </a:buClr>
              <a:buSzTx/>
              <a:buFont typeface="Wingdings" panose="05000000000000000000" pitchFamily="2" charset="2"/>
              <a:buChar char="Ø"/>
              <a:tabLst>
                <a:tab pos="240665" algn="l"/>
                <a:tab pos="241300" algn="l"/>
              </a:tabLst>
              <a:defRPr/>
            </a:pPr>
            <a:r>
              <a:rPr kumimoji="0" lang="en-US" sz="1800" b="0" i="0" u="none" strike="noStrike" kern="1200" cap="none" spc="-5" normalizeH="0" baseline="0" noProof="0">
                <a:ln>
                  <a:noFill/>
                </a:ln>
                <a:solidFill>
                  <a:prstClr val="black"/>
                </a:solidFill>
                <a:effectLst/>
                <a:uLnTx/>
                <a:uFillTx/>
                <a:ea typeface="+mn-ea"/>
                <a:cs typeface="Georgia"/>
              </a:rPr>
              <a:t>How Does this Impact the Provider</a:t>
            </a:r>
          </a:p>
          <a:p>
            <a:pPr marL="298450" marR="0" lvl="0" indent="-285750" algn="l" defTabSz="914400" rtl="0" eaLnBrk="1" fontAlgn="auto" latinLnBrk="0" hangingPunct="1">
              <a:lnSpc>
                <a:spcPct val="100000"/>
              </a:lnSpc>
              <a:spcBef>
                <a:spcPts val="350"/>
              </a:spcBef>
              <a:spcAft>
                <a:spcPts val="0"/>
              </a:spcAft>
              <a:buClr>
                <a:schemeClr val="bg2"/>
              </a:buClr>
              <a:buSzTx/>
              <a:buFont typeface="Wingdings" panose="05000000000000000000" pitchFamily="2" charset="2"/>
              <a:buChar char="Ø"/>
              <a:tabLst>
                <a:tab pos="240665" algn="l"/>
                <a:tab pos="241300" algn="l"/>
              </a:tabLst>
              <a:defRPr/>
            </a:pPr>
            <a:r>
              <a:rPr lang="en-US" spc="-5" err="1">
                <a:solidFill>
                  <a:prstClr val="black"/>
                </a:solidFill>
                <a:cs typeface="Georgia"/>
              </a:rPr>
              <a:t>MetroPlusHealth</a:t>
            </a:r>
            <a:r>
              <a:rPr lang="en-US" spc="-5">
                <a:solidFill>
                  <a:prstClr val="black"/>
                </a:solidFill>
                <a:cs typeface="Georgia"/>
              </a:rPr>
              <a:t> Qualified</a:t>
            </a:r>
          </a:p>
          <a:p>
            <a:pPr marL="469900" lvl="1">
              <a:spcBef>
                <a:spcPts val="350"/>
              </a:spcBef>
              <a:buClr>
                <a:schemeClr val="bg2"/>
              </a:buClr>
              <a:tabLst>
                <a:tab pos="240665" algn="l"/>
                <a:tab pos="241300" algn="l"/>
              </a:tabLst>
              <a:defRPr/>
            </a:pPr>
            <a:r>
              <a:rPr lang="en-US" spc="-5">
                <a:solidFill>
                  <a:prstClr val="black"/>
                </a:solidFill>
                <a:cs typeface="Georgia"/>
              </a:rPr>
              <a:t> Health Plans</a:t>
            </a:r>
          </a:p>
          <a:p>
            <a:pPr marL="298450" marR="0" lvl="0" indent="-285750" algn="l" defTabSz="914400" rtl="0" eaLnBrk="1" fontAlgn="auto" latinLnBrk="0" hangingPunct="1">
              <a:lnSpc>
                <a:spcPct val="100000"/>
              </a:lnSpc>
              <a:spcBef>
                <a:spcPts val="350"/>
              </a:spcBef>
              <a:spcAft>
                <a:spcPts val="0"/>
              </a:spcAft>
              <a:buClr>
                <a:schemeClr val="bg2"/>
              </a:buClr>
              <a:buSzTx/>
              <a:buFont typeface="Wingdings" panose="05000000000000000000" pitchFamily="2" charset="2"/>
              <a:buChar char="Ø"/>
              <a:tabLst>
                <a:tab pos="240665" algn="l"/>
                <a:tab pos="241300" algn="l"/>
              </a:tabLst>
              <a:defRPr/>
            </a:pPr>
            <a:r>
              <a:rPr lang="en-US" spc="-5" err="1">
                <a:solidFill>
                  <a:prstClr val="black"/>
                </a:solidFill>
                <a:cs typeface="Georgia"/>
              </a:rPr>
              <a:t>MetroPlusHealth</a:t>
            </a:r>
            <a:r>
              <a:rPr lang="en-US" spc="-5">
                <a:solidFill>
                  <a:prstClr val="black"/>
                </a:solidFill>
                <a:cs typeface="Georgia"/>
              </a:rPr>
              <a:t> Medicare</a:t>
            </a:r>
          </a:p>
          <a:p>
            <a:pPr marL="12700" marR="77470" lvl="0" algn="l" defTabSz="914400" rtl="0" eaLnBrk="1" fontAlgn="auto" latinLnBrk="0" hangingPunct="1">
              <a:buClr>
                <a:schemeClr val="bg2"/>
              </a:buClr>
              <a:buSzTx/>
              <a:tabLst>
                <a:tab pos="295910" algn="l"/>
                <a:tab pos="296545" algn="l"/>
              </a:tabLst>
              <a:defRPr/>
            </a:pPr>
            <a:r>
              <a:rPr lang="en-US" spc="-5">
                <a:solidFill>
                  <a:prstClr val="black"/>
                </a:solidFill>
                <a:cs typeface="Georgia"/>
              </a:rPr>
              <a:t>	</a:t>
            </a:r>
            <a:endParaRPr kumimoji="0" lang="en-US" sz="1800" b="0" i="0" u="none" strike="noStrike" kern="1200" cap="none" spc="-5" normalizeH="0" baseline="0" noProof="0">
              <a:ln>
                <a:noFill/>
              </a:ln>
              <a:solidFill>
                <a:prstClr val="black"/>
              </a:solidFill>
              <a:effectLst/>
              <a:uLnTx/>
              <a:uFillTx/>
              <a:ea typeface="+mn-ea"/>
              <a:cs typeface="Georgia"/>
            </a:endParaRPr>
          </a:p>
          <a:p>
            <a:pPr marL="298450" marR="0" lvl="0" indent="-285750" algn="l" defTabSz="914400" rtl="0" eaLnBrk="1" fontAlgn="auto" latinLnBrk="0" hangingPunct="1">
              <a:lnSpc>
                <a:spcPct val="100000"/>
              </a:lnSpc>
              <a:spcBef>
                <a:spcPts val="350"/>
              </a:spcBef>
              <a:spcAft>
                <a:spcPts val="0"/>
              </a:spcAft>
              <a:buClr>
                <a:schemeClr val="bg2"/>
              </a:buClr>
              <a:buSzTx/>
              <a:buFont typeface="Wingdings" panose="05000000000000000000" pitchFamily="2" charset="2"/>
              <a:buChar char="Ø"/>
              <a:tabLst>
                <a:tab pos="240665" algn="l"/>
                <a:tab pos="241300" algn="l"/>
              </a:tabLst>
              <a:defRPr/>
            </a:pPr>
            <a:endParaRPr lang="en-US" spc="-5">
              <a:solidFill>
                <a:prstClr val="black"/>
              </a:solidFill>
              <a:cs typeface="Georgia"/>
            </a:endParaRPr>
          </a:p>
          <a:p>
            <a:pPr marL="298450" marR="0" lvl="0" indent="-285750" algn="l" defTabSz="914400" rtl="0" eaLnBrk="1" fontAlgn="auto" latinLnBrk="0" hangingPunct="1">
              <a:lnSpc>
                <a:spcPct val="100000"/>
              </a:lnSpc>
              <a:spcBef>
                <a:spcPts val="350"/>
              </a:spcBef>
              <a:spcAft>
                <a:spcPts val="0"/>
              </a:spcAft>
              <a:buClr>
                <a:schemeClr val="bg2"/>
              </a:buClr>
              <a:buSzTx/>
              <a:buFont typeface="Wingdings" panose="05000000000000000000" pitchFamily="2" charset="2"/>
              <a:buChar char="Ø"/>
              <a:tabLst>
                <a:tab pos="240665" algn="l"/>
                <a:tab pos="241300" algn="l"/>
              </a:tabLst>
              <a:defRPr/>
            </a:pPr>
            <a:endParaRPr kumimoji="0" lang="en-US" sz="1800" b="0" i="0" u="none" strike="noStrike" kern="1200" cap="none" spc="-5" normalizeH="0" baseline="0" noProof="0">
              <a:ln>
                <a:noFill/>
              </a:ln>
              <a:solidFill>
                <a:prstClr val="black"/>
              </a:solidFill>
              <a:effectLst/>
              <a:uLnTx/>
              <a:uFillTx/>
              <a:ea typeface="+mn-ea"/>
              <a:cs typeface="Georgia"/>
            </a:endParaRPr>
          </a:p>
          <a:p>
            <a:pPr marL="298450" marR="0" lvl="0" indent="-285750" algn="l" defTabSz="914400" rtl="0" eaLnBrk="1" fontAlgn="auto" latinLnBrk="0" hangingPunct="1">
              <a:lnSpc>
                <a:spcPct val="100000"/>
              </a:lnSpc>
              <a:spcBef>
                <a:spcPts val="350"/>
              </a:spcBef>
              <a:spcAft>
                <a:spcPts val="0"/>
              </a:spcAft>
              <a:buClr>
                <a:schemeClr val="bg2"/>
              </a:buClr>
              <a:buSzTx/>
              <a:buFont typeface="Wingdings" panose="05000000000000000000" pitchFamily="2" charset="2"/>
              <a:buChar char="Ø"/>
              <a:tabLst>
                <a:tab pos="240665" algn="l"/>
                <a:tab pos="241300" algn="l"/>
              </a:tabLst>
              <a:defRPr/>
            </a:pPr>
            <a:endParaRPr kumimoji="0" lang="en-US" sz="1800" b="0" i="0" u="none" strike="noStrike" kern="1200" cap="none" spc="-5" normalizeH="0" baseline="0" noProof="0">
              <a:ln>
                <a:noFill/>
              </a:ln>
              <a:solidFill>
                <a:prstClr val="black"/>
              </a:solidFill>
              <a:effectLst/>
              <a:uLnTx/>
              <a:uFillTx/>
              <a:ea typeface="+mn-ea"/>
              <a:cs typeface="Georgia"/>
            </a:endParaRPr>
          </a:p>
          <a:p>
            <a:pPr marL="298450" marR="0" lvl="0" indent="-285750" algn="l" defTabSz="914400" rtl="0" eaLnBrk="1" fontAlgn="auto" latinLnBrk="0" hangingPunct="1">
              <a:lnSpc>
                <a:spcPct val="100000"/>
              </a:lnSpc>
              <a:spcBef>
                <a:spcPts val="350"/>
              </a:spcBef>
              <a:spcAft>
                <a:spcPts val="0"/>
              </a:spcAft>
              <a:buClr>
                <a:schemeClr val="bg2"/>
              </a:buClr>
              <a:buSzTx/>
              <a:buFont typeface="Wingdings" panose="05000000000000000000" pitchFamily="2" charset="2"/>
              <a:buChar char="Ø"/>
              <a:tabLst>
                <a:tab pos="240665" algn="l"/>
                <a:tab pos="241300" algn="l"/>
              </a:tabLst>
              <a:defRPr/>
            </a:pPr>
            <a:endParaRPr kumimoji="0" lang="en-US" sz="1800" b="0" i="0" u="none" strike="noStrike" kern="1200" cap="none" spc="-5" normalizeH="0" baseline="0" noProof="0">
              <a:ln>
                <a:noFill/>
              </a:ln>
              <a:solidFill>
                <a:prstClr val="black"/>
              </a:solidFill>
              <a:effectLst/>
              <a:uLnTx/>
              <a:uFillTx/>
              <a:ea typeface="+mn-ea"/>
              <a:cs typeface="Georgia"/>
            </a:endParaRPr>
          </a:p>
          <a:p>
            <a:pPr marL="241300" marR="0" lvl="0" indent="-228600" algn="l" defTabSz="914400" rtl="0" eaLnBrk="1" fontAlgn="auto" latinLnBrk="0" hangingPunct="1">
              <a:lnSpc>
                <a:spcPct val="100000"/>
              </a:lnSpc>
              <a:spcBef>
                <a:spcPts val="350"/>
              </a:spcBef>
              <a:spcAft>
                <a:spcPts val="0"/>
              </a:spcAft>
              <a:buClrTx/>
              <a:buSzTx/>
              <a:buFont typeface="Arial"/>
              <a:buChar char="•"/>
              <a:tabLst>
                <a:tab pos="240665" algn="l"/>
                <a:tab pos="241300" algn="l"/>
              </a:tabLst>
              <a:defRPr/>
            </a:pPr>
            <a:endParaRPr kumimoji="0" lang="en-US" sz="1800" b="0" i="0" u="none" strike="noStrike" kern="1200" cap="none" spc="-5" normalizeH="0" baseline="0" noProof="0">
              <a:ln>
                <a:noFill/>
              </a:ln>
              <a:solidFill>
                <a:prstClr val="black"/>
              </a:solidFill>
              <a:effectLst/>
              <a:uLnTx/>
              <a:uFillTx/>
              <a:latin typeface="Georgia"/>
              <a:ea typeface="+mn-ea"/>
              <a:cs typeface="Georgia"/>
            </a:endParaRPr>
          </a:p>
          <a:p>
            <a:pPr marL="241300" marR="0" lvl="0" indent="-228600" algn="l" defTabSz="914400" rtl="0" eaLnBrk="1" fontAlgn="auto" latinLnBrk="0" hangingPunct="1">
              <a:lnSpc>
                <a:spcPct val="100000"/>
              </a:lnSpc>
              <a:spcBef>
                <a:spcPts val="350"/>
              </a:spcBef>
              <a:spcAft>
                <a:spcPts val="0"/>
              </a:spcAft>
              <a:buClrTx/>
              <a:buSzTx/>
              <a:buFont typeface="Arial"/>
              <a:buChar char="•"/>
              <a:tabLst>
                <a:tab pos="240665" algn="l"/>
                <a:tab pos="241300" algn="l"/>
              </a:tabLst>
              <a:defRPr/>
            </a:pPr>
            <a:r>
              <a:rPr kumimoji="0" lang="en-US" sz="1800" b="0" i="0" u="none" strike="noStrike" kern="1200" cap="none" spc="-5" normalizeH="0" baseline="0" noProof="0">
                <a:ln>
                  <a:noFill/>
                </a:ln>
                <a:solidFill>
                  <a:prstClr val="black"/>
                </a:solidFill>
                <a:effectLst/>
                <a:uLnTx/>
                <a:uFillTx/>
                <a:latin typeface="Georgia"/>
                <a:ea typeface="+mn-ea"/>
                <a:cs typeface="Georgia"/>
              </a:rPr>
              <a:t>  		</a:t>
            </a:r>
          </a:p>
          <a:p>
            <a:pPr marL="241300" marR="0" lvl="0" indent="-228600" algn="l" defTabSz="914400" rtl="0" eaLnBrk="1" fontAlgn="auto" latinLnBrk="0" hangingPunct="1">
              <a:lnSpc>
                <a:spcPct val="100000"/>
              </a:lnSpc>
              <a:spcBef>
                <a:spcPts val="350"/>
              </a:spcBef>
              <a:spcAft>
                <a:spcPts val="0"/>
              </a:spcAft>
              <a:buClrTx/>
              <a:buSzTx/>
              <a:buFont typeface="Arial"/>
              <a:buChar char="•"/>
              <a:tabLst>
                <a:tab pos="240665" algn="l"/>
                <a:tab pos="241300" algn="l"/>
              </a:tabLst>
              <a:defRPr/>
            </a:pPr>
            <a:endParaRPr lang="en-US" spc="-5">
              <a:solidFill>
                <a:prstClr val="black"/>
              </a:solidFill>
              <a:latin typeface="Georgia"/>
              <a:cs typeface="Georgia"/>
            </a:endParaRPr>
          </a:p>
          <a:p>
            <a:pPr marL="12700" marR="0" lvl="0" algn="l" defTabSz="914400" rtl="0" eaLnBrk="1" fontAlgn="auto" latinLnBrk="0" hangingPunct="1">
              <a:lnSpc>
                <a:spcPct val="100000"/>
              </a:lnSpc>
              <a:spcBef>
                <a:spcPts val="350"/>
              </a:spcBef>
              <a:spcAft>
                <a:spcPts val="0"/>
              </a:spcAft>
              <a:buClrTx/>
              <a:buSzTx/>
              <a:tabLst>
                <a:tab pos="240665" algn="l"/>
                <a:tab pos="241300" algn="l"/>
              </a:tabLst>
              <a:defRPr/>
            </a:pPr>
            <a:endParaRPr kumimoji="0" lang="en-US" sz="1800" b="0" i="0" u="none" strike="noStrike" kern="1200" cap="none" spc="-5" normalizeH="0" baseline="0" noProof="0">
              <a:ln>
                <a:noFill/>
              </a:ln>
              <a:solidFill>
                <a:prstClr val="black"/>
              </a:solidFill>
              <a:effectLst/>
              <a:uLnTx/>
              <a:uFillTx/>
              <a:latin typeface="Georgia"/>
              <a:ea typeface="+mn-ea"/>
              <a:cs typeface="Georgia"/>
            </a:endParaRPr>
          </a:p>
          <a:p>
            <a:pPr marL="241300" marR="0" lvl="0" indent="-228600" algn="l" defTabSz="914400" rtl="0" eaLnBrk="1" fontAlgn="auto" latinLnBrk="0" hangingPunct="1">
              <a:lnSpc>
                <a:spcPct val="100000"/>
              </a:lnSpc>
              <a:spcBef>
                <a:spcPts val="350"/>
              </a:spcBef>
              <a:spcAft>
                <a:spcPts val="0"/>
              </a:spcAft>
              <a:buClrTx/>
              <a:buSzTx/>
              <a:buFont typeface="Arial"/>
              <a:buChar char="•"/>
              <a:tabLst>
                <a:tab pos="240665" algn="l"/>
                <a:tab pos="241300" algn="l"/>
              </a:tabLst>
              <a:defRPr/>
            </a:pPr>
            <a:endParaRPr lang="en-US" spc="-5">
              <a:solidFill>
                <a:prstClr val="black"/>
              </a:solidFill>
              <a:latin typeface="Georgia"/>
              <a:cs typeface="Georgia"/>
            </a:endParaRPr>
          </a:p>
          <a:p>
            <a:pPr marL="241300" marR="0" lvl="0" indent="-228600" algn="l" defTabSz="914400" rtl="0" eaLnBrk="1" fontAlgn="auto" latinLnBrk="0" hangingPunct="1">
              <a:lnSpc>
                <a:spcPct val="100000"/>
              </a:lnSpc>
              <a:spcBef>
                <a:spcPts val="350"/>
              </a:spcBef>
              <a:spcAft>
                <a:spcPts val="0"/>
              </a:spcAft>
              <a:buClrTx/>
              <a:buSzTx/>
              <a:buFont typeface="Arial"/>
              <a:buChar char="•"/>
              <a:tabLst>
                <a:tab pos="240665" algn="l"/>
                <a:tab pos="241300" algn="l"/>
              </a:tabLst>
              <a:defRPr/>
            </a:pPr>
            <a:endParaRPr kumimoji="0" sz="1800" b="0" i="0" u="none" strike="noStrike" kern="1200" cap="none" spc="0" normalizeH="0" baseline="0" noProof="0">
              <a:ln>
                <a:noFill/>
              </a:ln>
              <a:solidFill>
                <a:prstClr val="black"/>
              </a:solidFill>
              <a:effectLst/>
              <a:uLnTx/>
              <a:uFillTx/>
              <a:latin typeface="Georgia"/>
              <a:ea typeface="+mn-ea"/>
              <a:cs typeface="Georgia"/>
            </a:endParaRPr>
          </a:p>
        </p:txBody>
      </p:sp>
      <p:sp>
        <p:nvSpPr>
          <p:cNvPr id="3" name="object 3"/>
          <p:cNvSpPr txBox="1"/>
          <p:nvPr/>
        </p:nvSpPr>
        <p:spPr>
          <a:xfrm>
            <a:off x="205384" y="2478735"/>
            <a:ext cx="3641725" cy="939296"/>
          </a:xfrm>
          <a:prstGeom prst="rect">
            <a:avLst/>
          </a:prstGeom>
        </p:spPr>
        <p:txBody>
          <a:bodyPr vert="horz" wrap="square" lIns="0" tIns="95250" rIns="0" bIns="0" rtlCol="0">
            <a:spAutoFit/>
          </a:bodyPr>
          <a:lstStyle/>
          <a:p>
            <a:pPr marL="241300" marR="77470" indent="-228600">
              <a:lnSpc>
                <a:spcPct val="70000"/>
              </a:lnSpc>
              <a:spcBef>
                <a:spcPts val="1000"/>
              </a:spcBef>
              <a:buFont typeface="Arial"/>
              <a:buChar char="•"/>
              <a:tabLst>
                <a:tab pos="295910" algn="l"/>
                <a:tab pos="296545" algn="l"/>
              </a:tabLst>
              <a:defRPr/>
            </a:pPr>
            <a:endParaRPr kumimoji="0" lang="en-US" sz="1800" b="0" i="0" u="none" strike="noStrike" kern="1200" cap="none" spc="-5" normalizeH="0" baseline="0" noProof="0">
              <a:ln>
                <a:noFill/>
              </a:ln>
              <a:solidFill>
                <a:prstClr val="black"/>
              </a:solidFill>
              <a:effectLst/>
              <a:uLnTx/>
              <a:uFillTx/>
              <a:latin typeface="Georgia"/>
              <a:ea typeface="+mn-ea"/>
              <a:cs typeface="Georgia"/>
            </a:endParaRPr>
          </a:p>
          <a:p>
            <a:pPr marL="241300" marR="77470" lvl="0" indent="-228600" algn="l" defTabSz="914400" rtl="0" eaLnBrk="1" fontAlgn="auto" latinLnBrk="0" hangingPunct="1">
              <a:lnSpc>
                <a:spcPct val="70000"/>
              </a:lnSpc>
              <a:spcBef>
                <a:spcPts val="1000"/>
              </a:spcBef>
              <a:spcAft>
                <a:spcPts val="0"/>
              </a:spcAft>
              <a:buClrTx/>
              <a:buSzTx/>
              <a:buFont typeface="Arial"/>
              <a:buChar char="•"/>
              <a:tabLst>
                <a:tab pos="295910" algn="l"/>
                <a:tab pos="296545" algn="l"/>
              </a:tabLst>
              <a:defRPr/>
            </a:pPr>
            <a:endParaRPr kumimoji="0" lang="en-US" sz="1800" b="0" i="0" u="none" strike="noStrike" kern="1200" cap="none" spc="-5" normalizeH="0" baseline="0" noProof="0">
              <a:ln>
                <a:noFill/>
              </a:ln>
              <a:solidFill>
                <a:prstClr val="black"/>
              </a:solidFill>
              <a:effectLst/>
              <a:uLnTx/>
              <a:uFillTx/>
              <a:latin typeface="Georgia"/>
              <a:ea typeface="+mn-ea"/>
              <a:cs typeface="Georgia"/>
            </a:endParaRPr>
          </a:p>
          <a:p>
            <a:pPr marL="241300" marR="77470" lvl="0" indent="-228600" algn="l" defTabSz="914400" rtl="0" eaLnBrk="1" fontAlgn="auto" latinLnBrk="0" hangingPunct="1">
              <a:lnSpc>
                <a:spcPct val="70000"/>
              </a:lnSpc>
              <a:spcBef>
                <a:spcPts val="1000"/>
              </a:spcBef>
              <a:spcAft>
                <a:spcPts val="0"/>
              </a:spcAft>
              <a:buClrTx/>
              <a:buSzTx/>
              <a:buFont typeface="Arial"/>
              <a:buChar char="•"/>
              <a:tabLst>
                <a:tab pos="295910" algn="l"/>
                <a:tab pos="296545" algn="l"/>
              </a:tabLst>
              <a:defRPr/>
            </a:pPr>
            <a:endParaRPr kumimoji="0" sz="1800" b="0" i="0" u="none" strike="noStrike" kern="1200" cap="none" spc="0" normalizeH="0" baseline="0" noProof="0">
              <a:ln>
                <a:noFill/>
              </a:ln>
              <a:solidFill>
                <a:prstClr val="black"/>
              </a:solidFill>
              <a:effectLst/>
              <a:uLnTx/>
              <a:uFillTx/>
              <a:latin typeface="Georgia"/>
              <a:ea typeface="+mn-ea"/>
              <a:cs typeface="Georgia"/>
            </a:endParaRPr>
          </a:p>
        </p:txBody>
      </p:sp>
      <p:sp>
        <p:nvSpPr>
          <p:cNvPr id="5" name="object 5"/>
          <p:cNvSpPr txBox="1">
            <a:spLocks noGrp="1"/>
          </p:cNvSpPr>
          <p:nvPr>
            <p:ph type="title"/>
          </p:nvPr>
        </p:nvSpPr>
        <p:spPr>
          <a:xfrm>
            <a:off x="4208015" y="381650"/>
            <a:ext cx="3765297" cy="505267"/>
          </a:xfrm>
          <a:prstGeom prst="rect">
            <a:avLst/>
          </a:prstGeom>
        </p:spPr>
        <p:txBody>
          <a:bodyPr vert="horz" wrap="square" lIns="0" tIns="12700" rIns="0" bIns="0" rtlCol="0">
            <a:spAutoFit/>
          </a:bodyPr>
          <a:lstStyle/>
          <a:p>
            <a:pPr marL="12700" algn="ctr">
              <a:lnSpc>
                <a:spcPct val="100000"/>
              </a:lnSpc>
              <a:spcBef>
                <a:spcPts val="100"/>
              </a:spcBef>
            </a:pPr>
            <a:r>
              <a:rPr sz="3200" spc="-15"/>
              <a:t>Orientation</a:t>
            </a:r>
            <a:r>
              <a:rPr sz="3200" spc="-50"/>
              <a:t> Topics</a:t>
            </a:r>
          </a:p>
        </p:txBody>
      </p:sp>
      <p:sp>
        <p:nvSpPr>
          <p:cNvPr id="6" name="object 6"/>
          <p:cNvSpPr txBox="1"/>
          <p:nvPr/>
        </p:nvSpPr>
        <p:spPr>
          <a:xfrm>
            <a:off x="4579595" y="1477770"/>
            <a:ext cx="3765298" cy="4361707"/>
          </a:xfrm>
          <a:prstGeom prst="rect">
            <a:avLst/>
          </a:prstGeom>
        </p:spPr>
        <p:txBody>
          <a:bodyPr vert="horz" wrap="square" lIns="0" tIns="12700" rIns="0" bIns="0" rtlCol="0" anchor="t">
            <a:spAutoFit/>
          </a:bodyPr>
          <a:lstStyle/>
          <a:p>
            <a:pPr marL="298450" marR="77470" indent="-285750">
              <a:lnSpc>
                <a:spcPct val="70000"/>
              </a:lnSpc>
              <a:spcBef>
                <a:spcPts val="1000"/>
              </a:spcBef>
              <a:buClr>
                <a:schemeClr val="bg2"/>
              </a:buClr>
              <a:buFont typeface="Wingdings" panose="05000000000000000000" pitchFamily="2" charset="2"/>
              <a:buChar char="Ø"/>
              <a:tabLst>
                <a:tab pos="295910" algn="l"/>
                <a:tab pos="296545" algn="l"/>
              </a:tabLst>
              <a:defRPr/>
            </a:pPr>
            <a:endParaRPr kumimoji="0" lang="en-US" sz="1800" b="0" i="0" u="none" strike="noStrike" kern="1200" cap="none" spc="-5" normalizeH="0" baseline="0" noProof="0" dirty="0">
              <a:ln>
                <a:noFill/>
              </a:ln>
              <a:solidFill>
                <a:prstClr val="black"/>
              </a:solidFill>
              <a:effectLst/>
              <a:uLnTx/>
              <a:uFillTx/>
              <a:ea typeface="+mn-ea"/>
              <a:cs typeface="Georgia"/>
            </a:endParaRPr>
          </a:p>
          <a:p>
            <a:pPr marL="297815" marR="0" lvl="0" indent="-28575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tab pos="299085" algn="l"/>
                <a:tab pos="299720" algn="l"/>
              </a:tabLst>
              <a:defRPr/>
            </a:pPr>
            <a:r>
              <a:rPr kumimoji="0" lang="en-US" sz="1800" b="0" i="0" u="none" strike="noStrike" kern="1200" cap="none" spc="0" normalizeH="0" baseline="0" noProof="0" dirty="0">
                <a:ln>
                  <a:noFill/>
                </a:ln>
                <a:solidFill>
                  <a:schemeClr val="bg1"/>
                </a:solidFill>
                <a:effectLst/>
                <a:uLnTx/>
                <a:uFillTx/>
                <a:ea typeface="+mn-ea"/>
                <a:cs typeface="Georgia"/>
              </a:rPr>
              <a:t>Medicaid Advantage Plus (MAP)</a:t>
            </a:r>
            <a:endParaRPr lang="en-US" sz="1800" b="0" i="0" u="none" strike="noStrike" kern="1200" cap="none" spc="0" normalizeH="0" baseline="0" noProof="0" dirty="0">
              <a:ln>
                <a:noFill/>
              </a:ln>
              <a:solidFill>
                <a:schemeClr val="bg1"/>
              </a:solidFill>
              <a:effectLst/>
              <a:uLnTx/>
              <a:uFillTx/>
              <a:cs typeface="Georgia"/>
            </a:endParaRPr>
          </a:p>
          <a:p>
            <a:pPr marL="469265" lvl="1">
              <a:buClr>
                <a:schemeClr val="bg2"/>
              </a:buClr>
              <a:tabLst>
                <a:tab pos="299085" algn="l"/>
                <a:tab pos="299720" algn="l"/>
              </a:tabLst>
              <a:defRPr/>
            </a:pPr>
            <a:r>
              <a:rPr lang="en-US" dirty="0">
                <a:solidFill>
                  <a:schemeClr val="bg1"/>
                </a:solidFill>
                <a:cs typeface="Georgia"/>
              </a:rPr>
              <a:t>UltraCare </a:t>
            </a:r>
          </a:p>
          <a:p>
            <a:pPr marL="469265" lvl="1">
              <a:buClr>
                <a:schemeClr val="bg2"/>
              </a:buClr>
              <a:tabLst>
                <a:tab pos="299085" algn="l"/>
                <a:tab pos="299720" algn="l"/>
              </a:tabLst>
              <a:defRPr/>
            </a:pPr>
            <a:r>
              <a:rPr kumimoji="0" lang="en-US" sz="1800" b="0" i="0" u="none" strike="noStrike" kern="1200" cap="none" spc="0" normalizeH="0" baseline="0" noProof="0" dirty="0">
                <a:ln>
                  <a:noFill/>
                </a:ln>
                <a:solidFill>
                  <a:schemeClr val="bg1"/>
                </a:solidFill>
                <a:effectLst/>
                <a:uLnTx/>
                <a:uFillTx/>
                <a:ea typeface="+mn-ea"/>
                <a:cs typeface="Georgia"/>
              </a:rPr>
              <a:t>MetroPlus</a:t>
            </a:r>
            <a:r>
              <a:rPr lang="en-US" dirty="0">
                <a:solidFill>
                  <a:schemeClr val="bg1"/>
                </a:solidFill>
                <a:cs typeface="Georgia"/>
              </a:rPr>
              <a:t>Health Managed Long </a:t>
            </a:r>
            <a:r>
              <a:rPr kumimoji="0" lang="en-US" b="0" i="0" u="none" strike="noStrike" kern="1200" cap="none" spc="0" normalizeH="0" baseline="0" noProof="0" dirty="0">
                <a:ln>
                  <a:noFill/>
                </a:ln>
                <a:solidFill>
                  <a:schemeClr val="bg1"/>
                </a:solidFill>
                <a:effectLst/>
                <a:uLnTx/>
                <a:uFillTx/>
                <a:ea typeface="+mn-ea"/>
                <a:cs typeface="Georgia"/>
              </a:rPr>
              <a:t>Term Care</a:t>
            </a:r>
            <a:r>
              <a:rPr lang="en-US" dirty="0">
                <a:solidFill>
                  <a:schemeClr val="bg1"/>
                </a:solidFill>
                <a:cs typeface="Georgia"/>
              </a:rPr>
              <a:t> </a:t>
            </a:r>
            <a:endParaRPr lang="en-US" b="0" i="0" u="none" strike="noStrike" kern="1200" cap="none" spc="0" normalizeH="0" baseline="0" noProof="0" dirty="0">
              <a:ln>
                <a:noFill/>
              </a:ln>
              <a:solidFill>
                <a:schemeClr val="bg1"/>
              </a:solidFill>
              <a:effectLst/>
              <a:uLnTx/>
              <a:uFillTx/>
              <a:cs typeface="Georgia"/>
            </a:endParaRPr>
          </a:p>
          <a:p>
            <a:pPr marL="297815" indent="-285750">
              <a:buClr>
                <a:schemeClr val="bg2"/>
              </a:buClr>
              <a:buFont typeface="Wingdings" panose="05000000000000000000" pitchFamily="2" charset="2"/>
              <a:buChar char="Ø"/>
              <a:tabLst>
                <a:tab pos="299085" algn="l"/>
                <a:tab pos="299720" algn="l"/>
              </a:tabLst>
              <a:defRPr/>
            </a:pPr>
            <a:r>
              <a:rPr kumimoji="0" lang="en-US" sz="1800" b="0" i="0" u="none" strike="noStrike" kern="1200" cap="none" spc="0" normalizeH="0" baseline="0" noProof="0" dirty="0">
                <a:ln>
                  <a:noFill/>
                </a:ln>
                <a:solidFill>
                  <a:schemeClr val="bg1"/>
                </a:solidFill>
                <a:effectLst/>
                <a:uLnTx/>
                <a:uFillTx/>
                <a:ea typeface="+mn-ea"/>
                <a:cs typeface="Georgia"/>
              </a:rPr>
              <a:t>Member Eligibility Verification</a:t>
            </a:r>
            <a:r>
              <a:rPr lang="en-US" dirty="0">
                <a:solidFill>
                  <a:schemeClr val="bg1"/>
                </a:solidFill>
                <a:cs typeface="Georgia"/>
              </a:rPr>
              <a:t> </a:t>
            </a:r>
            <a:endParaRPr lang="en-US" sz="1800" b="0" i="0" u="none" strike="noStrike" kern="1200" cap="none" spc="0" normalizeH="0" baseline="0" noProof="0" dirty="0">
              <a:ln>
                <a:noFill/>
              </a:ln>
              <a:solidFill>
                <a:schemeClr val="bg1"/>
              </a:solidFill>
              <a:effectLst/>
              <a:uLnTx/>
              <a:uFillTx/>
              <a:cs typeface="Georgia"/>
            </a:endParaRPr>
          </a:p>
          <a:p>
            <a:pPr marL="297815" indent="-285750">
              <a:buClr>
                <a:schemeClr val="bg2"/>
              </a:buClr>
              <a:buFont typeface="Wingdings" panose="05000000000000000000" pitchFamily="2" charset="2"/>
              <a:buChar char="Ø"/>
              <a:tabLst>
                <a:tab pos="299085" algn="l"/>
                <a:tab pos="299720" algn="l"/>
              </a:tabLst>
              <a:defRPr/>
            </a:pPr>
            <a:r>
              <a:rPr lang="en-US" dirty="0">
                <a:solidFill>
                  <a:schemeClr val="bg1"/>
                </a:solidFill>
                <a:cs typeface="Georgia"/>
              </a:rPr>
              <a:t>Fraud &amp; Abuse </a:t>
            </a:r>
          </a:p>
          <a:p>
            <a:pPr marL="297815" indent="-285750">
              <a:buClr>
                <a:schemeClr val="bg2"/>
              </a:buClr>
              <a:buFont typeface="Wingdings" panose="05000000000000000000" pitchFamily="2" charset="2"/>
              <a:buChar char="Ø"/>
              <a:tabLst>
                <a:tab pos="299085" algn="l"/>
                <a:tab pos="299720" algn="l"/>
              </a:tabLst>
              <a:defRPr/>
            </a:pPr>
            <a:r>
              <a:rPr kumimoji="0" lang="en-US" sz="1800" b="0" i="0" u="none" strike="noStrike" kern="1200" cap="none" spc="0" normalizeH="0" baseline="0" noProof="0" dirty="0">
                <a:ln>
                  <a:noFill/>
                </a:ln>
                <a:solidFill>
                  <a:schemeClr val="bg1"/>
                </a:solidFill>
                <a:effectLst/>
                <a:uLnTx/>
                <a:uFillTx/>
                <a:ea typeface="+mn-ea"/>
                <a:cs typeface="Georgia"/>
              </a:rPr>
              <a:t>Cultural Competency</a:t>
            </a:r>
            <a:r>
              <a:rPr lang="en-US" dirty="0">
                <a:solidFill>
                  <a:schemeClr val="bg1"/>
                </a:solidFill>
                <a:cs typeface="Georgia"/>
              </a:rPr>
              <a:t> </a:t>
            </a:r>
            <a:endParaRPr lang="en-US" sz="1800" b="0" i="0" u="none" strike="noStrike" kern="1200" cap="none" spc="0" normalizeH="0" baseline="0" noProof="0" dirty="0">
              <a:ln>
                <a:noFill/>
              </a:ln>
              <a:solidFill>
                <a:schemeClr val="bg1"/>
              </a:solidFill>
              <a:effectLst/>
              <a:uLnTx/>
              <a:uFillTx/>
              <a:cs typeface="Georgia"/>
            </a:endParaRPr>
          </a:p>
          <a:p>
            <a:pPr marL="297815" indent="-285750">
              <a:buClr>
                <a:schemeClr val="bg2"/>
              </a:buClr>
              <a:buFont typeface="Wingdings" panose="05000000000000000000" pitchFamily="2" charset="2"/>
              <a:buChar char="Ø"/>
              <a:tabLst>
                <a:tab pos="299085" algn="l"/>
                <a:tab pos="299720" algn="l"/>
              </a:tabLst>
              <a:defRPr/>
            </a:pPr>
            <a:r>
              <a:rPr lang="en-US" dirty="0">
                <a:solidFill>
                  <a:schemeClr val="bg1"/>
                </a:solidFill>
                <a:cs typeface="Georgia"/>
              </a:rPr>
              <a:t>Compliance Policy </a:t>
            </a:r>
          </a:p>
          <a:p>
            <a:pPr marL="297815" indent="-285750">
              <a:buClr>
                <a:schemeClr val="bg2"/>
              </a:buClr>
              <a:buFont typeface="Wingdings" panose="05000000000000000000" pitchFamily="2" charset="2"/>
              <a:buChar char="Ø"/>
              <a:tabLst>
                <a:tab pos="299085" algn="l"/>
                <a:tab pos="299720" algn="l"/>
              </a:tabLst>
              <a:defRPr/>
            </a:pPr>
            <a:r>
              <a:rPr kumimoji="0" lang="en-US" sz="1800" b="0" i="0" u="none" strike="noStrike" kern="1200" cap="none" spc="0" normalizeH="0" baseline="0" noProof="0" dirty="0">
                <a:ln>
                  <a:noFill/>
                </a:ln>
                <a:solidFill>
                  <a:schemeClr val="bg1"/>
                </a:solidFill>
                <a:effectLst/>
                <a:uLnTx/>
                <a:uFillTx/>
                <a:ea typeface="+mn-ea"/>
                <a:cs typeface="Georgia"/>
              </a:rPr>
              <a:t>Quality Management</a:t>
            </a:r>
            <a:r>
              <a:rPr lang="en-US" dirty="0">
                <a:solidFill>
                  <a:schemeClr val="bg1"/>
                </a:solidFill>
                <a:cs typeface="Georgia"/>
              </a:rPr>
              <a:t> </a:t>
            </a:r>
            <a:endParaRPr lang="en-US" sz="1800" b="0" i="0" u="none" strike="noStrike" kern="1200" cap="none" spc="0" normalizeH="0" baseline="0" noProof="0" dirty="0">
              <a:ln>
                <a:noFill/>
              </a:ln>
              <a:solidFill>
                <a:schemeClr val="bg1"/>
              </a:solidFill>
              <a:effectLst/>
              <a:uLnTx/>
              <a:uFillTx/>
              <a:cs typeface="Georgia"/>
            </a:endParaRPr>
          </a:p>
          <a:p>
            <a:pPr marL="297815" marR="0" lvl="0" indent="-28575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tab pos="299085" algn="l"/>
                <a:tab pos="299720" algn="l"/>
              </a:tabLst>
              <a:defRPr/>
            </a:pPr>
            <a:r>
              <a:rPr lang="en-US" dirty="0">
                <a:solidFill>
                  <a:schemeClr val="bg1"/>
                </a:solidFill>
                <a:cs typeface="Georgia"/>
              </a:rPr>
              <a:t>Required Authorizations</a:t>
            </a:r>
          </a:p>
          <a:p>
            <a:pPr marL="297815" marR="0" lvl="0" indent="-28575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tab pos="299085" algn="l"/>
                <a:tab pos="299720" algn="l"/>
              </a:tabLst>
              <a:defRPr/>
            </a:pPr>
            <a:r>
              <a:rPr kumimoji="0" lang="en-US" sz="1800" b="0" i="0" u="none" strike="noStrike" kern="1200" cap="none" spc="0" normalizeH="0" baseline="0" noProof="0" dirty="0">
                <a:ln>
                  <a:noFill/>
                </a:ln>
                <a:solidFill>
                  <a:schemeClr val="bg1"/>
                </a:solidFill>
                <a:effectLst/>
                <a:uLnTx/>
                <a:uFillTx/>
                <a:ea typeface="+mn-ea"/>
                <a:cs typeface="Georgia"/>
              </a:rPr>
              <a:t>Required Authorization </a:t>
            </a:r>
            <a:r>
              <a:rPr lang="en-US" dirty="0">
                <a:solidFill>
                  <a:schemeClr val="bg1"/>
                </a:solidFill>
                <a:cs typeface="Georgia"/>
              </a:rPr>
              <a:t>Forms</a:t>
            </a:r>
          </a:p>
          <a:p>
            <a:pPr marL="297815" indent="-285750">
              <a:buClr>
                <a:schemeClr val="bg2"/>
              </a:buClr>
              <a:buFont typeface="Wingdings" panose="05000000000000000000" pitchFamily="2" charset="2"/>
              <a:buChar char="Ø"/>
              <a:tabLst>
                <a:tab pos="299085" algn="l"/>
                <a:tab pos="299720" algn="l"/>
              </a:tabLst>
              <a:defRPr/>
            </a:pPr>
            <a:r>
              <a:rPr kumimoji="0" lang="en-US" sz="1800" b="0" i="0" u="none" strike="noStrike" kern="1200" cap="none" spc="0" normalizeH="0" baseline="0" noProof="0" dirty="0">
                <a:ln>
                  <a:noFill/>
                </a:ln>
                <a:solidFill>
                  <a:schemeClr val="bg1"/>
                </a:solidFill>
                <a:effectLst/>
                <a:uLnTx/>
                <a:uFillTx/>
                <a:ea typeface="+mn-ea"/>
                <a:cs typeface="Georgia"/>
              </a:rPr>
              <a:t>Pharmacy </a:t>
            </a:r>
            <a:r>
              <a:rPr lang="en-US" dirty="0">
                <a:solidFill>
                  <a:schemeClr val="bg1"/>
                </a:solidFill>
                <a:cs typeface="Georgia"/>
              </a:rPr>
              <a:t>Benefits </a:t>
            </a:r>
          </a:p>
          <a:p>
            <a:pPr marL="297815" indent="-285750">
              <a:buClr>
                <a:schemeClr val="bg2"/>
              </a:buClr>
              <a:buFont typeface="Wingdings" panose="05000000000000000000" pitchFamily="2" charset="2"/>
              <a:buChar char="Ø"/>
              <a:tabLst>
                <a:tab pos="299085" algn="l"/>
                <a:tab pos="299720" algn="l"/>
              </a:tabLst>
              <a:defRPr/>
            </a:pPr>
            <a:r>
              <a:rPr kumimoji="0" lang="en-US" sz="1800" b="0" i="0" u="none" strike="noStrike" kern="1200" cap="none" spc="0" normalizeH="0" baseline="0" noProof="0" dirty="0">
                <a:ln>
                  <a:noFill/>
                </a:ln>
                <a:solidFill>
                  <a:schemeClr val="bg1"/>
                </a:solidFill>
                <a:effectLst/>
                <a:uLnTx/>
                <a:uFillTx/>
                <a:ea typeface="+mn-ea"/>
                <a:cs typeface="Georgia"/>
              </a:rPr>
              <a:t>Restricted Recipients Program</a:t>
            </a:r>
            <a:r>
              <a:rPr lang="en-US" dirty="0">
                <a:solidFill>
                  <a:schemeClr val="bg1"/>
                </a:solidFill>
                <a:cs typeface="Georgia"/>
              </a:rPr>
              <a:t> </a:t>
            </a:r>
            <a:endParaRPr lang="en-US" sz="1800" b="0" i="0" u="none" strike="noStrike" kern="1200" cap="none" spc="0" normalizeH="0" baseline="0" noProof="0" dirty="0">
              <a:ln>
                <a:noFill/>
              </a:ln>
              <a:solidFill>
                <a:schemeClr val="bg1"/>
              </a:solidFill>
              <a:effectLst/>
              <a:uLnTx/>
              <a:uFillTx/>
              <a:cs typeface="Georgia"/>
            </a:endParaRPr>
          </a:p>
          <a:p>
            <a:pPr marL="297815" marR="0" lvl="0" indent="-28575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tab pos="299085" algn="l"/>
                <a:tab pos="299720" algn="l"/>
              </a:tabLst>
              <a:defRPr/>
            </a:pPr>
            <a:r>
              <a:rPr kumimoji="0" lang="en-US" sz="1800" b="0" i="0" u="none" strike="noStrike" kern="1200" cap="none" spc="0" normalizeH="0" baseline="0" noProof="0" dirty="0">
                <a:ln>
                  <a:noFill/>
                </a:ln>
                <a:solidFill>
                  <a:schemeClr val="bg1"/>
                </a:solidFill>
                <a:effectLst/>
                <a:uLnTx/>
                <a:uFillTx/>
                <a:ea typeface="+mn-ea"/>
                <a:cs typeface="Georgia"/>
              </a:rPr>
              <a:t>Behavioral Health Program</a:t>
            </a:r>
            <a:endParaRPr lang="en-US" sz="1800" b="0" i="0" u="none" strike="noStrike" kern="1200" cap="none" spc="0" normalizeH="0" baseline="0" noProof="0" dirty="0">
              <a:ln>
                <a:noFill/>
              </a:ln>
              <a:solidFill>
                <a:schemeClr val="bg1"/>
              </a:solidFill>
              <a:effectLst/>
              <a:uLnTx/>
              <a:uFillTx/>
              <a:cs typeface="Georgia"/>
            </a:endParaRPr>
          </a:p>
          <a:p>
            <a:pPr marL="297815" marR="0" lvl="0" indent="-28575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tab pos="299085" algn="l"/>
                <a:tab pos="299720" algn="l"/>
              </a:tabLst>
              <a:defRPr/>
            </a:pPr>
            <a:r>
              <a:rPr lang="en-US" dirty="0">
                <a:solidFill>
                  <a:schemeClr val="bg1"/>
                </a:solidFill>
                <a:cs typeface="Georgia"/>
              </a:rPr>
              <a:t>Behavioral Health Populations</a:t>
            </a:r>
          </a:p>
        </p:txBody>
      </p:sp>
      <p:sp>
        <p:nvSpPr>
          <p:cNvPr id="4" name="Date Placeholder 3">
            <a:extLst>
              <a:ext uri="{FF2B5EF4-FFF2-40B4-BE49-F238E27FC236}">
                <a16:creationId xmlns:a16="http://schemas.microsoft.com/office/drawing/2014/main" id="{88298CD8-38EC-6B35-23D4-03663FBC8267}"/>
              </a:ext>
            </a:extLst>
          </p:cNvPr>
          <p:cNvSpPr>
            <a:spLocks noGrp="1"/>
          </p:cNvSpPr>
          <p:nvPr>
            <p:ph type="dt" sz="half" idx="6"/>
          </p:nvPr>
        </p:nvSpPr>
        <p:spPr/>
        <p:txBody>
          <a:bodyPr/>
          <a:lstStyle/>
          <a:p>
            <a:fld id="{6CDC866E-A2EB-42CF-89C9-42BC0D031EC1}" type="datetime1">
              <a:rPr lang="en-US" smtClean="0"/>
              <a:t>9/23/2024</a:t>
            </a:fld>
            <a:endParaRPr lang="en-US"/>
          </a:p>
        </p:txBody>
      </p:sp>
      <p:sp>
        <p:nvSpPr>
          <p:cNvPr id="9" name="TextBox 8">
            <a:extLst>
              <a:ext uri="{FF2B5EF4-FFF2-40B4-BE49-F238E27FC236}">
                <a16:creationId xmlns:a16="http://schemas.microsoft.com/office/drawing/2014/main" id="{3D94DE04-5F67-0F9C-1812-08131FD244A8}"/>
              </a:ext>
            </a:extLst>
          </p:cNvPr>
          <p:cNvSpPr txBox="1"/>
          <p:nvPr/>
        </p:nvSpPr>
        <p:spPr>
          <a:xfrm>
            <a:off x="8852170" y="1652868"/>
            <a:ext cx="3100156" cy="4801314"/>
          </a:xfrm>
          <a:prstGeom prst="rect">
            <a:avLst/>
          </a:prstGeom>
          <a:noFill/>
        </p:spPr>
        <p:txBody>
          <a:bodyPr wrap="square" rtlCol="0">
            <a:spAutoFit/>
          </a:bodyPr>
          <a:lstStyle/>
          <a:p>
            <a:pPr marL="285750" indent="-285750">
              <a:buClr>
                <a:srgbClr val="FFD962"/>
              </a:buClr>
              <a:buFont typeface="Wingdings" panose="05000000000000000000" pitchFamily="2" charset="2"/>
              <a:buChar char="Ø"/>
            </a:pPr>
            <a:r>
              <a:rPr lang="en-US">
                <a:solidFill>
                  <a:schemeClr val="bg1"/>
                </a:solidFill>
              </a:rPr>
              <a:t>HARP Vision &amp; Values</a:t>
            </a:r>
          </a:p>
          <a:p>
            <a:pPr marL="285750" indent="-285750">
              <a:buClr>
                <a:srgbClr val="FFD962"/>
              </a:buClr>
              <a:buFont typeface="Wingdings" panose="05000000000000000000" pitchFamily="2" charset="2"/>
              <a:buChar char="Ø"/>
            </a:pPr>
            <a:r>
              <a:rPr lang="en-US">
                <a:solidFill>
                  <a:schemeClr val="bg1"/>
                </a:solidFill>
              </a:rPr>
              <a:t>HARP Team </a:t>
            </a:r>
          </a:p>
          <a:p>
            <a:pPr marL="285750" indent="-285750">
              <a:buClr>
                <a:srgbClr val="FFD962"/>
              </a:buClr>
              <a:buFont typeface="Wingdings" panose="05000000000000000000" pitchFamily="2" charset="2"/>
              <a:buChar char="Ø"/>
            </a:pPr>
            <a:r>
              <a:rPr lang="en-US">
                <a:solidFill>
                  <a:schemeClr val="bg1"/>
                </a:solidFill>
              </a:rPr>
              <a:t>Vaccine for Children Program </a:t>
            </a:r>
          </a:p>
          <a:p>
            <a:pPr marL="285750" indent="-285750">
              <a:buClr>
                <a:srgbClr val="FFD962"/>
              </a:buClr>
              <a:buFont typeface="Wingdings" panose="05000000000000000000" pitchFamily="2" charset="2"/>
              <a:buChar char="Ø"/>
            </a:pPr>
            <a:r>
              <a:rPr lang="en-US">
                <a:solidFill>
                  <a:schemeClr val="bg1"/>
                </a:solidFill>
              </a:rPr>
              <a:t>Children’s Special Services Program </a:t>
            </a:r>
          </a:p>
          <a:p>
            <a:pPr marL="285750" indent="-285750">
              <a:buClr>
                <a:srgbClr val="FFD962"/>
              </a:buClr>
              <a:buFont typeface="Wingdings" panose="05000000000000000000" pitchFamily="2" charset="2"/>
              <a:buChar char="Ø"/>
            </a:pPr>
            <a:r>
              <a:rPr lang="en-US">
                <a:solidFill>
                  <a:schemeClr val="bg1"/>
                </a:solidFill>
              </a:rPr>
              <a:t>Improving Care for Children </a:t>
            </a:r>
          </a:p>
          <a:p>
            <a:pPr marL="285750" indent="-285750">
              <a:buClr>
                <a:srgbClr val="FFD962"/>
              </a:buClr>
              <a:buFont typeface="Wingdings" panose="05000000000000000000" pitchFamily="2" charset="2"/>
              <a:buChar char="Ø"/>
            </a:pPr>
            <a:r>
              <a:rPr lang="en-US">
                <a:solidFill>
                  <a:schemeClr val="bg1"/>
                </a:solidFill>
              </a:rPr>
              <a:t>Additional Initiatives </a:t>
            </a:r>
          </a:p>
          <a:p>
            <a:pPr marL="285750" indent="-285750">
              <a:buClr>
                <a:srgbClr val="FFD962"/>
              </a:buClr>
              <a:buFont typeface="Wingdings" panose="05000000000000000000" pitchFamily="2" charset="2"/>
              <a:buChar char="Ø"/>
            </a:pPr>
            <a:r>
              <a:rPr lang="en-US">
                <a:solidFill>
                  <a:schemeClr val="bg1"/>
                </a:solidFill>
              </a:rPr>
              <a:t>Additional Supports </a:t>
            </a:r>
          </a:p>
          <a:p>
            <a:pPr marL="285750" indent="-285750">
              <a:buClr>
                <a:srgbClr val="FFD962"/>
              </a:buClr>
              <a:buFont typeface="Wingdings" panose="05000000000000000000" pitchFamily="2" charset="2"/>
              <a:buChar char="Ø"/>
            </a:pPr>
            <a:r>
              <a:rPr lang="en-US">
                <a:solidFill>
                  <a:schemeClr val="bg1"/>
                </a:solidFill>
              </a:rPr>
              <a:t>Access to Care </a:t>
            </a:r>
          </a:p>
          <a:p>
            <a:pPr marL="285750" indent="-285750">
              <a:buClr>
                <a:srgbClr val="FFD962"/>
              </a:buClr>
              <a:buFont typeface="Wingdings" panose="05000000000000000000" pitchFamily="2" charset="2"/>
              <a:buChar char="Ø"/>
            </a:pPr>
            <a:r>
              <a:rPr lang="en-US">
                <a:solidFill>
                  <a:schemeClr val="bg1"/>
                </a:solidFill>
              </a:rPr>
              <a:t>24/7 Virtual Visits </a:t>
            </a:r>
          </a:p>
          <a:p>
            <a:pPr marL="285750" indent="-285750">
              <a:buClr>
                <a:srgbClr val="FFD962"/>
              </a:buClr>
              <a:buFont typeface="Wingdings" panose="05000000000000000000" pitchFamily="2" charset="2"/>
              <a:buChar char="Ø"/>
            </a:pPr>
            <a:r>
              <a:rPr lang="en-US">
                <a:solidFill>
                  <a:schemeClr val="bg1"/>
                </a:solidFill>
              </a:rPr>
              <a:t>Transportation Services </a:t>
            </a:r>
          </a:p>
          <a:p>
            <a:pPr marL="285750" indent="-285750">
              <a:buClr>
                <a:srgbClr val="FFD962"/>
              </a:buClr>
              <a:buFont typeface="Wingdings" panose="05000000000000000000" pitchFamily="2" charset="2"/>
              <a:buChar char="Ø"/>
            </a:pPr>
            <a:r>
              <a:rPr lang="en-US">
                <a:solidFill>
                  <a:schemeClr val="bg1"/>
                </a:solidFill>
              </a:rPr>
              <a:t>Language Interpretation Services </a:t>
            </a:r>
          </a:p>
          <a:p>
            <a:pPr marL="285750" indent="-285750">
              <a:buClr>
                <a:srgbClr val="FFD962"/>
              </a:buClr>
              <a:buFont typeface="Wingdings" panose="05000000000000000000" pitchFamily="2" charset="2"/>
              <a:buChar char="Ø"/>
            </a:pPr>
            <a:endParaRPr lang="en-US">
              <a:solidFill>
                <a:schemeClr val="bg1"/>
              </a:solidFill>
            </a:endParaRPr>
          </a:p>
          <a:p>
            <a:pPr lvl="1">
              <a:buClr>
                <a:srgbClr val="FFD962"/>
              </a:buClr>
            </a:pPr>
            <a:endParaRPr lang="en-US">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989955-FA06-C6B5-AA24-66B4B203E804}"/>
              </a:ext>
            </a:extLst>
          </p:cNvPr>
          <p:cNvSpPr>
            <a:spLocks noGrp="1"/>
          </p:cNvSpPr>
          <p:nvPr>
            <p:ph type="body" sz="quarter" idx="10"/>
          </p:nvPr>
        </p:nvSpPr>
        <p:spPr/>
        <p:txBody>
          <a:bodyPr/>
          <a:lstStyle/>
          <a:p>
            <a:r>
              <a:rPr lang="en-US" b="1"/>
              <a:t>Provider Responsibilities</a:t>
            </a:r>
          </a:p>
        </p:txBody>
      </p:sp>
      <p:sp>
        <p:nvSpPr>
          <p:cNvPr id="4" name="Content Placeholder 3">
            <a:extLst>
              <a:ext uri="{FF2B5EF4-FFF2-40B4-BE49-F238E27FC236}">
                <a16:creationId xmlns:a16="http://schemas.microsoft.com/office/drawing/2014/main" id="{26DF9504-5855-60AF-FABF-3924B136C426}"/>
              </a:ext>
            </a:extLst>
          </p:cNvPr>
          <p:cNvSpPr>
            <a:spLocks noGrp="1"/>
          </p:cNvSpPr>
          <p:nvPr>
            <p:ph sz="quarter" idx="11"/>
          </p:nvPr>
        </p:nvSpPr>
        <p:spPr>
          <a:xfrm>
            <a:off x="591265" y="1331651"/>
            <a:ext cx="10923072" cy="4571990"/>
          </a:xfrm>
        </p:spPr>
        <p:txBody>
          <a:bodyPr vert="horz" lIns="0" tIns="0" rIns="0" bIns="0" rtlCol="0" anchor="t">
            <a:noAutofit/>
          </a:bodyPr>
          <a:lstStyle/>
          <a:p>
            <a:pPr marL="12700" marR="16510">
              <a:lnSpc>
                <a:spcPct val="107000"/>
              </a:lnSpc>
              <a:spcBef>
                <a:spcPts val="100"/>
              </a:spcBef>
            </a:pPr>
            <a:r>
              <a:rPr lang="en-US" sz="2000" b="1" spc="-5" dirty="0">
                <a:latin typeface="+mn-lt"/>
                <a:cs typeface="Georgia"/>
              </a:rPr>
              <a:t>Participating Providers </a:t>
            </a:r>
            <a:r>
              <a:rPr lang="en-US" sz="2000" b="1" dirty="0">
                <a:latin typeface="+mn-lt"/>
                <a:cs typeface="Georgia"/>
              </a:rPr>
              <a:t>assume responsibility </a:t>
            </a:r>
            <a:r>
              <a:rPr lang="en-US" sz="2000" b="1" spc="-5" dirty="0">
                <a:latin typeface="+mn-lt"/>
                <a:cs typeface="Georgia"/>
              </a:rPr>
              <a:t>for the care of </a:t>
            </a:r>
            <a:r>
              <a:rPr lang="en-US" sz="2000" b="1" dirty="0">
                <a:latin typeface="+mn-lt"/>
                <a:cs typeface="Georgia"/>
              </a:rPr>
              <a:t>members </a:t>
            </a:r>
            <a:r>
              <a:rPr lang="en-US" sz="2000" b="1" spc="5" dirty="0">
                <a:latin typeface="+mn-lt"/>
                <a:cs typeface="Georgia"/>
              </a:rPr>
              <a:t> </a:t>
            </a:r>
            <a:r>
              <a:rPr lang="en-US" sz="2000" b="1" spc="-5" dirty="0">
                <a:latin typeface="+mn-lt"/>
                <a:cs typeface="Georgia"/>
              </a:rPr>
              <a:t>agreeing to adhere to administrative </a:t>
            </a:r>
            <a:r>
              <a:rPr lang="en-US" sz="2000" b="1" dirty="0">
                <a:latin typeface="+mn-lt"/>
                <a:cs typeface="Georgia"/>
              </a:rPr>
              <a:t>procedures, reporting requirements, </a:t>
            </a:r>
            <a:r>
              <a:rPr lang="en-US" sz="2000" b="1" spc="-495" dirty="0">
                <a:latin typeface="+mn-lt"/>
                <a:cs typeface="Georgia"/>
              </a:rPr>
              <a:t> </a:t>
            </a:r>
            <a:r>
              <a:rPr lang="en-US" sz="2000" b="1" dirty="0">
                <a:latin typeface="+mn-lt"/>
                <a:cs typeface="Georgia"/>
              </a:rPr>
              <a:t>medical </a:t>
            </a:r>
            <a:r>
              <a:rPr lang="en-US" sz="2000" b="1" spc="-5" dirty="0">
                <a:latin typeface="+mn-lt"/>
                <a:cs typeface="Georgia"/>
              </a:rPr>
              <a:t>records maintenance, quality </a:t>
            </a:r>
            <a:r>
              <a:rPr lang="en-US" sz="2000" b="1" dirty="0">
                <a:latin typeface="+mn-lt"/>
                <a:cs typeface="Georgia"/>
              </a:rPr>
              <a:t>assurance </a:t>
            </a:r>
            <a:r>
              <a:rPr lang="en-US" sz="2000" b="1" spc="-5" dirty="0">
                <a:latin typeface="+mn-lt"/>
                <a:cs typeface="Georgia"/>
              </a:rPr>
              <a:t>and utilization </a:t>
            </a:r>
            <a:r>
              <a:rPr lang="en-US" sz="2000" b="1" dirty="0">
                <a:latin typeface="+mn-lt"/>
                <a:cs typeface="Georgia"/>
              </a:rPr>
              <a:t>review </a:t>
            </a:r>
            <a:r>
              <a:rPr lang="en-US" sz="2000" b="1" spc="5" dirty="0">
                <a:latin typeface="+mn-lt"/>
                <a:cs typeface="Georgia"/>
              </a:rPr>
              <a:t> </a:t>
            </a:r>
            <a:r>
              <a:rPr lang="en-US" sz="2000" b="1" dirty="0">
                <a:latin typeface="+mn-lt"/>
                <a:cs typeface="Georgia"/>
              </a:rPr>
              <a:t>policies,</a:t>
            </a:r>
            <a:r>
              <a:rPr lang="en-US" sz="2000" b="1" spc="-5" dirty="0">
                <a:latin typeface="+mn-lt"/>
                <a:cs typeface="Georgia"/>
              </a:rPr>
              <a:t> and</a:t>
            </a:r>
            <a:r>
              <a:rPr lang="en-US" sz="2000" b="1" dirty="0">
                <a:latin typeface="+mn-lt"/>
                <a:cs typeface="Georgia"/>
              </a:rPr>
              <a:t> </a:t>
            </a:r>
            <a:r>
              <a:rPr lang="en-US" sz="2000" b="1" spc="-5" dirty="0">
                <a:latin typeface="+mn-lt"/>
                <a:cs typeface="Georgia"/>
              </a:rPr>
              <a:t>regulatory</a:t>
            </a:r>
            <a:r>
              <a:rPr lang="en-US" sz="2000" b="1" dirty="0">
                <a:latin typeface="+mn-lt"/>
                <a:cs typeface="Georgia"/>
              </a:rPr>
              <a:t> standards.</a:t>
            </a:r>
            <a:endParaRPr lang="en-US" sz="2000" dirty="0">
              <a:latin typeface="+mn-lt"/>
              <a:cs typeface="Georgia"/>
            </a:endParaRPr>
          </a:p>
          <a:p>
            <a:pPr marL="12700">
              <a:lnSpc>
                <a:spcPct val="100000"/>
              </a:lnSpc>
              <a:spcBef>
                <a:spcPts val="960"/>
              </a:spcBef>
              <a:buClr>
                <a:schemeClr val="bg2"/>
              </a:buClr>
            </a:pPr>
            <a:r>
              <a:rPr lang="en-US" sz="2000" b="1" dirty="0">
                <a:latin typeface="+mn-lt"/>
                <a:cs typeface="Georgia"/>
              </a:rPr>
              <a:t>Key </a:t>
            </a:r>
            <a:r>
              <a:rPr lang="en-US" sz="2000" b="1" spc="-5" dirty="0">
                <a:latin typeface="+mn-lt"/>
                <a:cs typeface="Georgia"/>
              </a:rPr>
              <a:t>responsibilities</a:t>
            </a:r>
            <a:r>
              <a:rPr lang="en-US" sz="2000" b="1" spc="-35" dirty="0">
                <a:latin typeface="+mn-lt"/>
                <a:cs typeface="Georgia"/>
              </a:rPr>
              <a:t> </a:t>
            </a:r>
            <a:r>
              <a:rPr lang="en-US" sz="2000" b="1" dirty="0">
                <a:latin typeface="+mn-lt"/>
                <a:cs typeface="Georgia"/>
              </a:rPr>
              <a:t>include,</a:t>
            </a:r>
            <a:r>
              <a:rPr lang="en-US" sz="2000" b="1" spc="-10" dirty="0">
                <a:latin typeface="+mn-lt"/>
                <a:cs typeface="Georgia"/>
              </a:rPr>
              <a:t> </a:t>
            </a:r>
            <a:r>
              <a:rPr lang="en-US" sz="2000" b="1" spc="-5" dirty="0">
                <a:latin typeface="+mn-lt"/>
                <a:cs typeface="Georgia"/>
              </a:rPr>
              <a:t>but</a:t>
            </a:r>
            <a:r>
              <a:rPr lang="en-US" sz="2000" b="1" spc="15" dirty="0">
                <a:latin typeface="+mn-lt"/>
                <a:cs typeface="Georgia"/>
              </a:rPr>
              <a:t> </a:t>
            </a:r>
            <a:r>
              <a:rPr lang="en-US" sz="2000" b="1" spc="-5" dirty="0">
                <a:latin typeface="+mn-lt"/>
                <a:cs typeface="Georgia"/>
              </a:rPr>
              <a:t>are</a:t>
            </a:r>
            <a:r>
              <a:rPr lang="en-US" sz="2000" b="1" spc="15" dirty="0">
                <a:latin typeface="+mn-lt"/>
                <a:cs typeface="Georgia"/>
              </a:rPr>
              <a:t> </a:t>
            </a:r>
            <a:r>
              <a:rPr lang="en-US" sz="2000" b="1" dirty="0">
                <a:latin typeface="+mn-lt"/>
                <a:cs typeface="Georgia"/>
              </a:rPr>
              <a:t>not</a:t>
            </a:r>
            <a:r>
              <a:rPr lang="en-US" sz="2000" b="1" spc="-5" dirty="0">
                <a:latin typeface="+mn-lt"/>
                <a:cs typeface="Georgia"/>
              </a:rPr>
              <a:t> limited</a:t>
            </a:r>
            <a:r>
              <a:rPr lang="en-US" sz="2000" b="1" spc="-10" dirty="0">
                <a:latin typeface="+mn-lt"/>
                <a:cs typeface="Georgia"/>
              </a:rPr>
              <a:t> </a:t>
            </a:r>
            <a:r>
              <a:rPr lang="en-US" sz="2000" b="1" spc="-5" dirty="0">
                <a:latin typeface="+mn-lt"/>
                <a:cs typeface="Georgia"/>
              </a:rPr>
              <a:t>to, the following:</a:t>
            </a:r>
            <a:endParaRPr lang="en-US" sz="2000" b="1" dirty="0">
              <a:latin typeface="+mn-lt"/>
              <a:cs typeface="Georgia"/>
            </a:endParaRPr>
          </a:p>
          <a:p>
            <a:pPr marL="1041400" marR="1011555" lvl="1" indent="-342900">
              <a:lnSpc>
                <a:spcPct val="107100"/>
              </a:lnSpc>
              <a:spcBef>
                <a:spcPts val="800"/>
              </a:spcBef>
              <a:buClr>
                <a:schemeClr val="bg2"/>
              </a:buClr>
              <a:buFont typeface="Wingdings" panose="05000000000000000000" pitchFamily="2" charset="2"/>
              <a:buChar char="Ø"/>
              <a:tabLst>
                <a:tab pos="240665" algn="l"/>
                <a:tab pos="241300" algn="l"/>
              </a:tabLst>
            </a:pPr>
            <a:r>
              <a:rPr lang="en-US" sz="1800" dirty="0">
                <a:latin typeface="+mn-lt"/>
                <a:cs typeface="Georgia"/>
              </a:rPr>
              <a:t>Providing</a:t>
            </a:r>
            <a:r>
              <a:rPr lang="en-US" sz="1800" spc="-10" dirty="0">
                <a:latin typeface="+mn-lt"/>
                <a:cs typeface="Georgia"/>
              </a:rPr>
              <a:t> </a:t>
            </a:r>
            <a:r>
              <a:rPr lang="en-US" sz="1800" spc="-5" dirty="0">
                <a:latin typeface="+mn-lt"/>
                <a:cs typeface="Georgia"/>
              </a:rPr>
              <a:t>appropriate</a:t>
            </a:r>
            <a:r>
              <a:rPr lang="en-US" sz="1800" spc="15" dirty="0">
                <a:latin typeface="+mn-lt"/>
                <a:cs typeface="Georgia"/>
              </a:rPr>
              <a:t> </a:t>
            </a:r>
            <a:r>
              <a:rPr lang="en-US" sz="1800" dirty="0">
                <a:latin typeface="+mn-lt"/>
                <a:cs typeface="Georgia"/>
              </a:rPr>
              <a:t>and</a:t>
            </a:r>
            <a:r>
              <a:rPr lang="en-US" sz="1800" spc="15" dirty="0">
                <a:latin typeface="+mn-lt"/>
                <a:cs typeface="Georgia"/>
              </a:rPr>
              <a:t> </a:t>
            </a:r>
            <a:r>
              <a:rPr lang="en-US" sz="1800" spc="-5" dirty="0">
                <a:latin typeface="+mn-lt"/>
                <a:cs typeface="Georgia"/>
              </a:rPr>
              <a:t>cost-effective care</a:t>
            </a:r>
            <a:r>
              <a:rPr lang="en-US" sz="1800" spc="-10" dirty="0">
                <a:latin typeface="+mn-lt"/>
                <a:cs typeface="Georgia"/>
              </a:rPr>
              <a:t> </a:t>
            </a:r>
            <a:r>
              <a:rPr lang="en-US" sz="1800" dirty="0">
                <a:latin typeface="+mn-lt"/>
                <a:cs typeface="Georgia"/>
              </a:rPr>
              <a:t>in</a:t>
            </a:r>
            <a:r>
              <a:rPr lang="en-US" sz="1800" spc="20" dirty="0">
                <a:latin typeface="+mn-lt"/>
                <a:cs typeface="Georgia"/>
              </a:rPr>
              <a:t> </a:t>
            </a:r>
            <a:r>
              <a:rPr lang="en-US" sz="1800" dirty="0">
                <a:latin typeface="+mn-lt"/>
                <a:cs typeface="Georgia"/>
              </a:rPr>
              <a:t>accordance</a:t>
            </a:r>
            <a:r>
              <a:rPr lang="en-US" sz="1800" spc="5" dirty="0">
                <a:latin typeface="+mn-lt"/>
                <a:cs typeface="Georgia"/>
              </a:rPr>
              <a:t> </a:t>
            </a:r>
            <a:r>
              <a:rPr lang="en-US" sz="1800" spc="-5" dirty="0">
                <a:latin typeface="+mn-lt"/>
                <a:cs typeface="Georgia"/>
              </a:rPr>
              <a:t>with</a:t>
            </a:r>
            <a:r>
              <a:rPr lang="en-US" sz="1800" dirty="0">
                <a:latin typeface="+mn-lt"/>
                <a:cs typeface="Georgia"/>
              </a:rPr>
              <a:t> </a:t>
            </a:r>
            <a:r>
              <a:rPr lang="en-US" sz="1800" spc="-5" dirty="0">
                <a:latin typeface="+mn-lt"/>
                <a:cs typeface="Georgia"/>
              </a:rPr>
              <a:t>utilization </a:t>
            </a:r>
            <a:r>
              <a:rPr lang="en-US" sz="1800" spc="-465" dirty="0">
                <a:latin typeface="+mn-lt"/>
                <a:cs typeface="Georgia"/>
              </a:rPr>
              <a:t> </a:t>
            </a:r>
            <a:r>
              <a:rPr lang="en-US" sz="1800" dirty="0">
                <a:latin typeface="+mn-lt"/>
                <a:cs typeface="Georgia"/>
              </a:rPr>
              <a:t>management</a:t>
            </a:r>
            <a:r>
              <a:rPr lang="en-US" sz="1800" spc="-25" dirty="0">
                <a:latin typeface="+mn-lt"/>
                <a:cs typeface="Georgia"/>
              </a:rPr>
              <a:t> </a:t>
            </a:r>
            <a:r>
              <a:rPr lang="en-US" sz="1800" spc="-5" dirty="0">
                <a:latin typeface="+mn-lt"/>
                <a:cs typeface="Georgia"/>
              </a:rPr>
              <a:t>plan,</a:t>
            </a:r>
            <a:r>
              <a:rPr lang="en-US" sz="1800" spc="5" dirty="0">
                <a:latin typeface="+mn-lt"/>
                <a:cs typeface="Georgia"/>
              </a:rPr>
              <a:t> </a:t>
            </a:r>
            <a:r>
              <a:rPr lang="en-US" sz="1800" spc="-5" dirty="0">
                <a:latin typeface="+mn-lt"/>
                <a:cs typeface="Georgia"/>
              </a:rPr>
              <a:t>protocols</a:t>
            </a:r>
            <a:r>
              <a:rPr lang="en-US" sz="1800" spc="-15" dirty="0">
                <a:latin typeface="+mn-lt"/>
                <a:cs typeface="Georgia"/>
              </a:rPr>
              <a:t> </a:t>
            </a:r>
            <a:r>
              <a:rPr lang="en-US" sz="1800" dirty="0">
                <a:latin typeface="+mn-lt"/>
                <a:cs typeface="Georgia"/>
              </a:rPr>
              <a:t>and clinical</a:t>
            </a:r>
            <a:r>
              <a:rPr lang="en-US" sz="1800" spc="5" dirty="0">
                <a:latin typeface="+mn-lt"/>
                <a:cs typeface="Georgia"/>
              </a:rPr>
              <a:t> </a:t>
            </a:r>
            <a:r>
              <a:rPr lang="en-US" sz="1800" spc="-5" dirty="0">
                <a:latin typeface="+mn-lt"/>
                <a:cs typeface="Georgia"/>
              </a:rPr>
              <a:t>guidelines.</a:t>
            </a:r>
            <a:endParaRPr lang="en-US" sz="1800" dirty="0">
              <a:latin typeface="+mn-lt"/>
              <a:cs typeface="Georgia"/>
            </a:endParaRPr>
          </a:p>
          <a:p>
            <a:pPr marL="1041400" marR="5080" lvl="1" indent="-342900">
              <a:lnSpc>
                <a:spcPct val="107000"/>
              </a:lnSpc>
              <a:spcBef>
                <a:spcPts val="805"/>
              </a:spcBef>
              <a:buClr>
                <a:schemeClr val="bg2"/>
              </a:buClr>
              <a:buFont typeface="Wingdings" panose="05000000000000000000" pitchFamily="2" charset="2"/>
              <a:buChar char="Ø"/>
              <a:tabLst>
                <a:tab pos="240665" algn="l"/>
                <a:tab pos="241300" algn="l"/>
              </a:tabLst>
            </a:pPr>
            <a:r>
              <a:rPr lang="en-US" sz="1800" spc="-5" dirty="0">
                <a:latin typeface="+mn-lt"/>
                <a:cs typeface="Georgia"/>
              </a:rPr>
              <a:t>Ensuring that </a:t>
            </a:r>
            <a:r>
              <a:rPr lang="en-US" sz="1800" dirty="0">
                <a:latin typeface="+mn-lt"/>
                <a:cs typeface="Georgia"/>
              </a:rPr>
              <a:t>members (or a </a:t>
            </a:r>
            <a:r>
              <a:rPr lang="en-US" sz="1800" spc="-5" dirty="0">
                <a:latin typeface="+mn-lt"/>
                <a:cs typeface="Georgia"/>
              </a:rPr>
              <a:t>designee, when appropriate) give </a:t>
            </a:r>
            <a:r>
              <a:rPr lang="en-US" sz="1800" dirty="0">
                <a:latin typeface="+mn-lt"/>
                <a:cs typeface="Georgia"/>
              </a:rPr>
              <a:t>informed </a:t>
            </a:r>
            <a:r>
              <a:rPr lang="en-US" sz="1800" spc="-5" dirty="0">
                <a:latin typeface="+mn-lt"/>
                <a:cs typeface="Georgia"/>
              </a:rPr>
              <a:t>consent for </a:t>
            </a:r>
            <a:r>
              <a:rPr lang="en-US" sz="1800" spc="-470" dirty="0">
                <a:latin typeface="+mn-lt"/>
                <a:cs typeface="Georgia"/>
              </a:rPr>
              <a:t> </a:t>
            </a:r>
            <a:r>
              <a:rPr lang="en-US" sz="1800" dirty="0">
                <a:latin typeface="+mn-lt"/>
                <a:cs typeface="Georgia"/>
              </a:rPr>
              <a:t>any </a:t>
            </a:r>
            <a:r>
              <a:rPr lang="en-US" sz="1800" spc="-5" dirty="0">
                <a:latin typeface="+mn-lt"/>
                <a:cs typeface="Georgia"/>
              </a:rPr>
              <a:t>procedure or</a:t>
            </a:r>
            <a:r>
              <a:rPr lang="en-US" sz="1800" dirty="0">
                <a:latin typeface="+mn-lt"/>
                <a:cs typeface="Georgia"/>
              </a:rPr>
              <a:t> </a:t>
            </a:r>
            <a:r>
              <a:rPr lang="en-US" sz="1800" spc="-5" dirty="0">
                <a:latin typeface="+mn-lt"/>
                <a:cs typeface="Georgia"/>
              </a:rPr>
              <a:t>treatment.</a:t>
            </a:r>
            <a:endParaRPr lang="en-US" sz="1800" dirty="0">
              <a:latin typeface="+mn-lt"/>
              <a:cs typeface="Georgia"/>
            </a:endParaRPr>
          </a:p>
          <a:p>
            <a:pPr marL="1041400" lvl="1" indent="-342900">
              <a:lnSpc>
                <a:spcPct val="100000"/>
              </a:lnSpc>
              <a:spcBef>
                <a:spcPts val="960"/>
              </a:spcBef>
              <a:buClr>
                <a:schemeClr val="bg2"/>
              </a:buClr>
              <a:buFont typeface="Wingdings" panose="05000000000000000000" pitchFamily="2" charset="2"/>
              <a:buChar char="Ø"/>
              <a:tabLst>
                <a:tab pos="240665" algn="l"/>
                <a:tab pos="241300" algn="l"/>
              </a:tabLst>
            </a:pPr>
            <a:r>
              <a:rPr lang="en-US" sz="1800" spc="-5" dirty="0">
                <a:latin typeface="+mn-lt"/>
                <a:cs typeface="Georgia"/>
              </a:rPr>
              <a:t>Complying</a:t>
            </a:r>
            <a:r>
              <a:rPr lang="en-US" sz="1800" spc="10" dirty="0">
                <a:latin typeface="+mn-lt"/>
                <a:cs typeface="Georgia"/>
              </a:rPr>
              <a:t> </a:t>
            </a:r>
            <a:r>
              <a:rPr lang="en-US" sz="1800" spc="-5" dirty="0">
                <a:latin typeface="+mn-lt"/>
                <a:cs typeface="Georgia"/>
              </a:rPr>
              <a:t>with</a:t>
            </a:r>
            <a:r>
              <a:rPr lang="en-US" sz="1800" spc="-15" dirty="0">
                <a:latin typeface="+mn-lt"/>
                <a:cs typeface="Georgia"/>
              </a:rPr>
              <a:t> </a:t>
            </a:r>
            <a:r>
              <a:rPr lang="en-US" sz="1800" dirty="0">
                <a:latin typeface="+mn-lt"/>
                <a:cs typeface="Georgia"/>
              </a:rPr>
              <a:t>all</a:t>
            </a:r>
            <a:r>
              <a:rPr lang="en-US" sz="1800" spc="15" dirty="0">
                <a:latin typeface="+mn-lt"/>
                <a:cs typeface="Georgia"/>
              </a:rPr>
              <a:t> </a:t>
            </a:r>
            <a:r>
              <a:rPr lang="en-US" sz="1800" dirty="0">
                <a:latin typeface="+mn-lt"/>
                <a:cs typeface="Georgia"/>
              </a:rPr>
              <a:t>Public</a:t>
            </a:r>
            <a:r>
              <a:rPr lang="en-US" sz="1800" spc="20" dirty="0">
                <a:latin typeface="+mn-lt"/>
                <a:cs typeface="Georgia"/>
              </a:rPr>
              <a:t> </a:t>
            </a:r>
            <a:r>
              <a:rPr lang="en-US" sz="1800" spc="-5" dirty="0">
                <a:latin typeface="+mn-lt"/>
                <a:cs typeface="Georgia"/>
              </a:rPr>
              <a:t>Health Guidelines,</a:t>
            </a:r>
            <a:r>
              <a:rPr lang="en-US" sz="1800" spc="-25" dirty="0">
                <a:latin typeface="+mn-lt"/>
                <a:cs typeface="Georgia"/>
              </a:rPr>
              <a:t> </a:t>
            </a:r>
            <a:r>
              <a:rPr lang="en-US" sz="1800" dirty="0">
                <a:latin typeface="+mn-lt"/>
                <a:cs typeface="Georgia"/>
              </a:rPr>
              <a:t>including</a:t>
            </a:r>
            <a:r>
              <a:rPr lang="en-US" sz="1800" spc="15" dirty="0">
                <a:latin typeface="+mn-lt"/>
                <a:cs typeface="Georgia"/>
              </a:rPr>
              <a:t> </a:t>
            </a:r>
            <a:r>
              <a:rPr lang="en-US" sz="1800" spc="-5" dirty="0">
                <a:latin typeface="+mn-lt"/>
                <a:cs typeface="Georgia"/>
              </a:rPr>
              <a:t>statutory</a:t>
            </a:r>
            <a:r>
              <a:rPr lang="en-US" sz="1800" spc="-10" dirty="0">
                <a:latin typeface="+mn-lt"/>
                <a:cs typeface="Georgia"/>
              </a:rPr>
              <a:t> </a:t>
            </a:r>
            <a:r>
              <a:rPr lang="en-US" sz="1800" spc="-5" dirty="0">
                <a:latin typeface="+mn-lt"/>
                <a:cs typeface="Georgia"/>
              </a:rPr>
              <a:t>reporting</a:t>
            </a:r>
            <a:r>
              <a:rPr lang="en-US" sz="1800" dirty="0">
                <a:latin typeface="+mn-lt"/>
                <a:cs typeface="Georgia"/>
              </a:rPr>
              <a:t> </a:t>
            </a:r>
            <a:r>
              <a:rPr lang="en-US" sz="1800" spc="-5" dirty="0">
                <a:latin typeface="+mn-lt"/>
                <a:cs typeface="Georgia"/>
              </a:rPr>
              <a:t>requirements</a:t>
            </a:r>
            <a:r>
              <a:rPr lang="en-US" sz="1800" spc="-25" dirty="0">
                <a:latin typeface="+mn-lt"/>
                <a:cs typeface="Georgia"/>
              </a:rPr>
              <a:t> </a:t>
            </a:r>
            <a:r>
              <a:rPr lang="en-US" sz="1800" spc="-5" dirty="0">
                <a:latin typeface="+mn-lt"/>
                <a:cs typeface="Georgia"/>
              </a:rPr>
              <a:t>for</a:t>
            </a:r>
            <a:r>
              <a:rPr lang="en-US" sz="1800" spc="-10" dirty="0">
                <a:latin typeface="+mn-lt"/>
                <a:cs typeface="Georgia"/>
              </a:rPr>
              <a:t> </a:t>
            </a:r>
            <a:r>
              <a:rPr lang="en-US" sz="1800" dirty="0">
                <a:latin typeface="+mn-lt"/>
                <a:cs typeface="Georgia"/>
              </a:rPr>
              <a:t>communicable</a:t>
            </a:r>
            <a:r>
              <a:rPr lang="en-US" sz="1800" spc="-20" dirty="0">
                <a:latin typeface="+mn-lt"/>
                <a:cs typeface="Georgia"/>
              </a:rPr>
              <a:t> </a:t>
            </a:r>
            <a:r>
              <a:rPr lang="en-US" sz="1800" spc="-5" dirty="0">
                <a:latin typeface="+mn-lt"/>
                <a:cs typeface="Georgia"/>
              </a:rPr>
              <a:t>diseases.</a:t>
            </a:r>
            <a:endParaRPr lang="en-US" sz="1800" dirty="0">
              <a:latin typeface="+mn-lt"/>
              <a:cs typeface="Georgia"/>
            </a:endParaRPr>
          </a:p>
          <a:p>
            <a:pPr marL="1041400" lvl="1" indent="-342900">
              <a:lnSpc>
                <a:spcPct val="100000"/>
              </a:lnSpc>
              <a:spcBef>
                <a:spcPts val="969"/>
              </a:spcBef>
              <a:buClr>
                <a:schemeClr val="bg2"/>
              </a:buClr>
              <a:buFont typeface="Wingdings" panose="05000000000000000000" pitchFamily="2" charset="2"/>
              <a:buChar char="Ø"/>
              <a:tabLst>
                <a:tab pos="240665" algn="l"/>
                <a:tab pos="241300" algn="l"/>
              </a:tabLst>
            </a:pPr>
            <a:r>
              <a:rPr lang="en-US" sz="1800" spc="-5" dirty="0">
                <a:latin typeface="+mn-lt"/>
                <a:cs typeface="Georgia"/>
              </a:rPr>
              <a:t>Complying</a:t>
            </a:r>
            <a:r>
              <a:rPr lang="en-US" sz="1800" spc="5" dirty="0">
                <a:latin typeface="+mn-lt"/>
                <a:cs typeface="Georgia"/>
              </a:rPr>
              <a:t> </a:t>
            </a:r>
            <a:r>
              <a:rPr lang="en-US" sz="1800" spc="-5" dirty="0">
                <a:latin typeface="+mn-lt"/>
                <a:cs typeface="Georgia"/>
              </a:rPr>
              <a:t>with</a:t>
            </a:r>
            <a:r>
              <a:rPr lang="en-US" sz="1800" spc="-10" dirty="0">
                <a:latin typeface="+mn-lt"/>
                <a:cs typeface="Georgia"/>
              </a:rPr>
              <a:t> </a:t>
            </a:r>
            <a:r>
              <a:rPr lang="en-US" sz="1800" spc="-5" dirty="0">
                <a:latin typeface="+mn-lt"/>
                <a:cs typeface="Georgia"/>
              </a:rPr>
              <a:t>standards</a:t>
            </a:r>
            <a:r>
              <a:rPr lang="en-US" sz="1800" spc="10" dirty="0">
                <a:latin typeface="+mn-lt"/>
                <a:cs typeface="Georgia"/>
              </a:rPr>
              <a:t> </a:t>
            </a:r>
            <a:r>
              <a:rPr lang="en-US" sz="1800" spc="-5" dirty="0">
                <a:latin typeface="+mn-lt"/>
                <a:cs typeface="Georgia"/>
              </a:rPr>
              <a:t>for</a:t>
            </a:r>
            <a:r>
              <a:rPr lang="en-US" sz="1800" spc="5" dirty="0">
                <a:latin typeface="+mn-lt"/>
                <a:cs typeface="Georgia"/>
              </a:rPr>
              <a:t> </a:t>
            </a:r>
            <a:r>
              <a:rPr lang="en-US" sz="1800" spc="-5" dirty="0">
                <a:latin typeface="+mn-lt"/>
                <a:cs typeface="Georgia"/>
              </a:rPr>
              <a:t>appointment</a:t>
            </a:r>
            <a:r>
              <a:rPr lang="en-US" sz="1800" spc="-15" dirty="0">
                <a:latin typeface="+mn-lt"/>
                <a:cs typeface="Georgia"/>
              </a:rPr>
              <a:t> </a:t>
            </a:r>
            <a:r>
              <a:rPr lang="en-US" sz="1800" spc="-5" dirty="0">
                <a:latin typeface="+mn-lt"/>
                <a:cs typeface="Georgia"/>
              </a:rPr>
              <a:t>access.</a:t>
            </a:r>
            <a:endParaRPr lang="en-US" sz="1800" dirty="0">
              <a:latin typeface="+mn-lt"/>
              <a:cs typeface="Georgia"/>
            </a:endParaRPr>
          </a:p>
          <a:p>
            <a:endParaRPr lang="en-US" dirty="0"/>
          </a:p>
        </p:txBody>
      </p:sp>
      <p:pic>
        <p:nvPicPr>
          <p:cNvPr id="6" name="Picture 4" descr="Client Responsibilities - This is your Case - Gilles Law, PLLC">
            <a:extLst>
              <a:ext uri="{FF2B5EF4-FFF2-40B4-BE49-F238E27FC236}">
                <a16:creationId xmlns:a16="http://schemas.microsoft.com/office/drawing/2014/main" id="{94D5D547-29BF-84EF-2E90-12F8D4970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3517" y="5049474"/>
            <a:ext cx="2233178" cy="95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798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C899A6-DA67-5A2D-CFF4-29B8BF618A4D}"/>
              </a:ext>
            </a:extLst>
          </p:cNvPr>
          <p:cNvSpPr>
            <a:spLocks noGrp="1"/>
          </p:cNvSpPr>
          <p:nvPr>
            <p:ph type="body" sz="quarter" idx="10"/>
          </p:nvPr>
        </p:nvSpPr>
        <p:spPr>
          <a:xfrm>
            <a:off x="0" y="-7"/>
            <a:ext cx="12192000" cy="954367"/>
          </a:xfrm>
        </p:spPr>
        <p:txBody>
          <a:bodyPr/>
          <a:lstStyle/>
          <a:p>
            <a:pPr algn="ctr"/>
            <a:r>
              <a:rPr lang="en-US" b="1"/>
              <a:t>Clinical Practice Guidelines</a:t>
            </a:r>
          </a:p>
        </p:txBody>
      </p:sp>
      <p:sp>
        <p:nvSpPr>
          <p:cNvPr id="7" name="TextBox 6">
            <a:extLst>
              <a:ext uri="{FF2B5EF4-FFF2-40B4-BE49-F238E27FC236}">
                <a16:creationId xmlns:a16="http://schemas.microsoft.com/office/drawing/2014/main" id="{AF5EA6D0-A43C-844F-2DCF-9CA19110C074}"/>
              </a:ext>
            </a:extLst>
          </p:cNvPr>
          <p:cNvSpPr txBox="1"/>
          <p:nvPr/>
        </p:nvSpPr>
        <p:spPr>
          <a:xfrm>
            <a:off x="5641144" y="2968283"/>
            <a:ext cx="914400" cy="914400"/>
          </a:xfrm>
          <a:prstGeom prst="rect">
            <a:avLst/>
          </a:prstGeom>
          <a:noFill/>
        </p:spPr>
        <p:txBody>
          <a:bodyPr wrap="square" rtlCol="0">
            <a:spAutoFit/>
          </a:bodyPr>
          <a:lstStyle/>
          <a:p>
            <a:endParaRPr lang="en-US"/>
          </a:p>
        </p:txBody>
      </p:sp>
      <p:sp>
        <p:nvSpPr>
          <p:cNvPr id="8" name="Rectangle 7">
            <a:extLst>
              <a:ext uri="{FF2B5EF4-FFF2-40B4-BE49-F238E27FC236}">
                <a16:creationId xmlns:a16="http://schemas.microsoft.com/office/drawing/2014/main" id="{7D2879D9-607C-64CA-9D6F-296FE9A4F7F1}"/>
              </a:ext>
            </a:extLst>
          </p:cNvPr>
          <p:cNvSpPr/>
          <p:nvPr/>
        </p:nvSpPr>
        <p:spPr>
          <a:xfrm>
            <a:off x="1329396" y="2335236"/>
            <a:ext cx="4206240" cy="21804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Symbol" panose="05050102010706020507" pitchFamily="18" charset="2"/>
              <a:buChar char=""/>
            </a:pPr>
            <a:r>
              <a:rPr lang="en-US" sz="2000" dirty="0">
                <a:effectLst/>
              </a:rPr>
              <a:t>Adolescent Medicine</a:t>
            </a:r>
          </a:p>
          <a:p>
            <a:pPr marL="342900" marR="0" lvl="0" indent="-342900">
              <a:lnSpc>
                <a:spcPct val="107000"/>
              </a:lnSpc>
              <a:spcBef>
                <a:spcPts val="0"/>
              </a:spcBef>
              <a:spcAft>
                <a:spcPts val="0"/>
              </a:spcAft>
              <a:buFont typeface="Symbol" panose="05050102010706020507" pitchFamily="18" charset="2"/>
              <a:buChar char=""/>
            </a:pPr>
            <a:r>
              <a:rPr lang="en-US" sz="2000" dirty="0">
                <a:effectLst/>
              </a:rPr>
              <a:t>Adult Medicine</a:t>
            </a:r>
          </a:p>
          <a:p>
            <a:pPr marL="342900" marR="0" lvl="0" indent="-342900">
              <a:lnSpc>
                <a:spcPct val="107000"/>
              </a:lnSpc>
              <a:spcBef>
                <a:spcPts val="0"/>
              </a:spcBef>
              <a:spcAft>
                <a:spcPts val="0"/>
              </a:spcAft>
              <a:buFont typeface="Symbol" panose="05050102010706020507" pitchFamily="18" charset="2"/>
              <a:buChar char=""/>
            </a:pPr>
            <a:r>
              <a:rPr lang="en-US" sz="2000" dirty="0">
                <a:effectLst/>
              </a:rPr>
              <a:t>Behavioral Health</a:t>
            </a:r>
          </a:p>
          <a:p>
            <a:pPr marL="342900" marR="0" lvl="0" indent="-342900">
              <a:lnSpc>
                <a:spcPct val="107000"/>
              </a:lnSpc>
              <a:spcBef>
                <a:spcPts val="0"/>
              </a:spcBef>
              <a:spcAft>
                <a:spcPts val="0"/>
              </a:spcAft>
              <a:buFont typeface="Symbol" panose="05050102010706020507" pitchFamily="18" charset="2"/>
              <a:buChar char=""/>
            </a:pPr>
            <a:r>
              <a:rPr lang="en-US" sz="2000" dirty="0">
                <a:effectLst/>
              </a:rPr>
              <a:t>Cardiology </a:t>
            </a:r>
          </a:p>
          <a:p>
            <a:pPr marL="342900" marR="0" lvl="0" indent="-342900">
              <a:lnSpc>
                <a:spcPct val="107000"/>
              </a:lnSpc>
              <a:spcBef>
                <a:spcPts val="0"/>
              </a:spcBef>
              <a:spcAft>
                <a:spcPts val="0"/>
              </a:spcAft>
              <a:buFont typeface="Symbol" panose="05050102010706020507" pitchFamily="18" charset="2"/>
              <a:buChar char=""/>
            </a:pPr>
            <a:r>
              <a:rPr lang="en-US" sz="2000" dirty="0">
                <a:effectLst/>
              </a:rPr>
              <a:t>Infectious Disease</a:t>
            </a:r>
          </a:p>
          <a:p>
            <a:pPr marL="342900" marR="0" lvl="0" indent="-342900">
              <a:lnSpc>
                <a:spcPct val="107000"/>
              </a:lnSpc>
              <a:spcBef>
                <a:spcPts val="0"/>
              </a:spcBef>
              <a:spcAft>
                <a:spcPts val="0"/>
              </a:spcAft>
              <a:buFont typeface="Symbol" panose="05050102010706020507" pitchFamily="18" charset="2"/>
              <a:buChar char=""/>
            </a:pPr>
            <a:r>
              <a:rPr lang="en-US" sz="2000" dirty="0">
                <a:effectLst/>
              </a:rPr>
              <a:t>Oncology</a:t>
            </a:r>
          </a:p>
          <a:p>
            <a:pPr algn="ctr"/>
            <a:endParaRPr lang="en-US" dirty="0"/>
          </a:p>
        </p:txBody>
      </p:sp>
      <p:sp>
        <p:nvSpPr>
          <p:cNvPr id="9" name="Rectangle 8">
            <a:extLst>
              <a:ext uri="{FF2B5EF4-FFF2-40B4-BE49-F238E27FC236}">
                <a16:creationId xmlns:a16="http://schemas.microsoft.com/office/drawing/2014/main" id="{CB065821-193F-EEC1-21B7-C48243683F11}"/>
              </a:ext>
            </a:extLst>
          </p:cNvPr>
          <p:cNvSpPr/>
          <p:nvPr/>
        </p:nvSpPr>
        <p:spPr>
          <a:xfrm>
            <a:off x="5535636" y="2335235"/>
            <a:ext cx="4164038" cy="21804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0"/>
              </a:spcAft>
              <a:buFont typeface="Symbol" panose="05050102010706020507" pitchFamily="18" charset="2"/>
              <a:buChar char=""/>
            </a:pPr>
            <a:endParaRPr lang="en-US" sz="1800" dirty="0">
              <a:effectLst/>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rPr>
              <a:t>Ophthalmology</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Obstetrics/Gynecology</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Pediatrics</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Prevention/Screening</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Pulmonology</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Rheumatology</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Urology</a:t>
            </a:r>
          </a:p>
          <a:p>
            <a:pPr algn="ctr"/>
            <a:endParaRPr lang="en-US" dirty="0"/>
          </a:p>
        </p:txBody>
      </p:sp>
      <p:sp>
        <p:nvSpPr>
          <p:cNvPr id="14" name="TextBox 13">
            <a:extLst>
              <a:ext uri="{FF2B5EF4-FFF2-40B4-BE49-F238E27FC236}">
                <a16:creationId xmlns:a16="http://schemas.microsoft.com/office/drawing/2014/main" id="{1E5C839F-C8AB-1CFD-F1E3-56C73B89A3E0}"/>
              </a:ext>
            </a:extLst>
          </p:cNvPr>
          <p:cNvSpPr txBox="1"/>
          <p:nvPr/>
        </p:nvSpPr>
        <p:spPr>
          <a:xfrm>
            <a:off x="196948" y="1392702"/>
            <a:ext cx="11614052" cy="646331"/>
          </a:xfrm>
          <a:prstGeom prst="rect">
            <a:avLst/>
          </a:prstGeom>
          <a:noFill/>
        </p:spPr>
        <p:txBody>
          <a:bodyPr wrap="square" rtlCol="0">
            <a:spAutoFit/>
          </a:bodyPr>
          <a:lstStyle/>
          <a:p>
            <a:r>
              <a:rPr kumimoji="0" lang="en-US" altLang="en-US" sz="1800" b="1" i="0" u="none" strike="noStrike" cap="none" normalizeH="0" baseline="0">
                <a:ln>
                  <a:noFill/>
                </a:ln>
                <a:solidFill>
                  <a:schemeClr val="bg1"/>
                </a:solidFill>
                <a:effectLst/>
                <a:ea typeface="Times New Roman" panose="02020603050405020304" pitchFamily="18" charset="0"/>
                <a:cs typeface="Times New Roman" panose="02020603050405020304" pitchFamily="18" charset="0"/>
              </a:rPr>
              <a:t>MetroPlusHealth has Guidelines available for providers within but not limited to the following specialties:</a:t>
            </a:r>
            <a:r>
              <a:rPr lang="en-US" altLang="en-US" b="1">
                <a:solidFill>
                  <a:schemeClr val="bg1"/>
                </a:solidFill>
              </a:rPr>
              <a:t> </a:t>
            </a:r>
            <a:r>
              <a:rPr kumimoji="0" lang="en-US" altLang="en-US" sz="1800" b="1"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able </a:t>
            </a:r>
            <a:r>
              <a:rPr kumimoji="0" lang="en-US" altLang="en-US" sz="1800" b="1" i="0" u="none" strike="noStrike" cap="none" normalizeH="0" baseline="0">
                <a:ln>
                  <a:noFill/>
                </a:ln>
                <a:solidFill>
                  <a:schemeClr val="tx1"/>
                </a:solidFill>
                <a:effectLst/>
                <a:latin typeface="Myriad Pro"/>
                <a:ea typeface="Times New Roman" panose="02020603050405020304" pitchFamily="18" charset="0"/>
                <a:cs typeface="Times New Roman" panose="02020603050405020304" pitchFamily="18" charset="0"/>
              </a:rPr>
              <a:t>for providers within but not limited to the following specialties:</a:t>
            </a:r>
            <a:endParaRPr kumimoji="0" lang="en-US" altLang="en-US" sz="1800" b="1" i="0" u="none" strike="noStrike" cap="none" normalizeH="0" baseline="0">
              <a:ln>
                <a:noFill/>
              </a:ln>
              <a:solidFill>
                <a:schemeClr val="tx1"/>
              </a:solidFill>
              <a:effectLst/>
              <a:latin typeface="Myriad Pro"/>
            </a:endParaRPr>
          </a:p>
        </p:txBody>
      </p:sp>
      <p:sp>
        <p:nvSpPr>
          <p:cNvPr id="16" name="TextBox 15">
            <a:extLst>
              <a:ext uri="{FF2B5EF4-FFF2-40B4-BE49-F238E27FC236}">
                <a16:creationId xmlns:a16="http://schemas.microsoft.com/office/drawing/2014/main" id="{23860D18-F0E2-DC44-5BB8-45D23F560C82}"/>
              </a:ext>
            </a:extLst>
          </p:cNvPr>
          <p:cNvSpPr txBox="1"/>
          <p:nvPr/>
        </p:nvSpPr>
        <p:spPr>
          <a:xfrm>
            <a:off x="506437" y="4670474"/>
            <a:ext cx="11304563" cy="1600438"/>
          </a:xfrm>
          <a:prstGeom prst="rect">
            <a:avLst/>
          </a:prstGeom>
          <a:noFill/>
        </p:spPr>
        <p:txBody>
          <a:bodyPr wrap="square" rtlCol="0">
            <a:spAutoFit/>
          </a:bodyPr>
          <a:lstStyle/>
          <a:p>
            <a:r>
              <a:rPr lang="en-US" sz="2000" dirty="0">
                <a:solidFill>
                  <a:schemeClr val="bg1"/>
                </a:solidFill>
                <a:effectLst/>
                <a:ea typeface="Times New Roman" panose="02020603050405020304" pitchFamily="18" charset="0"/>
                <a:cs typeface="Times New Roman" panose="02020603050405020304" pitchFamily="18" charset="0"/>
              </a:rPr>
              <a:t>MetroPlusHealth uses several strategies to ensure provider compliance with </a:t>
            </a:r>
            <a:r>
              <a:rPr lang="en-US" sz="2000" dirty="0">
                <a:solidFill>
                  <a:srgbClr val="0070C0"/>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Clinical Practice Guidelines</a:t>
            </a:r>
            <a:r>
              <a:rPr lang="en-US" sz="2000" dirty="0">
                <a:solidFill>
                  <a:schemeClr val="bg1"/>
                </a:solidFill>
                <a:effectLst/>
                <a:ea typeface="Times New Roman" panose="02020603050405020304" pitchFamily="18" charset="0"/>
                <a:cs typeface="Times New Roman" panose="02020603050405020304" pitchFamily="18" charset="0"/>
              </a:rPr>
              <a:t>.  MetroPlusHealth provides education and tools to the provider regarding the specifics of the Guidelines. Education can be provided face-to-face, through webinars, provider newsletters, provider portal and the MetroPlusHealth. </a:t>
            </a:r>
            <a:r>
              <a:rPr lang="en-US" sz="2000" dirty="0">
                <a:effectLst/>
                <a:ea typeface="Times New Roman" panose="02020603050405020304" pitchFamily="18" charset="0"/>
                <a:cs typeface="Times New Roman" panose="02020603050405020304" pitchFamily="18" charset="0"/>
              </a:rPr>
              <a:t>website</a:t>
            </a:r>
            <a:r>
              <a:rPr lang="en-US" sz="1800" dirty="0">
                <a:effectLst/>
                <a:latin typeface="Myriad Pro"/>
                <a:ea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869024227"/>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D3EDF7-D9CE-68FF-5B4B-7B15AEEDDB9A}"/>
              </a:ext>
            </a:extLst>
          </p:cNvPr>
          <p:cNvSpPr>
            <a:spLocks noGrp="1"/>
          </p:cNvSpPr>
          <p:nvPr>
            <p:ph type="body" sz="quarter" idx="10"/>
          </p:nvPr>
        </p:nvSpPr>
        <p:spPr>
          <a:xfrm>
            <a:off x="0" y="-7"/>
            <a:ext cx="12192000" cy="954367"/>
          </a:xfrm>
        </p:spPr>
        <p:txBody>
          <a:bodyPr/>
          <a:lstStyle/>
          <a:p>
            <a:pPr algn="ctr"/>
            <a:r>
              <a:rPr lang="en-US" b="1"/>
              <a:t>Notification of Changes In Your Practice</a:t>
            </a:r>
          </a:p>
        </p:txBody>
      </p:sp>
      <p:sp>
        <p:nvSpPr>
          <p:cNvPr id="4" name="Content Placeholder 3">
            <a:extLst>
              <a:ext uri="{FF2B5EF4-FFF2-40B4-BE49-F238E27FC236}">
                <a16:creationId xmlns:a16="http://schemas.microsoft.com/office/drawing/2014/main" id="{CA7CBC05-EB3F-ACBC-31F1-891BE197D2C1}"/>
              </a:ext>
            </a:extLst>
          </p:cNvPr>
          <p:cNvSpPr>
            <a:spLocks noGrp="1"/>
          </p:cNvSpPr>
          <p:nvPr>
            <p:ph sz="quarter" idx="11"/>
          </p:nvPr>
        </p:nvSpPr>
        <p:spPr>
          <a:xfrm>
            <a:off x="958736" y="1367161"/>
            <a:ext cx="9572105" cy="4536479"/>
          </a:xfrm>
        </p:spPr>
        <p:txBody>
          <a:bodyPr vert="horz" lIns="0" tIns="0" rIns="0" bIns="0" rtlCol="0" anchor="t">
            <a:noAutofit/>
          </a:bodyPr>
          <a:lstStyle/>
          <a:p>
            <a:pPr marL="311150" indent="-285750">
              <a:lnSpc>
                <a:spcPct val="100000"/>
              </a:lnSpc>
              <a:spcBef>
                <a:spcPts val="0"/>
              </a:spcBef>
              <a:spcAft>
                <a:spcPts val="0"/>
              </a:spcAft>
              <a:buClr>
                <a:srgbClr val="FFD962"/>
              </a:buClr>
              <a:buFont typeface="Wingdings" panose="05000000000000000000" pitchFamily="2" charset="2"/>
              <a:buChar char="Ø"/>
            </a:pPr>
            <a:r>
              <a:rPr lang="en-US" sz="2000" b="1" spc="-15">
                <a:latin typeface="+mn-lt"/>
                <a:cs typeface="Arial"/>
              </a:rPr>
              <a:t>Always</a:t>
            </a:r>
            <a:r>
              <a:rPr lang="en-US" sz="2000" b="1" spc="50">
                <a:latin typeface="+mn-lt"/>
                <a:cs typeface="Arial"/>
              </a:rPr>
              <a:t> </a:t>
            </a:r>
            <a:r>
              <a:rPr lang="en-US" sz="2000" b="1">
                <a:latin typeface="+mn-lt"/>
                <a:cs typeface="Arial"/>
              </a:rPr>
              <a:t>notify</a:t>
            </a:r>
            <a:r>
              <a:rPr lang="en-US" sz="2000" b="1" spc="-15">
                <a:latin typeface="+mn-lt"/>
                <a:cs typeface="Arial"/>
              </a:rPr>
              <a:t> </a:t>
            </a:r>
            <a:r>
              <a:rPr lang="en-US" sz="2000" b="1" spc="-10" err="1">
                <a:latin typeface="+mn-lt"/>
                <a:cs typeface="Arial"/>
              </a:rPr>
              <a:t>MetroPlusHealth</a:t>
            </a:r>
            <a:r>
              <a:rPr lang="en-US" sz="2000" b="1" spc="55">
                <a:latin typeface="+mn-lt"/>
                <a:cs typeface="Arial"/>
              </a:rPr>
              <a:t> immediately </a:t>
            </a:r>
            <a:r>
              <a:rPr lang="en-US" sz="2000" b="1">
                <a:latin typeface="+mn-lt"/>
                <a:cs typeface="Arial"/>
              </a:rPr>
              <a:t>about</a:t>
            </a:r>
            <a:r>
              <a:rPr lang="en-US" sz="2000" b="1" spc="-10">
                <a:latin typeface="+mn-lt"/>
                <a:cs typeface="Arial"/>
              </a:rPr>
              <a:t> </a:t>
            </a:r>
            <a:r>
              <a:rPr lang="en-US" sz="2000" b="1" spc="-5">
                <a:latin typeface="+mn-lt"/>
                <a:cs typeface="Arial"/>
              </a:rPr>
              <a:t>the</a:t>
            </a:r>
            <a:r>
              <a:rPr lang="en-US" sz="2000" b="1" spc="20">
                <a:latin typeface="+mn-lt"/>
                <a:cs typeface="Arial"/>
              </a:rPr>
              <a:t> </a:t>
            </a:r>
            <a:r>
              <a:rPr lang="en-US" sz="2000" b="1">
                <a:latin typeface="+mn-lt"/>
                <a:cs typeface="Arial"/>
              </a:rPr>
              <a:t>following</a:t>
            </a:r>
            <a:r>
              <a:rPr lang="en-US" sz="2000" b="1" spc="-50">
                <a:latin typeface="+mn-lt"/>
                <a:cs typeface="Arial"/>
              </a:rPr>
              <a:t> </a:t>
            </a:r>
            <a:r>
              <a:rPr lang="en-US" sz="2000" b="1" spc="-5">
                <a:latin typeface="+mn-lt"/>
                <a:cs typeface="Arial"/>
              </a:rPr>
              <a:t>changes</a:t>
            </a:r>
            <a:r>
              <a:rPr lang="en-US" sz="2000" spc="-5">
                <a:latin typeface="+mn-lt"/>
                <a:cs typeface="Arial"/>
              </a:rPr>
              <a:t>:</a:t>
            </a:r>
            <a:endParaRPr lang="en-US" sz="2000">
              <a:latin typeface="+mn-lt"/>
              <a:cs typeface="Arial"/>
            </a:endParaRPr>
          </a:p>
          <a:p>
            <a:pPr marL="701675" indent="-288925">
              <a:lnSpc>
                <a:spcPct val="100000"/>
              </a:lnSpc>
              <a:spcBef>
                <a:spcPts val="0"/>
              </a:spcBef>
              <a:spcAft>
                <a:spcPts val="0"/>
              </a:spcAft>
              <a:buClr>
                <a:srgbClr val="FFD962"/>
              </a:buClr>
              <a:buFont typeface="Wingdings" panose="05000000000000000000" pitchFamily="2" charset="2"/>
              <a:buChar char="v"/>
              <a:tabLst>
                <a:tab pos="701675" algn="l"/>
                <a:tab pos="702310" algn="l"/>
              </a:tabLst>
            </a:pPr>
            <a:r>
              <a:rPr lang="en-US" sz="2000" spc="-15">
                <a:latin typeface="+mn-lt"/>
                <a:cs typeface="Arial"/>
              </a:rPr>
              <a:t>Change</a:t>
            </a:r>
            <a:r>
              <a:rPr lang="en-US" sz="2000" spc="40">
                <a:latin typeface="+mn-lt"/>
                <a:cs typeface="Arial"/>
              </a:rPr>
              <a:t> </a:t>
            </a:r>
            <a:r>
              <a:rPr lang="en-US" sz="2000" spc="-10">
                <a:latin typeface="+mn-lt"/>
                <a:cs typeface="Arial"/>
              </a:rPr>
              <a:t>of</a:t>
            </a:r>
            <a:r>
              <a:rPr lang="en-US" sz="2000" spc="10">
                <a:latin typeface="+mn-lt"/>
                <a:cs typeface="Arial"/>
              </a:rPr>
              <a:t> </a:t>
            </a:r>
            <a:r>
              <a:rPr lang="en-US" sz="2000" spc="-10">
                <a:latin typeface="+mn-lt"/>
                <a:cs typeface="Arial"/>
              </a:rPr>
              <a:t>address</a:t>
            </a:r>
            <a:endParaRPr lang="en-US" sz="2000">
              <a:latin typeface="+mn-lt"/>
              <a:cs typeface="Arial"/>
            </a:endParaRPr>
          </a:p>
          <a:p>
            <a:pPr marL="701675" indent="-288290">
              <a:lnSpc>
                <a:spcPct val="100000"/>
              </a:lnSpc>
              <a:spcBef>
                <a:spcPts val="0"/>
              </a:spcBef>
              <a:spcAft>
                <a:spcPts val="0"/>
              </a:spcAft>
              <a:buClr>
                <a:srgbClr val="FFD962"/>
              </a:buClr>
              <a:buFont typeface="Wingdings" panose="05000000000000000000" pitchFamily="2" charset="2"/>
              <a:buChar char="v"/>
              <a:tabLst>
                <a:tab pos="701675" algn="l"/>
                <a:tab pos="702310" algn="l"/>
              </a:tabLst>
            </a:pPr>
            <a:r>
              <a:rPr lang="en-US" sz="2000" spc="-15">
                <a:latin typeface="+mn-lt"/>
                <a:cs typeface="Arial"/>
              </a:rPr>
              <a:t>Change</a:t>
            </a:r>
            <a:r>
              <a:rPr lang="en-US" sz="2000" spc="45">
                <a:latin typeface="+mn-lt"/>
                <a:cs typeface="Arial"/>
              </a:rPr>
              <a:t> </a:t>
            </a:r>
            <a:r>
              <a:rPr lang="en-US" sz="2000" spc="-15">
                <a:latin typeface="+mn-lt"/>
                <a:cs typeface="Arial"/>
              </a:rPr>
              <a:t>in</a:t>
            </a:r>
            <a:r>
              <a:rPr lang="en-US" sz="2000" spc="-20">
                <a:latin typeface="+mn-lt"/>
                <a:cs typeface="Arial"/>
              </a:rPr>
              <a:t> </a:t>
            </a:r>
            <a:r>
              <a:rPr lang="en-US" sz="2000" spc="-80">
                <a:latin typeface="+mn-lt"/>
                <a:cs typeface="Arial"/>
              </a:rPr>
              <a:t>Tax</a:t>
            </a:r>
            <a:r>
              <a:rPr lang="en-US" sz="2000" spc="30">
                <a:latin typeface="+mn-lt"/>
                <a:cs typeface="Arial"/>
              </a:rPr>
              <a:t> </a:t>
            </a:r>
            <a:r>
              <a:rPr lang="en-US" sz="2000" spc="-25">
                <a:latin typeface="+mn-lt"/>
                <a:cs typeface="Arial"/>
              </a:rPr>
              <a:t>ID</a:t>
            </a:r>
            <a:r>
              <a:rPr lang="en-US" sz="2000" spc="55">
                <a:latin typeface="+mn-lt"/>
                <a:cs typeface="Arial"/>
              </a:rPr>
              <a:t> </a:t>
            </a:r>
            <a:r>
              <a:rPr lang="en-US" sz="2000" spc="-20">
                <a:latin typeface="+mn-lt"/>
                <a:cs typeface="Arial"/>
              </a:rPr>
              <a:t>Number</a:t>
            </a:r>
            <a:endParaRPr lang="en-US" sz="2000">
              <a:latin typeface="+mn-lt"/>
              <a:cs typeface="Arial"/>
            </a:endParaRPr>
          </a:p>
          <a:p>
            <a:pPr marL="701675" indent="-288290">
              <a:lnSpc>
                <a:spcPct val="100000"/>
              </a:lnSpc>
              <a:spcBef>
                <a:spcPts val="0"/>
              </a:spcBef>
              <a:spcAft>
                <a:spcPts val="0"/>
              </a:spcAft>
              <a:buClr>
                <a:srgbClr val="FFD962"/>
              </a:buClr>
              <a:buFont typeface="Wingdings" panose="05000000000000000000" pitchFamily="2" charset="2"/>
              <a:buChar char="v"/>
              <a:tabLst>
                <a:tab pos="701675" algn="l"/>
                <a:tab pos="702310" algn="l"/>
              </a:tabLst>
            </a:pPr>
            <a:r>
              <a:rPr lang="en-US" sz="2000" spc="-15">
                <a:latin typeface="+mn-lt"/>
                <a:cs typeface="Arial"/>
              </a:rPr>
              <a:t>Change</a:t>
            </a:r>
            <a:r>
              <a:rPr lang="en-US" sz="2000" spc="50">
                <a:latin typeface="+mn-lt"/>
                <a:cs typeface="Arial"/>
              </a:rPr>
              <a:t> </a:t>
            </a:r>
            <a:r>
              <a:rPr lang="en-US" sz="2000" spc="-10">
                <a:latin typeface="+mn-lt"/>
                <a:cs typeface="Arial"/>
              </a:rPr>
              <a:t>of</a:t>
            </a:r>
            <a:r>
              <a:rPr lang="en-US" sz="2000" spc="20">
                <a:latin typeface="+mn-lt"/>
                <a:cs typeface="Arial"/>
              </a:rPr>
              <a:t> </a:t>
            </a:r>
            <a:r>
              <a:rPr lang="en-US" sz="2000" spc="-5">
                <a:latin typeface="+mn-lt"/>
                <a:cs typeface="Arial"/>
              </a:rPr>
              <a:t>providers</a:t>
            </a:r>
            <a:r>
              <a:rPr lang="en-US" sz="2000" spc="5">
                <a:latin typeface="+mn-lt"/>
                <a:cs typeface="Arial"/>
              </a:rPr>
              <a:t> </a:t>
            </a:r>
            <a:r>
              <a:rPr lang="en-US" sz="2000" spc="-15">
                <a:latin typeface="+mn-lt"/>
                <a:cs typeface="Arial"/>
              </a:rPr>
              <a:t>in</a:t>
            </a:r>
            <a:r>
              <a:rPr lang="en-US" sz="2000" spc="20">
                <a:latin typeface="+mn-lt"/>
                <a:cs typeface="Arial"/>
              </a:rPr>
              <a:t> </a:t>
            </a:r>
            <a:r>
              <a:rPr lang="en-US" sz="2000" spc="-10">
                <a:latin typeface="+mn-lt"/>
                <a:cs typeface="Arial"/>
              </a:rPr>
              <a:t>group</a:t>
            </a:r>
            <a:r>
              <a:rPr lang="en-US" sz="2000" spc="15">
                <a:latin typeface="+mn-lt"/>
                <a:cs typeface="Arial"/>
              </a:rPr>
              <a:t> </a:t>
            </a:r>
            <a:r>
              <a:rPr lang="en-US" sz="2000" spc="-5">
                <a:latin typeface="+mn-lt"/>
                <a:cs typeface="Arial"/>
              </a:rPr>
              <a:t>practice</a:t>
            </a:r>
            <a:endParaRPr lang="en-US" sz="2000">
              <a:latin typeface="+mn-lt"/>
              <a:cs typeface="Arial"/>
            </a:endParaRPr>
          </a:p>
          <a:p>
            <a:pPr marL="701675" indent="-288290">
              <a:lnSpc>
                <a:spcPct val="100000"/>
              </a:lnSpc>
              <a:spcBef>
                <a:spcPts val="0"/>
              </a:spcBef>
              <a:spcAft>
                <a:spcPts val="0"/>
              </a:spcAft>
              <a:buClr>
                <a:srgbClr val="FFD962"/>
              </a:buClr>
              <a:buFont typeface="Wingdings" panose="05000000000000000000" pitchFamily="2" charset="2"/>
              <a:buChar char="v"/>
              <a:tabLst>
                <a:tab pos="701675" algn="l"/>
                <a:tab pos="702310" algn="l"/>
              </a:tabLst>
            </a:pPr>
            <a:r>
              <a:rPr lang="en-US" sz="2000" spc="-10">
                <a:latin typeface="+mn-lt"/>
                <a:cs typeface="Arial"/>
              </a:rPr>
              <a:t>New</a:t>
            </a:r>
            <a:r>
              <a:rPr lang="en-US" sz="2000" spc="15">
                <a:latin typeface="+mn-lt"/>
                <a:cs typeface="Arial"/>
              </a:rPr>
              <a:t> </a:t>
            </a:r>
            <a:r>
              <a:rPr lang="en-US" sz="2000" spc="-10">
                <a:latin typeface="+mn-lt"/>
                <a:cs typeface="Arial"/>
              </a:rPr>
              <a:t>sites</a:t>
            </a:r>
            <a:r>
              <a:rPr lang="en-US" sz="2000">
                <a:latin typeface="+mn-lt"/>
                <a:cs typeface="Arial"/>
              </a:rPr>
              <a:t> </a:t>
            </a:r>
            <a:r>
              <a:rPr lang="en-US" sz="2000" spc="-10">
                <a:latin typeface="+mn-lt"/>
                <a:cs typeface="Arial"/>
              </a:rPr>
              <a:t>or</a:t>
            </a:r>
            <a:r>
              <a:rPr lang="en-US" sz="2000">
                <a:latin typeface="+mn-lt"/>
                <a:cs typeface="Arial"/>
              </a:rPr>
              <a:t> </a:t>
            </a:r>
            <a:r>
              <a:rPr lang="en-US" sz="2000" spc="-10">
                <a:latin typeface="+mn-lt"/>
                <a:cs typeface="Arial"/>
              </a:rPr>
              <a:t>closed</a:t>
            </a:r>
            <a:r>
              <a:rPr lang="en-US" sz="2000" spc="10">
                <a:latin typeface="+mn-lt"/>
                <a:cs typeface="Arial"/>
              </a:rPr>
              <a:t> </a:t>
            </a:r>
            <a:r>
              <a:rPr lang="en-US" sz="2000" spc="-10">
                <a:latin typeface="+mn-lt"/>
                <a:cs typeface="Arial"/>
              </a:rPr>
              <a:t>sites</a:t>
            </a:r>
            <a:endParaRPr lang="en-US" sz="2000">
              <a:latin typeface="+mn-lt"/>
              <a:cs typeface="Arial"/>
            </a:endParaRPr>
          </a:p>
          <a:p>
            <a:pPr marL="701675" indent="-288290">
              <a:lnSpc>
                <a:spcPct val="100000"/>
              </a:lnSpc>
              <a:spcBef>
                <a:spcPts val="0"/>
              </a:spcBef>
              <a:spcAft>
                <a:spcPts val="0"/>
              </a:spcAft>
              <a:buClr>
                <a:srgbClr val="FFD962"/>
              </a:buClr>
              <a:buFont typeface="Wingdings" panose="05000000000000000000" pitchFamily="2" charset="2"/>
              <a:buChar char="v"/>
              <a:tabLst>
                <a:tab pos="701675" algn="l"/>
                <a:tab pos="702310" algn="l"/>
              </a:tabLst>
            </a:pPr>
            <a:r>
              <a:rPr lang="en-US" sz="2000" spc="-15">
                <a:latin typeface="+mn-lt"/>
                <a:cs typeface="Arial"/>
              </a:rPr>
              <a:t>Change</a:t>
            </a:r>
            <a:r>
              <a:rPr lang="en-US" sz="2000" spc="55">
                <a:latin typeface="+mn-lt"/>
                <a:cs typeface="Arial"/>
              </a:rPr>
              <a:t> </a:t>
            </a:r>
            <a:r>
              <a:rPr lang="en-US" sz="2000" spc="-15">
                <a:latin typeface="+mn-lt"/>
                <a:cs typeface="Arial"/>
              </a:rPr>
              <a:t>in</a:t>
            </a:r>
            <a:r>
              <a:rPr lang="en-US" sz="2000" spc="25">
                <a:latin typeface="+mn-lt"/>
                <a:cs typeface="Arial"/>
              </a:rPr>
              <a:t> </a:t>
            </a:r>
            <a:r>
              <a:rPr lang="en-US" sz="2000" spc="-5">
                <a:latin typeface="+mn-lt"/>
                <a:cs typeface="Arial"/>
              </a:rPr>
              <a:t>practice</a:t>
            </a:r>
            <a:r>
              <a:rPr lang="en-US" sz="2000" spc="25">
                <a:latin typeface="+mn-lt"/>
                <a:cs typeface="Arial"/>
              </a:rPr>
              <a:t> </a:t>
            </a:r>
            <a:r>
              <a:rPr lang="en-US" sz="2000" spc="-20">
                <a:latin typeface="+mn-lt"/>
                <a:cs typeface="Arial"/>
              </a:rPr>
              <a:t>name/ownership</a:t>
            </a:r>
            <a:endParaRPr lang="en-US" sz="2000">
              <a:latin typeface="+mn-lt"/>
              <a:cs typeface="Arial"/>
            </a:endParaRPr>
          </a:p>
          <a:p>
            <a:pPr marL="701675" indent="-288290">
              <a:lnSpc>
                <a:spcPct val="100000"/>
              </a:lnSpc>
              <a:spcBef>
                <a:spcPts val="0"/>
              </a:spcBef>
              <a:spcAft>
                <a:spcPts val="0"/>
              </a:spcAft>
              <a:buClr>
                <a:srgbClr val="FFD962"/>
              </a:buClr>
              <a:buFont typeface="Wingdings" panose="05000000000000000000" pitchFamily="2" charset="2"/>
              <a:buChar char="v"/>
              <a:tabLst>
                <a:tab pos="701675" algn="l"/>
                <a:tab pos="702310" algn="l"/>
              </a:tabLst>
            </a:pPr>
            <a:r>
              <a:rPr lang="en-US" sz="2000" spc="-10">
                <a:latin typeface="+mn-lt"/>
                <a:cs typeface="Arial"/>
              </a:rPr>
              <a:t>Extended</a:t>
            </a:r>
            <a:r>
              <a:rPr lang="en-US" sz="2000" spc="80">
                <a:latin typeface="+mn-lt"/>
                <a:cs typeface="Arial"/>
              </a:rPr>
              <a:t> </a:t>
            </a:r>
            <a:r>
              <a:rPr lang="en-US" sz="2000" spc="-5">
                <a:latin typeface="+mn-lt"/>
                <a:cs typeface="Arial"/>
              </a:rPr>
              <a:t>leave</a:t>
            </a:r>
            <a:r>
              <a:rPr lang="en-US" sz="2000" spc="-25">
                <a:latin typeface="+mn-lt"/>
                <a:cs typeface="Arial"/>
              </a:rPr>
              <a:t> </a:t>
            </a:r>
            <a:r>
              <a:rPr lang="en-US" sz="2000" spc="-10">
                <a:latin typeface="+mn-lt"/>
                <a:cs typeface="Arial"/>
              </a:rPr>
              <a:t>of</a:t>
            </a:r>
            <a:r>
              <a:rPr lang="en-US" sz="2000" spc="15">
                <a:latin typeface="+mn-lt"/>
                <a:cs typeface="Arial"/>
              </a:rPr>
              <a:t> </a:t>
            </a:r>
            <a:r>
              <a:rPr lang="en-US" sz="2000" spc="-10">
                <a:latin typeface="+mn-lt"/>
                <a:cs typeface="Arial"/>
              </a:rPr>
              <a:t>absence</a:t>
            </a:r>
            <a:endParaRPr lang="en-US" sz="2000">
              <a:latin typeface="+mn-lt"/>
              <a:cs typeface="Arial"/>
            </a:endParaRPr>
          </a:p>
          <a:p>
            <a:pPr marL="311150" indent="-285750">
              <a:lnSpc>
                <a:spcPct val="100000"/>
              </a:lnSpc>
              <a:spcBef>
                <a:spcPts val="0"/>
              </a:spcBef>
              <a:spcAft>
                <a:spcPts val="0"/>
              </a:spcAft>
              <a:buClr>
                <a:srgbClr val="FFD962"/>
              </a:buClr>
              <a:buFont typeface="Wingdings" panose="05000000000000000000" pitchFamily="2" charset="2"/>
              <a:buChar char="Ø"/>
            </a:pPr>
            <a:r>
              <a:rPr lang="en-US" sz="2000" b="1" spc="-10">
                <a:latin typeface="+mn-lt"/>
                <a:cs typeface="Arial"/>
              </a:rPr>
              <a:t>Submit</a:t>
            </a:r>
            <a:r>
              <a:rPr lang="en-US" sz="2000" b="1" spc="10">
                <a:latin typeface="+mn-lt"/>
                <a:cs typeface="Arial"/>
              </a:rPr>
              <a:t> </a:t>
            </a:r>
            <a:r>
              <a:rPr lang="en-US" sz="2000" b="1" spc="-5">
                <a:latin typeface="+mn-lt"/>
                <a:cs typeface="Arial"/>
              </a:rPr>
              <a:t>changes</a:t>
            </a:r>
            <a:r>
              <a:rPr lang="en-US" sz="2000" b="1" spc="10">
                <a:latin typeface="+mn-lt"/>
                <a:cs typeface="Arial"/>
              </a:rPr>
              <a:t> </a:t>
            </a:r>
            <a:r>
              <a:rPr lang="en-US" sz="2000" b="1" spc="5">
                <a:latin typeface="+mn-lt"/>
                <a:cs typeface="Arial"/>
              </a:rPr>
              <a:t>to</a:t>
            </a:r>
            <a:r>
              <a:rPr lang="en-US" sz="2000" b="1" spc="-20">
                <a:latin typeface="+mn-lt"/>
                <a:cs typeface="Arial"/>
              </a:rPr>
              <a:t> </a:t>
            </a:r>
            <a:r>
              <a:rPr lang="en-US" sz="2000" b="1" spc="-5">
                <a:latin typeface="+mn-lt"/>
                <a:cs typeface="Arial"/>
              </a:rPr>
              <a:t>Provider</a:t>
            </a:r>
            <a:r>
              <a:rPr lang="en-US" sz="2000" b="1" spc="20">
                <a:latin typeface="+mn-lt"/>
                <a:cs typeface="Arial"/>
              </a:rPr>
              <a:t> </a:t>
            </a:r>
            <a:r>
              <a:rPr lang="en-US" sz="2000" b="1" spc="-10">
                <a:latin typeface="+mn-lt"/>
                <a:cs typeface="Arial"/>
              </a:rPr>
              <a:t>Services</a:t>
            </a:r>
            <a:r>
              <a:rPr lang="en-US" sz="2000" spc="-10">
                <a:latin typeface="+mn-lt"/>
                <a:cs typeface="Arial"/>
              </a:rPr>
              <a:t>:</a:t>
            </a:r>
            <a:endParaRPr lang="en-US" sz="2000">
              <a:latin typeface="+mn-lt"/>
              <a:cs typeface="Arial"/>
            </a:endParaRPr>
          </a:p>
          <a:p>
            <a:pPr marL="701675" indent="-288925">
              <a:lnSpc>
                <a:spcPct val="100000"/>
              </a:lnSpc>
              <a:spcBef>
                <a:spcPts val="0"/>
              </a:spcBef>
              <a:spcAft>
                <a:spcPts val="0"/>
              </a:spcAft>
              <a:buClr>
                <a:srgbClr val="FFD962"/>
              </a:buClr>
              <a:buFont typeface="Wingdings" panose="05000000000000000000" pitchFamily="2" charset="2"/>
              <a:buChar char="v"/>
              <a:tabLst>
                <a:tab pos="701675" algn="l"/>
                <a:tab pos="702310" algn="l"/>
              </a:tabLst>
            </a:pPr>
            <a:r>
              <a:rPr lang="en-US" sz="2000" spc="-15">
                <a:latin typeface="+mn-lt"/>
                <a:cs typeface="Arial"/>
              </a:rPr>
              <a:t>By</a:t>
            </a:r>
            <a:r>
              <a:rPr lang="en-US" sz="2000">
                <a:latin typeface="+mn-lt"/>
                <a:cs typeface="Arial"/>
              </a:rPr>
              <a:t> </a:t>
            </a:r>
            <a:r>
              <a:rPr lang="en-US" sz="2000" spc="-15">
                <a:latin typeface="+mn-lt"/>
                <a:cs typeface="Arial"/>
              </a:rPr>
              <a:t>phone:</a:t>
            </a:r>
            <a:r>
              <a:rPr lang="en-US" sz="2000" spc="85">
                <a:latin typeface="+mn-lt"/>
                <a:cs typeface="Arial"/>
              </a:rPr>
              <a:t> </a:t>
            </a:r>
            <a:r>
              <a:rPr lang="en-US" sz="2000" b="1" spc="-15">
                <a:latin typeface="+mn-lt"/>
                <a:cs typeface="Arial"/>
              </a:rPr>
              <a:t>800-303-9626</a:t>
            </a:r>
            <a:endParaRPr lang="en-US" sz="2000">
              <a:latin typeface="+mn-lt"/>
              <a:cs typeface="Arial"/>
            </a:endParaRPr>
          </a:p>
          <a:p>
            <a:pPr marL="701675" indent="-288925">
              <a:lnSpc>
                <a:spcPct val="100000"/>
              </a:lnSpc>
              <a:spcBef>
                <a:spcPts val="0"/>
              </a:spcBef>
              <a:spcAft>
                <a:spcPts val="0"/>
              </a:spcAft>
              <a:buClr>
                <a:srgbClr val="FFD962"/>
              </a:buClr>
              <a:buFont typeface="Wingdings" panose="05000000000000000000" pitchFamily="2" charset="2"/>
              <a:buChar char="v"/>
              <a:tabLst>
                <a:tab pos="701675" algn="l"/>
                <a:tab pos="702310" algn="l"/>
              </a:tabLst>
            </a:pPr>
            <a:r>
              <a:rPr lang="en-US" sz="2000" spc="-15">
                <a:latin typeface="+mn-lt"/>
                <a:cs typeface="Arial"/>
              </a:rPr>
              <a:t>By</a:t>
            </a:r>
            <a:r>
              <a:rPr lang="en-US" sz="2000" spc="-5">
                <a:latin typeface="+mn-lt"/>
                <a:cs typeface="Arial"/>
              </a:rPr>
              <a:t> fax:</a:t>
            </a:r>
            <a:r>
              <a:rPr lang="en-US" sz="2000" spc="20">
                <a:latin typeface="+mn-lt"/>
                <a:cs typeface="Arial"/>
              </a:rPr>
              <a:t> </a:t>
            </a:r>
            <a:r>
              <a:rPr lang="en-US" sz="2000" b="1" spc="-15">
                <a:latin typeface="+mn-lt"/>
                <a:cs typeface="Arial"/>
              </a:rPr>
              <a:t>212-908-3691</a:t>
            </a:r>
            <a:endParaRPr lang="en-US" sz="2000">
              <a:latin typeface="+mn-lt"/>
              <a:cs typeface="Arial"/>
            </a:endParaRPr>
          </a:p>
          <a:p>
            <a:pPr marL="701675" indent="-288925">
              <a:lnSpc>
                <a:spcPct val="100000"/>
              </a:lnSpc>
              <a:spcBef>
                <a:spcPts val="0"/>
              </a:spcBef>
              <a:spcAft>
                <a:spcPts val="0"/>
              </a:spcAft>
              <a:buClr>
                <a:srgbClr val="FFD962"/>
              </a:buClr>
              <a:buFont typeface="Wingdings" panose="05000000000000000000" pitchFamily="2" charset="2"/>
              <a:buChar char="v"/>
              <a:tabLst>
                <a:tab pos="701675" algn="l"/>
                <a:tab pos="702310" algn="l"/>
              </a:tabLst>
            </a:pPr>
            <a:r>
              <a:rPr lang="en-US" sz="2000" spc="-15">
                <a:latin typeface="+mn-lt"/>
                <a:cs typeface="Arial"/>
              </a:rPr>
              <a:t>By</a:t>
            </a:r>
            <a:r>
              <a:rPr lang="en-US" sz="2000" spc="15">
                <a:latin typeface="+mn-lt"/>
                <a:cs typeface="Arial"/>
              </a:rPr>
              <a:t> </a:t>
            </a:r>
            <a:r>
              <a:rPr lang="en-US" sz="2000" spc="-20">
                <a:latin typeface="+mn-lt"/>
                <a:cs typeface="Arial"/>
              </a:rPr>
              <a:t>email:</a:t>
            </a:r>
            <a:r>
              <a:rPr lang="en-US" sz="2000" spc="145">
                <a:latin typeface="+mn-lt"/>
                <a:cs typeface="Arial"/>
              </a:rPr>
              <a:t> </a:t>
            </a:r>
            <a:r>
              <a:rPr lang="en-US" sz="2000" b="1" u="sng" spc="-10">
                <a:uFill>
                  <a:solidFill>
                    <a:srgbClr val="FFFFFF"/>
                  </a:solidFill>
                </a:uFill>
                <a:latin typeface="+mn-lt"/>
                <a:cs typeface="Arial"/>
                <a:hlinkClick r:id="rId3">
                  <a:extLst>
                    <a:ext uri="{A12FA001-AC4F-418D-AE19-62706E023703}">
                      <ahyp:hlinkClr xmlns:ahyp="http://schemas.microsoft.com/office/drawing/2018/hyperlinkcolor" val="tx"/>
                    </a:ext>
                  </a:extLst>
                </a:hlinkClick>
              </a:rPr>
              <a:t>Providerupdate@metroplus.org</a:t>
            </a:r>
            <a:endParaRPr lang="en-US" sz="2000">
              <a:latin typeface="+mn-lt"/>
              <a:cs typeface="Arial"/>
            </a:endParaRPr>
          </a:p>
          <a:p>
            <a:pPr marL="701675" indent="-288925">
              <a:lnSpc>
                <a:spcPct val="100000"/>
              </a:lnSpc>
              <a:spcBef>
                <a:spcPts val="0"/>
              </a:spcBef>
              <a:spcAft>
                <a:spcPts val="0"/>
              </a:spcAft>
              <a:buClr>
                <a:srgbClr val="FFD962"/>
              </a:buClr>
              <a:buFont typeface="Wingdings" panose="05000000000000000000" pitchFamily="2" charset="2"/>
              <a:buChar char="v"/>
              <a:tabLst>
                <a:tab pos="701675" algn="l"/>
                <a:tab pos="702310" algn="l"/>
              </a:tabLst>
            </a:pPr>
            <a:r>
              <a:rPr lang="en-US" sz="2000" spc="-25">
                <a:latin typeface="+mn-lt"/>
                <a:cs typeface="Arial"/>
              </a:rPr>
              <a:t>In</a:t>
            </a:r>
            <a:r>
              <a:rPr lang="en-US" sz="2000" spc="30">
                <a:latin typeface="+mn-lt"/>
                <a:cs typeface="Arial"/>
              </a:rPr>
              <a:t> </a:t>
            </a:r>
            <a:r>
              <a:rPr lang="en-US" sz="2000" spc="-15">
                <a:latin typeface="+mn-lt"/>
                <a:cs typeface="Arial"/>
              </a:rPr>
              <a:t>writing</a:t>
            </a:r>
            <a:r>
              <a:rPr lang="en-US" sz="2000" spc="30">
                <a:latin typeface="+mn-lt"/>
                <a:cs typeface="Arial"/>
              </a:rPr>
              <a:t> </a:t>
            </a:r>
            <a:r>
              <a:rPr lang="en-US" sz="2000" spc="-15">
                <a:latin typeface="+mn-lt"/>
                <a:cs typeface="Arial"/>
              </a:rPr>
              <a:t>to:</a:t>
            </a:r>
            <a:endParaRPr lang="en-US" sz="2000">
              <a:latin typeface="+mn-lt"/>
              <a:cs typeface="Arial"/>
            </a:endParaRPr>
          </a:p>
          <a:p>
            <a:pPr marL="1049020" marR="2713355">
              <a:lnSpc>
                <a:spcPct val="100000"/>
              </a:lnSpc>
              <a:spcBef>
                <a:spcPts val="0"/>
              </a:spcBef>
              <a:spcAft>
                <a:spcPts val="0"/>
              </a:spcAft>
              <a:buClr>
                <a:srgbClr val="FFD962"/>
              </a:buClr>
            </a:pPr>
            <a:r>
              <a:rPr lang="en-US" sz="2000" b="1" spc="10" err="1">
                <a:latin typeface="+mn-lt"/>
                <a:cs typeface="Arial"/>
              </a:rPr>
              <a:t>MetroPlusHealth</a:t>
            </a:r>
            <a:r>
              <a:rPr lang="en-US" sz="2000" b="1" spc="90">
                <a:latin typeface="+mn-lt"/>
                <a:cs typeface="Arial"/>
              </a:rPr>
              <a:t> </a:t>
            </a:r>
            <a:r>
              <a:rPr lang="en-US" sz="2000" b="1">
                <a:latin typeface="+mn-lt"/>
                <a:cs typeface="Arial"/>
              </a:rPr>
              <a:t>Plan </a:t>
            </a:r>
            <a:r>
              <a:rPr lang="en-US" sz="2000" b="1" spc="-415">
                <a:latin typeface="+mn-lt"/>
                <a:cs typeface="Arial"/>
              </a:rPr>
              <a:t> </a:t>
            </a:r>
            <a:r>
              <a:rPr lang="en-US" sz="2000" b="1" spc="10">
                <a:latin typeface="+mn-lt"/>
                <a:cs typeface="Arial"/>
              </a:rPr>
              <a:t>Provider</a:t>
            </a:r>
            <a:r>
              <a:rPr lang="en-US" sz="2000" b="1" spc="95">
                <a:latin typeface="+mn-lt"/>
                <a:cs typeface="Arial"/>
              </a:rPr>
              <a:t> </a:t>
            </a:r>
            <a:r>
              <a:rPr lang="en-US" sz="2000" b="1" spc="5">
                <a:latin typeface="+mn-lt"/>
                <a:cs typeface="Arial"/>
              </a:rPr>
              <a:t>Services</a:t>
            </a:r>
            <a:endParaRPr lang="en-US" sz="2000">
              <a:latin typeface="+mn-lt"/>
              <a:cs typeface="Arial"/>
            </a:endParaRPr>
          </a:p>
          <a:p>
            <a:pPr marL="1048385" marR="2338070">
              <a:lnSpc>
                <a:spcPct val="100000"/>
              </a:lnSpc>
              <a:spcBef>
                <a:spcPts val="0"/>
              </a:spcBef>
              <a:spcAft>
                <a:spcPts val="0"/>
              </a:spcAft>
              <a:buClr>
                <a:srgbClr val="FFD962"/>
              </a:buClr>
            </a:pPr>
            <a:r>
              <a:rPr lang="en-US" sz="2000" b="1" spc="5">
                <a:latin typeface="+mn-lt"/>
                <a:cs typeface="Arial"/>
              </a:rPr>
              <a:t>50 Water</a:t>
            </a:r>
            <a:r>
              <a:rPr lang="en-US" sz="2000" b="1" spc="55">
                <a:latin typeface="+mn-lt"/>
                <a:cs typeface="Arial"/>
              </a:rPr>
              <a:t> </a:t>
            </a:r>
            <a:r>
              <a:rPr lang="en-US" sz="2000" b="1" spc="5">
                <a:latin typeface="+mn-lt"/>
                <a:cs typeface="Arial"/>
              </a:rPr>
              <a:t>Street,</a:t>
            </a:r>
            <a:r>
              <a:rPr lang="en-US" sz="2000" b="1" spc="90">
                <a:latin typeface="+mn-lt"/>
                <a:cs typeface="Arial"/>
              </a:rPr>
              <a:t> </a:t>
            </a:r>
            <a:r>
              <a:rPr lang="en-US" sz="2000" b="1" spc="10">
                <a:latin typeface="+mn-lt"/>
                <a:cs typeface="Arial"/>
              </a:rPr>
              <a:t>8th</a:t>
            </a:r>
            <a:r>
              <a:rPr lang="en-US" sz="2000" b="1" spc="232" baseline="23809">
                <a:latin typeface="+mn-lt"/>
                <a:cs typeface="Arial"/>
              </a:rPr>
              <a:t> </a:t>
            </a:r>
            <a:r>
              <a:rPr lang="en-US" sz="2000" b="1" spc="15">
                <a:latin typeface="+mn-lt"/>
                <a:cs typeface="Arial"/>
              </a:rPr>
              <a:t>Floor </a:t>
            </a:r>
            <a:r>
              <a:rPr lang="en-US" sz="2000" b="1" spc="-415">
                <a:latin typeface="+mn-lt"/>
                <a:cs typeface="Arial"/>
              </a:rPr>
              <a:t> </a:t>
            </a:r>
            <a:r>
              <a:rPr lang="en-US" sz="2000" b="1" spc="15">
                <a:latin typeface="+mn-lt"/>
                <a:cs typeface="Arial"/>
              </a:rPr>
              <a:t>New</a:t>
            </a:r>
            <a:r>
              <a:rPr lang="en-US" sz="2000" b="1" spc="20">
                <a:latin typeface="+mn-lt"/>
                <a:cs typeface="Arial"/>
              </a:rPr>
              <a:t> </a:t>
            </a:r>
            <a:r>
              <a:rPr lang="en-US" sz="2000" b="1" spc="-15">
                <a:latin typeface="+mn-lt"/>
                <a:cs typeface="Arial"/>
              </a:rPr>
              <a:t>York,</a:t>
            </a:r>
            <a:r>
              <a:rPr lang="en-US" sz="2000" b="1" spc="60">
                <a:latin typeface="+mn-lt"/>
                <a:cs typeface="Arial"/>
              </a:rPr>
              <a:t> </a:t>
            </a:r>
            <a:r>
              <a:rPr lang="en-US" sz="2000" b="1" spc="25">
                <a:latin typeface="+mn-lt"/>
                <a:cs typeface="Arial"/>
              </a:rPr>
              <a:t>NY</a:t>
            </a:r>
            <a:r>
              <a:rPr lang="en-US" sz="2000" b="1" spc="-20">
                <a:latin typeface="+mn-lt"/>
                <a:cs typeface="Arial"/>
              </a:rPr>
              <a:t> </a:t>
            </a:r>
            <a:r>
              <a:rPr lang="en-US" sz="2000" b="1" spc="-5">
                <a:latin typeface="+mn-lt"/>
                <a:cs typeface="Arial"/>
              </a:rPr>
              <a:t>10004</a:t>
            </a:r>
            <a:endParaRPr lang="en-US" sz="2000">
              <a:latin typeface="+mn-lt"/>
              <a:cs typeface="Arial"/>
            </a:endParaRPr>
          </a:p>
          <a:p>
            <a:endParaRPr lang="en-US"/>
          </a:p>
        </p:txBody>
      </p:sp>
    </p:spTree>
    <p:extLst>
      <p:ext uri="{BB962C8B-B14F-4D97-AF65-F5344CB8AC3E}">
        <p14:creationId xmlns:p14="http://schemas.microsoft.com/office/powerpoint/2010/main" val="428495443"/>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E4D65-C551-A4EB-0B9C-DCE0657DB898}"/>
              </a:ext>
            </a:extLst>
          </p:cNvPr>
          <p:cNvSpPr>
            <a:spLocks noGrp="1"/>
          </p:cNvSpPr>
          <p:nvPr>
            <p:ph type="body" sz="quarter" idx="10"/>
          </p:nvPr>
        </p:nvSpPr>
        <p:spPr/>
        <p:txBody>
          <a:bodyPr/>
          <a:lstStyle/>
          <a:p>
            <a:pPr algn="ctr"/>
            <a:r>
              <a:rPr lang="en-US" sz="5400" b="1"/>
              <a:t>HIV Testing </a:t>
            </a:r>
          </a:p>
        </p:txBody>
      </p:sp>
      <p:sp>
        <p:nvSpPr>
          <p:cNvPr id="4" name="Content Placeholder 3">
            <a:extLst>
              <a:ext uri="{FF2B5EF4-FFF2-40B4-BE49-F238E27FC236}">
                <a16:creationId xmlns:a16="http://schemas.microsoft.com/office/drawing/2014/main" id="{32449773-7ED5-4EF1-CBBF-3433AC0E96EF}"/>
              </a:ext>
            </a:extLst>
          </p:cNvPr>
          <p:cNvSpPr>
            <a:spLocks noGrp="1"/>
          </p:cNvSpPr>
          <p:nvPr>
            <p:ph sz="quarter" idx="11"/>
          </p:nvPr>
        </p:nvSpPr>
        <p:spPr>
          <a:xfrm>
            <a:off x="609600" y="1264921"/>
            <a:ext cx="11201400" cy="4800600"/>
          </a:xfrm>
        </p:spPr>
        <p:txBody>
          <a:bodyPr/>
          <a:lstStyle/>
          <a:p>
            <a:pPr marL="12700" marR="5080">
              <a:lnSpc>
                <a:spcPct val="100000"/>
              </a:lnSpc>
              <a:spcBef>
                <a:spcPts val="0"/>
              </a:spcBef>
              <a:spcAft>
                <a:spcPts val="0"/>
              </a:spcAft>
            </a:pPr>
            <a:r>
              <a:rPr lang="en-US" sz="2400" b="1" spc="-5">
                <a:latin typeface="+mn-lt"/>
                <a:cs typeface="Arial"/>
              </a:rPr>
              <a:t>HIV</a:t>
            </a:r>
            <a:r>
              <a:rPr lang="en-US" sz="2400" b="1" spc="-10">
                <a:latin typeface="+mn-lt"/>
                <a:cs typeface="Arial"/>
              </a:rPr>
              <a:t> </a:t>
            </a:r>
            <a:r>
              <a:rPr lang="en-US" sz="2400" b="1" spc="5">
                <a:latin typeface="+mn-lt"/>
                <a:cs typeface="Arial"/>
              </a:rPr>
              <a:t>testing</a:t>
            </a:r>
            <a:r>
              <a:rPr lang="en-US" sz="2400" b="1" spc="-65">
                <a:latin typeface="+mn-lt"/>
                <a:cs typeface="Arial"/>
              </a:rPr>
              <a:t> </a:t>
            </a:r>
            <a:r>
              <a:rPr lang="en-US" sz="2400" b="1" spc="-15">
                <a:latin typeface="+mn-lt"/>
                <a:cs typeface="Arial"/>
              </a:rPr>
              <a:t>must</a:t>
            </a:r>
            <a:r>
              <a:rPr lang="en-US" sz="2400" b="1" spc="80">
                <a:latin typeface="+mn-lt"/>
                <a:cs typeface="Arial"/>
              </a:rPr>
              <a:t> </a:t>
            </a:r>
            <a:r>
              <a:rPr lang="en-US" sz="2400" b="1">
                <a:latin typeface="+mn-lt"/>
                <a:cs typeface="Arial"/>
              </a:rPr>
              <a:t>be</a:t>
            </a:r>
            <a:r>
              <a:rPr lang="en-US" sz="2400" b="1" spc="-25">
                <a:latin typeface="+mn-lt"/>
                <a:cs typeface="Arial"/>
              </a:rPr>
              <a:t> </a:t>
            </a:r>
            <a:r>
              <a:rPr lang="en-US" sz="2400" b="1" spc="-5">
                <a:latin typeface="+mn-lt"/>
                <a:cs typeface="Arial"/>
              </a:rPr>
              <a:t>offered</a:t>
            </a:r>
            <a:r>
              <a:rPr lang="en-US" sz="2400" b="1" spc="-20">
                <a:latin typeface="+mn-lt"/>
                <a:cs typeface="Arial"/>
              </a:rPr>
              <a:t> </a:t>
            </a:r>
            <a:r>
              <a:rPr lang="en-US" sz="2400" b="1">
                <a:latin typeface="+mn-lt"/>
                <a:cs typeface="Arial"/>
              </a:rPr>
              <a:t>to</a:t>
            </a:r>
            <a:r>
              <a:rPr lang="en-US" sz="2400" b="1" spc="-25">
                <a:latin typeface="+mn-lt"/>
                <a:cs typeface="Arial"/>
              </a:rPr>
              <a:t> </a:t>
            </a:r>
            <a:r>
              <a:rPr lang="en-US" sz="2400" b="1" spc="10">
                <a:latin typeface="+mn-lt"/>
                <a:cs typeface="Arial"/>
              </a:rPr>
              <a:t>all</a:t>
            </a:r>
            <a:r>
              <a:rPr lang="en-US" sz="2400" b="1" spc="-35">
                <a:latin typeface="+mn-lt"/>
                <a:cs typeface="Arial"/>
              </a:rPr>
              <a:t> </a:t>
            </a:r>
            <a:r>
              <a:rPr lang="en-US" sz="2400" b="1" spc="5">
                <a:latin typeface="+mn-lt"/>
                <a:cs typeface="Arial"/>
              </a:rPr>
              <a:t>people</a:t>
            </a:r>
            <a:r>
              <a:rPr lang="en-US" sz="2400" b="1" spc="-65">
                <a:latin typeface="+mn-lt"/>
                <a:cs typeface="Arial"/>
              </a:rPr>
              <a:t> </a:t>
            </a:r>
            <a:r>
              <a:rPr lang="en-US" sz="2400" b="1" spc="-5">
                <a:latin typeface="+mn-lt"/>
                <a:cs typeface="Arial"/>
              </a:rPr>
              <a:t>between</a:t>
            </a:r>
            <a:r>
              <a:rPr lang="en-US" sz="2400" b="1" spc="15">
                <a:latin typeface="+mn-lt"/>
                <a:cs typeface="Arial"/>
              </a:rPr>
              <a:t> </a:t>
            </a:r>
            <a:r>
              <a:rPr lang="en-US" sz="2400" b="1">
                <a:latin typeface="+mn-lt"/>
                <a:cs typeface="Arial"/>
              </a:rPr>
              <a:t>the</a:t>
            </a:r>
            <a:r>
              <a:rPr lang="en-US" sz="2400" b="1" spc="-25">
                <a:latin typeface="+mn-lt"/>
                <a:cs typeface="Arial"/>
              </a:rPr>
              <a:t> </a:t>
            </a:r>
            <a:r>
              <a:rPr lang="en-US" sz="2400" b="1">
                <a:latin typeface="+mn-lt"/>
                <a:cs typeface="Arial"/>
              </a:rPr>
              <a:t>ages</a:t>
            </a:r>
            <a:r>
              <a:rPr lang="en-US" sz="2400" b="1" spc="-35">
                <a:latin typeface="+mn-lt"/>
                <a:cs typeface="Arial"/>
              </a:rPr>
              <a:t> </a:t>
            </a:r>
            <a:r>
              <a:rPr lang="en-US" sz="2400" b="1">
                <a:latin typeface="+mn-lt"/>
                <a:cs typeface="Arial"/>
              </a:rPr>
              <a:t>of</a:t>
            </a:r>
            <a:r>
              <a:rPr lang="en-US" sz="2400" b="1" spc="10">
                <a:latin typeface="+mn-lt"/>
                <a:cs typeface="Arial"/>
              </a:rPr>
              <a:t> </a:t>
            </a:r>
            <a:r>
              <a:rPr lang="en-US" sz="2400" b="1">
                <a:latin typeface="+mn-lt"/>
                <a:cs typeface="Arial"/>
              </a:rPr>
              <a:t>13</a:t>
            </a:r>
            <a:r>
              <a:rPr lang="en-US" sz="2400" b="1" spc="-25">
                <a:latin typeface="+mn-lt"/>
                <a:cs typeface="Arial"/>
              </a:rPr>
              <a:t> </a:t>
            </a:r>
            <a:r>
              <a:rPr lang="en-US" sz="2400" b="1">
                <a:latin typeface="+mn-lt"/>
                <a:cs typeface="Arial"/>
              </a:rPr>
              <a:t>and</a:t>
            </a:r>
            <a:r>
              <a:rPr lang="en-US" sz="2400" b="1" spc="-20">
                <a:latin typeface="+mn-lt"/>
                <a:cs typeface="Arial"/>
              </a:rPr>
              <a:t> </a:t>
            </a:r>
            <a:r>
              <a:rPr lang="en-US" sz="2400" b="1">
                <a:latin typeface="+mn-lt"/>
                <a:cs typeface="Arial"/>
              </a:rPr>
              <a:t>64 </a:t>
            </a:r>
            <a:r>
              <a:rPr lang="en-US" sz="2400" b="1" spc="-484">
                <a:latin typeface="+mn-lt"/>
                <a:cs typeface="Arial"/>
              </a:rPr>
              <a:t> </a:t>
            </a:r>
            <a:r>
              <a:rPr lang="en-US" sz="2400" b="1" spc="5">
                <a:latin typeface="+mn-lt"/>
                <a:cs typeface="Arial"/>
              </a:rPr>
              <a:t>receiving</a:t>
            </a:r>
            <a:r>
              <a:rPr lang="en-US" sz="2400" b="1" spc="-105">
                <a:latin typeface="+mn-lt"/>
                <a:cs typeface="Arial"/>
              </a:rPr>
              <a:t> </a:t>
            </a:r>
            <a:r>
              <a:rPr lang="en-US" sz="2400" b="1">
                <a:latin typeface="+mn-lt"/>
                <a:cs typeface="Arial"/>
              </a:rPr>
              <a:t>one</a:t>
            </a:r>
            <a:r>
              <a:rPr lang="en-US" sz="2400" b="1" spc="-25">
                <a:latin typeface="+mn-lt"/>
                <a:cs typeface="Arial"/>
              </a:rPr>
              <a:t> </a:t>
            </a:r>
            <a:r>
              <a:rPr lang="en-US" sz="2400" b="1">
                <a:latin typeface="+mn-lt"/>
                <a:cs typeface="Arial"/>
              </a:rPr>
              <a:t>of</a:t>
            </a:r>
            <a:r>
              <a:rPr lang="en-US" sz="2400" b="1" spc="5">
                <a:latin typeface="+mn-lt"/>
                <a:cs typeface="Arial"/>
              </a:rPr>
              <a:t> </a:t>
            </a:r>
            <a:r>
              <a:rPr lang="en-US" sz="2400" b="1">
                <a:latin typeface="+mn-lt"/>
                <a:cs typeface="Arial"/>
              </a:rPr>
              <a:t>the</a:t>
            </a:r>
            <a:r>
              <a:rPr lang="en-US" sz="2400" b="1" spc="-25">
                <a:latin typeface="+mn-lt"/>
                <a:cs typeface="Arial"/>
              </a:rPr>
              <a:t> </a:t>
            </a:r>
            <a:r>
              <a:rPr lang="en-US" sz="2400" b="1" spc="5">
                <a:latin typeface="+mn-lt"/>
                <a:cs typeface="Arial"/>
              </a:rPr>
              <a:t>following:</a:t>
            </a:r>
          </a:p>
          <a:p>
            <a:pPr marL="12700" marR="5080">
              <a:lnSpc>
                <a:spcPct val="100000"/>
              </a:lnSpc>
              <a:spcBef>
                <a:spcPts val="0"/>
              </a:spcBef>
              <a:spcAft>
                <a:spcPts val="0"/>
              </a:spcAft>
            </a:pPr>
            <a:endParaRPr lang="en-US" sz="2400" b="1">
              <a:latin typeface="+mn-lt"/>
              <a:cs typeface="Arial"/>
            </a:endParaRPr>
          </a:p>
          <a:p>
            <a:pPr marL="757555" marR="210820" indent="-288290">
              <a:lnSpc>
                <a:spcPct val="100000"/>
              </a:lnSpc>
              <a:spcBef>
                <a:spcPts val="0"/>
              </a:spcBef>
              <a:spcAft>
                <a:spcPts val="0"/>
              </a:spcAft>
              <a:buChar char="•"/>
              <a:tabLst>
                <a:tab pos="757555" algn="l"/>
                <a:tab pos="758190" algn="l"/>
              </a:tabLst>
            </a:pPr>
            <a:r>
              <a:rPr lang="en-US" sz="2400" spc="-15">
                <a:latin typeface="+mn-lt"/>
                <a:cs typeface="Arial"/>
              </a:rPr>
              <a:t>Primary</a:t>
            </a:r>
            <a:r>
              <a:rPr lang="en-US" sz="2400" spc="90">
                <a:latin typeface="+mn-lt"/>
                <a:cs typeface="Arial"/>
              </a:rPr>
              <a:t> </a:t>
            </a:r>
            <a:r>
              <a:rPr lang="en-US" sz="2400" spc="-5">
                <a:latin typeface="+mn-lt"/>
                <a:cs typeface="Arial"/>
              </a:rPr>
              <a:t>care </a:t>
            </a:r>
            <a:r>
              <a:rPr lang="en-US" sz="2400">
                <a:latin typeface="+mn-lt"/>
                <a:cs typeface="Arial"/>
              </a:rPr>
              <a:t>services</a:t>
            </a:r>
            <a:r>
              <a:rPr lang="en-US" sz="2400" spc="-55">
                <a:latin typeface="+mn-lt"/>
                <a:cs typeface="Arial"/>
              </a:rPr>
              <a:t> </a:t>
            </a:r>
            <a:r>
              <a:rPr lang="en-US" sz="2400" spc="-10">
                <a:latin typeface="+mn-lt"/>
                <a:cs typeface="Arial"/>
              </a:rPr>
              <a:t>from</a:t>
            </a:r>
            <a:r>
              <a:rPr lang="en-US" sz="2400" spc="35">
                <a:latin typeface="+mn-lt"/>
                <a:cs typeface="Arial"/>
              </a:rPr>
              <a:t> </a:t>
            </a:r>
            <a:r>
              <a:rPr lang="en-US" sz="2400" spc="-5">
                <a:latin typeface="+mn-lt"/>
                <a:cs typeface="Arial"/>
              </a:rPr>
              <a:t>a</a:t>
            </a:r>
            <a:r>
              <a:rPr lang="en-US" sz="2400" spc="30">
                <a:latin typeface="+mn-lt"/>
                <a:cs typeface="Arial"/>
              </a:rPr>
              <a:t> </a:t>
            </a:r>
            <a:r>
              <a:rPr lang="en-US" sz="2400" spc="-15">
                <a:latin typeface="+mn-lt"/>
                <a:cs typeface="Arial"/>
              </a:rPr>
              <a:t>physician,</a:t>
            </a:r>
            <a:r>
              <a:rPr lang="en-US" sz="2400" spc="75">
                <a:latin typeface="+mn-lt"/>
                <a:cs typeface="Arial"/>
              </a:rPr>
              <a:t> </a:t>
            </a:r>
            <a:r>
              <a:rPr lang="en-US" sz="2400" spc="-15">
                <a:latin typeface="+mn-lt"/>
                <a:cs typeface="Arial"/>
              </a:rPr>
              <a:t>physician</a:t>
            </a:r>
            <a:r>
              <a:rPr lang="en-US" sz="2400" spc="100">
                <a:latin typeface="+mn-lt"/>
                <a:cs typeface="Arial"/>
              </a:rPr>
              <a:t> </a:t>
            </a:r>
            <a:r>
              <a:rPr lang="en-US" sz="2400" spc="-5">
                <a:latin typeface="+mn-lt"/>
                <a:cs typeface="Arial"/>
              </a:rPr>
              <a:t>assistant,</a:t>
            </a:r>
            <a:r>
              <a:rPr lang="en-US" sz="2400" spc="35">
                <a:latin typeface="+mn-lt"/>
                <a:cs typeface="Arial"/>
              </a:rPr>
              <a:t> </a:t>
            </a:r>
            <a:r>
              <a:rPr lang="en-US" sz="2400" spc="-5">
                <a:latin typeface="+mn-lt"/>
                <a:cs typeface="Arial"/>
              </a:rPr>
              <a:t>nurse </a:t>
            </a:r>
            <a:r>
              <a:rPr lang="en-US" sz="2400" spc="-459">
                <a:latin typeface="+mn-lt"/>
                <a:cs typeface="Arial"/>
              </a:rPr>
              <a:t> </a:t>
            </a:r>
            <a:r>
              <a:rPr lang="en-US" sz="2400" spc="-10">
                <a:latin typeface="+mn-lt"/>
                <a:cs typeface="Arial"/>
              </a:rPr>
              <a:t>practitioner</a:t>
            </a:r>
            <a:r>
              <a:rPr lang="en-US" sz="2400" spc="75">
                <a:latin typeface="+mn-lt"/>
                <a:cs typeface="Arial"/>
              </a:rPr>
              <a:t> </a:t>
            </a:r>
            <a:r>
              <a:rPr lang="en-US" sz="2400" spc="-10">
                <a:latin typeface="+mn-lt"/>
                <a:cs typeface="Arial"/>
              </a:rPr>
              <a:t>or</a:t>
            </a:r>
            <a:r>
              <a:rPr lang="en-US" sz="2400" spc="5">
                <a:latin typeface="+mn-lt"/>
                <a:cs typeface="Arial"/>
              </a:rPr>
              <a:t> </a:t>
            </a:r>
            <a:r>
              <a:rPr lang="en-US" sz="2400" spc="-25">
                <a:latin typeface="+mn-lt"/>
                <a:cs typeface="Arial"/>
              </a:rPr>
              <a:t>midwife</a:t>
            </a:r>
            <a:endParaRPr lang="en-US" sz="2400">
              <a:latin typeface="+mn-lt"/>
              <a:cs typeface="Arial"/>
            </a:endParaRPr>
          </a:p>
          <a:p>
            <a:pPr marL="757555" indent="-288290">
              <a:lnSpc>
                <a:spcPct val="100000"/>
              </a:lnSpc>
              <a:spcBef>
                <a:spcPts val="0"/>
              </a:spcBef>
              <a:spcAft>
                <a:spcPts val="0"/>
              </a:spcAft>
              <a:buChar char="•"/>
              <a:tabLst>
                <a:tab pos="757555" algn="l"/>
                <a:tab pos="758190" algn="l"/>
              </a:tabLst>
            </a:pPr>
            <a:r>
              <a:rPr lang="en-US" sz="2400" spc="-5">
                <a:latin typeface="+mn-lt"/>
                <a:cs typeface="Arial"/>
              </a:rPr>
              <a:t>Care</a:t>
            </a:r>
            <a:r>
              <a:rPr lang="en-US" sz="2400" spc="10">
                <a:latin typeface="+mn-lt"/>
                <a:cs typeface="Arial"/>
              </a:rPr>
              <a:t> </a:t>
            </a:r>
            <a:r>
              <a:rPr lang="en-US" sz="2400" spc="-15">
                <a:latin typeface="+mn-lt"/>
                <a:cs typeface="Arial"/>
              </a:rPr>
              <a:t>in</a:t>
            </a:r>
            <a:r>
              <a:rPr lang="en-US" sz="2400" spc="15">
                <a:latin typeface="+mn-lt"/>
                <a:cs typeface="Arial"/>
              </a:rPr>
              <a:t> </a:t>
            </a:r>
            <a:r>
              <a:rPr lang="en-US" sz="2400" spc="-10">
                <a:latin typeface="+mn-lt"/>
                <a:cs typeface="Arial"/>
              </a:rPr>
              <a:t>the</a:t>
            </a:r>
            <a:r>
              <a:rPr lang="en-US" sz="2400" spc="10">
                <a:latin typeface="+mn-lt"/>
                <a:cs typeface="Arial"/>
              </a:rPr>
              <a:t> </a:t>
            </a:r>
            <a:r>
              <a:rPr lang="en-US" sz="2400" spc="-15">
                <a:latin typeface="+mn-lt"/>
                <a:cs typeface="Arial"/>
              </a:rPr>
              <a:t>emergency</a:t>
            </a:r>
            <a:r>
              <a:rPr lang="en-US" sz="2400" spc="70">
                <a:latin typeface="+mn-lt"/>
                <a:cs typeface="Arial"/>
              </a:rPr>
              <a:t> </a:t>
            </a:r>
            <a:r>
              <a:rPr lang="en-US" sz="2400" spc="-10">
                <a:latin typeface="+mn-lt"/>
                <a:cs typeface="Arial"/>
              </a:rPr>
              <a:t>room</a:t>
            </a:r>
            <a:endParaRPr lang="en-US" sz="2400">
              <a:latin typeface="+mn-lt"/>
              <a:cs typeface="Arial"/>
            </a:endParaRPr>
          </a:p>
          <a:p>
            <a:pPr marL="757555" indent="-288290">
              <a:lnSpc>
                <a:spcPct val="100000"/>
              </a:lnSpc>
              <a:spcBef>
                <a:spcPts val="0"/>
              </a:spcBef>
              <a:spcAft>
                <a:spcPts val="0"/>
              </a:spcAft>
              <a:buChar char="•"/>
              <a:tabLst>
                <a:tab pos="757555" algn="l"/>
                <a:tab pos="758190" algn="l"/>
              </a:tabLst>
            </a:pPr>
            <a:r>
              <a:rPr lang="en-US" sz="2400" spc="-5">
                <a:latin typeface="+mn-lt"/>
                <a:cs typeface="Arial"/>
              </a:rPr>
              <a:t>Care</a:t>
            </a:r>
            <a:r>
              <a:rPr lang="en-US" sz="2400" spc="15">
                <a:latin typeface="+mn-lt"/>
                <a:cs typeface="Arial"/>
              </a:rPr>
              <a:t> </a:t>
            </a:r>
            <a:r>
              <a:rPr lang="en-US" sz="2400" spc="-10">
                <a:latin typeface="+mn-lt"/>
                <a:cs typeface="Arial"/>
              </a:rPr>
              <a:t>as</a:t>
            </a:r>
            <a:r>
              <a:rPr lang="en-US" sz="2400" spc="5">
                <a:latin typeface="+mn-lt"/>
                <a:cs typeface="Arial"/>
              </a:rPr>
              <a:t> </a:t>
            </a:r>
            <a:r>
              <a:rPr lang="en-US" sz="2400" spc="-10">
                <a:latin typeface="+mn-lt"/>
                <a:cs typeface="Arial"/>
              </a:rPr>
              <a:t>an</a:t>
            </a:r>
            <a:r>
              <a:rPr lang="en-US" sz="2400" spc="15">
                <a:latin typeface="+mn-lt"/>
                <a:cs typeface="Arial"/>
              </a:rPr>
              <a:t> </a:t>
            </a:r>
            <a:r>
              <a:rPr lang="en-US" sz="2400" spc="-15">
                <a:latin typeface="+mn-lt"/>
                <a:cs typeface="Arial"/>
              </a:rPr>
              <a:t>inpatient</a:t>
            </a:r>
            <a:r>
              <a:rPr lang="en-US" sz="2400" spc="90">
                <a:latin typeface="+mn-lt"/>
                <a:cs typeface="Arial"/>
              </a:rPr>
              <a:t> </a:t>
            </a:r>
            <a:r>
              <a:rPr lang="en-US" sz="2400" spc="-15">
                <a:latin typeface="+mn-lt"/>
                <a:cs typeface="Arial"/>
              </a:rPr>
              <a:t>in</a:t>
            </a:r>
            <a:r>
              <a:rPr lang="en-US" sz="2400" spc="20">
                <a:latin typeface="+mn-lt"/>
                <a:cs typeface="Arial"/>
              </a:rPr>
              <a:t> </a:t>
            </a:r>
            <a:r>
              <a:rPr lang="en-US" sz="2400" spc="-5">
                <a:latin typeface="+mn-lt"/>
                <a:cs typeface="Arial"/>
              </a:rPr>
              <a:t>a</a:t>
            </a:r>
            <a:r>
              <a:rPr lang="en-US" sz="2400" spc="20">
                <a:latin typeface="+mn-lt"/>
                <a:cs typeface="Arial"/>
              </a:rPr>
              <a:t> </a:t>
            </a:r>
            <a:r>
              <a:rPr lang="en-US" sz="2400" spc="-15">
                <a:latin typeface="+mn-lt"/>
                <a:cs typeface="Arial"/>
              </a:rPr>
              <a:t>hospital</a:t>
            </a:r>
            <a:endParaRPr lang="en-US" sz="2400">
              <a:latin typeface="+mn-lt"/>
              <a:cs typeface="Arial"/>
            </a:endParaRPr>
          </a:p>
          <a:p>
            <a:pPr>
              <a:lnSpc>
                <a:spcPct val="100000"/>
              </a:lnSpc>
              <a:spcBef>
                <a:spcPts val="0"/>
              </a:spcBef>
              <a:spcAft>
                <a:spcPts val="0"/>
              </a:spcAft>
              <a:buClr>
                <a:srgbClr val="FFFFFF"/>
              </a:buClr>
            </a:pPr>
            <a:endParaRPr lang="en-US" sz="2400">
              <a:latin typeface="+mn-lt"/>
              <a:cs typeface="Arial"/>
            </a:endParaRPr>
          </a:p>
          <a:p>
            <a:pPr marL="12700" marR="233045">
              <a:lnSpc>
                <a:spcPct val="100000"/>
              </a:lnSpc>
              <a:spcBef>
                <a:spcPts val="0"/>
              </a:spcBef>
              <a:spcAft>
                <a:spcPts val="0"/>
              </a:spcAft>
            </a:pPr>
            <a:r>
              <a:rPr lang="en-US" sz="2400">
                <a:latin typeface="+mn-lt"/>
                <a:cs typeface="Arial"/>
              </a:rPr>
              <a:t>Prenatal</a:t>
            </a:r>
            <a:r>
              <a:rPr lang="en-US" sz="2400" spc="-40">
                <a:latin typeface="+mn-lt"/>
                <a:cs typeface="Arial"/>
              </a:rPr>
              <a:t> </a:t>
            </a:r>
            <a:r>
              <a:rPr lang="en-US" sz="2400">
                <a:latin typeface="+mn-lt"/>
                <a:cs typeface="Arial"/>
              </a:rPr>
              <a:t>care</a:t>
            </a:r>
            <a:r>
              <a:rPr lang="en-US" sz="2400" spc="-20">
                <a:latin typeface="+mn-lt"/>
                <a:cs typeface="Arial"/>
              </a:rPr>
              <a:t> </a:t>
            </a:r>
            <a:r>
              <a:rPr lang="en-US" sz="2400" spc="5">
                <a:latin typeface="+mn-lt"/>
                <a:cs typeface="Arial"/>
              </a:rPr>
              <a:t>providers</a:t>
            </a:r>
            <a:r>
              <a:rPr lang="en-US" sz="2400" spc="-65">
                <a:latin typeface="+mn-lt"/>
                <a:cs typeface="Arial"/>
              </a:rPr>
              <a:t> </a:t>
            </a:r>
            <a:r>
              <a:rPr lang="en-US" sz="2400" spc="5">
                <a:latin typeface="+mn-lt"/>
                <a:cs typeface="Arial"/>
              </a:rPr>
              <a:t>should</a:t>
            </a:r>
            <a:r>
              <a:rPr lang="en-US" sz="2400" spc="-65">
                <a:latin typeface="+mn-lt"/>
                <a:cs typeface="Arial"/>
              </a:rPr>
              <a:t> </a:t>
            </a:r>
            <a:r>
              <a:rPr lang="en-US" sz="2400" spc="5">
                <a:latin typeface="+mn-lt"/>
                <a:cs typeface="Arial"/>
              </a:rPr>
              <a:t>provide</a:t>
            </a:r>
            <a:r>
              <a:rPr lang="en-US" sz="2400" spc="-95">
                <a:latin typeface="+mn-lt"/>
                <a:cs typeface="Arial"/>
              </a:rPr>
              <a:t> </a:t>
            </a:r>
            <a:r>
              <a:rPr lang="en-US" sz="2400" spc="-5">
                <a:latin typeface="+mn-lt"/>
                <a:cs typeface="Arial"/>
              </a:rPr>
              <a:t>HIV</a:t>
            </a:r>
            <a:r>
              <a:rPr lang="en-US" sz="2400" spc="30">
                <a:latin typeface="+mn-lt"/>
                <a:cs typeface="Arial"/>
              </a:rPr>
              <a:t> </a:t>
            </a:r>
            <a:r>
              <a:rPr lang="en-US" sz="2400" spc="5">
                <a:latin typeface="+mn-lt"/>
                <a:cs typeface="Arial"/>
              </a:rPr>
              <a:t>counseling</a:t>
            </a:r>
            <a:r>
              <a:rPr lang="en-US" sz="2400" spc="-130">
                <a:latin typeface="+mn-lt"/>
                <a:cs typeface="Arial"/>
              </a:rPr>
              <a:t> </a:t>
            </a:r>
            <a:r>
              <a:rPr lang="en-US" sz="2400">
                <a:latin typeface="+mn-lt"/>
                <a:cs typeface="Arial"/>
              </a:rPr>
              <a:t>to</a:t>
            </a:r>
            <a:r>
              <a:rPr lang="en-US" sz="2400" spc="10">
                <a:latin typeface="+mn-lt"/>
                <a:cs typeface="Arial"/>
              </a:rPr>
              <a:t> all</a:t>
            </a:r>
            <a:r>
              <a:rPr lang="en-US" sz="2400" spc="-35">
                <a:latin typeface="+mn-lt"/>
                <a:cs typeface="Arial"/>
              </a:rPr>
              <a:t> </a:t>
            </a:r>
            <a:r>
              <a:rPr lang="en-US" sz="2400" spc="5">
                <a:latin typeface="+mn-lt"/>
                <a:cs typeface="Arial"/>
              </a:rPr>
              <a:t>pregnant </a:t>
            </a:r>
            <a:r>
              <a:rPr lang="en-US" sz="2400" spc="-484">
                <a:latin typeface="+mn-lt"/>
                <a:cs typeface="Arial"/>
              </a:rPr>
              <a:t> </a:t>
            </a:r>
            <a:r>
              <a:rPr lang="en-US" sz="2400" spc="-20">
                <a:latin typeface="+mn-lt"/>
                <a:cs typeface="Arial"/>
              </a:rPr>
              <a:t>women</a:t>
            </a:r>
            <a:r>
              <a:rPr lang="en-US" sz="2400" spc="80">
                <a:latin typeface="+mn-lt"/>
                <a:cs typeface="Arial"/>
              </a:rPr>
              <a:t> </a:t>
            </a:r>
            <a:r>
              <a:rPr lang="en-US" sz="2400">
                <a:latin typeface="+mn-lt"/>
                <a:cs typeface="Arial"/>
              </a:rPr>
              <a:t>as </a:t>
            </a:r>
            <a:r>
              <a:rPr lang="en-US" sz="2400" spc="5">
                <a:latin typeface="+mn-lt"/>
                <a:cs typeface="Arial"/>
              </a:rPr>
              <a:t>early</a:t>
            </a:r>
            <a:r>
              <a:rPr lang="en-US" sz="2400" spc="-70">
                <a:latin typeface="+mn-lt"/>
                <a:cs typeface="Arial"/>
              </a:rPr>
              <a:t> </a:t>
            </a:r>
            <a:r>
              <a:rPr lang="en-US" sz="2400">
                <a:latin typeface="+mn-lt"/>
                <a:cs typeface="Arial"/>
              </a:rPr>
              <a:t>as </a:t>
            </a:r>
            <a:r>
              <a:rPr lang="en-US" sz="2400" spc="5">
                <a:latin typeface="+mn-lt"/>
                <a:cs typeface="Arial"/>
              </a:rPr>
              <a:t>possible</a:t>
            </a:r>
            <a:r>
              <a:rPr lang="en-US" sz="2400" spc="-100">
                <a:latin typeface="+mn-lt"/>
                <a:cs typeface="Arial"/>
              </a:rPr>
              <a:t> </a:t>
            </a:r>
            <a:r>
              <a:rPr lang="en-US" sz="2400" spc="10">
                <a:latin typeface="+mn-lt"/>
                <a:cs typeface="Arial"/>
              </a:rPr>
              <a:t>in</a:t>
            </a:r>
            <a:r>
              <a:rPr lang="en-US" sz="2400" spc="-20">
                <a:latin typeface="+mn-lt"/>
                <a:cs typeface="Arial"/>
              </a:rPr>
              <a:t> </a:t>
            </a:r>
            <a:r>
              <a:rPr lang="en-US" sz="2400" spc="5">
                <a:latin typeface="+mn-lt"/>
                <a:cs typeface="Arial"/>
              </a:rPr>
              <a:t>their</a:t>
            </a:r>
            <a:r>
              <a:rPr lang="en-US" sz="2400" spc="-60">
                <a:latin typeface="+mn-lt"/>
                <a:cs typeface="Arial"/>
              </a:rPr>
              <a:t> </a:t>
            </a:r>
            <a:r>
              <a:rPr lang="en-US" sz="2400" spc="-15">
                <a:latin typeface="+mn-lt"/>
                <a:cs typeface="Arial"/>
              </a:rPr>
              <a:t>pregnancy.</a:t>
            </a:r>
            <a:endParaRPr lang="en-US" sz="2400">
              <a:latin typeface="+mn-lt"/>
              <a:cs typeface="Arial"/>
            </a:endParaRPr>
          </a:p>
          <a:p>
            <a:pPr marL="757555" marR="133350" indent="-288290">
              <a:lnSpc>
                <a:spcPct val="100000"/>
              </a:lnSpc>
              <a:spcBef>
                <a:spcPts val="0"/>
              </a:spcBef>
              <a:spcAft>
                <a:spcPts val="0"/>
              </a:spcAft>
              <a:buChar char="•"/>
              <a:tabLst>
                <a:tab pos="757555" algn="l"/>
                <a:tab pos="758190" algn="l"/>
              </a:tabLst>
            </a:pPr>
            <a:r>
              <a:rPr lang="en-US" sz="2400" spc="-10">
                <a:latin typeface="+mn-lt"/>
                <a:cs typeface="Arial"/>
              </a:rPr>
              <a:t>A</a:t>
            </a:r>
            <a:r>
              <a:rPr lang="en-US" sz="2400" spc="-95">
                <a:latin typeface="+mn-lt"/>
                <a:cs typeface="Arial"/>
              </a:rPr>
              <a:t> </a:t>
            </a:r>
            <a:r>
              <a:rPr lang="en-US" sz="2400" spc="-10">
                <a:latin typeface="+mn-lt"/>
                <a:cs typeface="Arial"/>
              </a:rPr>
              <a:t>repeat</a:t>
            </a:r>
            <a:r>
              <a:rPr lang="en-US" sz="2400" spc="65">
                <a:latin typeface="+mn-lt"/>
                <a:cs typeface="Arial"/>
              </a:rPr>
              <a:t> </a:t>
            </a:r>
            <a:r>
              <a:rPr lang="en-US" sz="2400" spc="-10">
                <a:latin typeface="+mn-lt"/>
                <a:cs typeface="Arial"/>
              </a:rPr>
              <a:t>third</a:t>
            </a:r>
            <a:r>
              <a:rPr lang="en-US" sz="2400" spc="25">
                <a:latin typeface="+mn-lt"/>
                <a:cs typeface="Arial"/>
              </a:rPr>
              <a:t> </a:t>
            </a:r>
            <a:r>
              <a:rPr lang="en-US" sz="2400" spc="-15">
                <a:latin typeface="+mn-lt"/>
                <a:cs typeface="Arial"/>
              </a:rPr>
              <a:t>trimester</a:t>
            </a:r>
            <a:r>
              <a:rPr lang="en-US" sz="2400" spc="75">
                <a:latin typeface="+mn-lt"/>
                <a:cs typeface="Arial"/>
              </a:rPr>
              <a:t> </a:t>
            </a:r>
            <a:r>
              <a:rPr lang="en-US" sz="2400" spc="-5">
                <a:latin typeface="+mn-lt"/>
                <a:cs typeface="Arial"/>
              </a:rPr>
              <a:t>test,</a:t>
            </a:r>
            <a:r>
              <a:rPr lang="en-US" sz="2400" spc="25">
                <a:latin typeface="+mn-lt"/>
                <a:cs typeface="Arial"/>
              </a:rPr>
              <a:t> </a:t>
            </a:r>
            <a:r>
              <a:rPr lang="en-US" sz="2400" spc="-10">
                <a:latin typeface="+mn-lt"/>
                <a:cs typeface="Arial"/>
              </a:rPr>
              <a:t>preferably</a:t>
            </a:r>
            <a:r>
              <a:rPr lang="en-US" sz="2400" spc="45">
                <a:latin typeface="+mn-lt"/>
                <a:cs typeface="Arial"/>
              </a:rPr>
              <a:t> </a:t>
            </a:r>
            <a:r>
              <a:rPr lang="en-US" sz="2400" spc="-10">
                <a:latin typeface="+mn-lt"/>
                <a:cs typeface="Arial"/>
              </a:rPr>
              <a:t>at</a:t>
            </a:r>
            <a:r>
              <a:rPr lang="en-US" sz="2400" spc="20">
                <a:latin typeface="+mn-lt"/>
                <a:cs typeface="Arial"/>
              </a:rPr>
              <a:t> </a:t>
            </a:r>
            <a:r>
              <a:rPr lang="en-US" sz="2400" spc="-10">
                <a:latin typeface="+mn-lt"/>
                <a:cs typeface="Arial"/>
              </a:rPr>
              <a:t>34</a:t>
            </a:r>
            <a:r>
              <a:rPr lang="en-US" sz="2400" spc="25">
                <a:latin typeface="+mn-lt"/>
                <a:cs typeface="Arial"/>
              </a:rPr>
              <a:t> </a:t>
            </a:r>
            <a:r>
              <a:rPr lang="en-US" sz="2400" spc="-5">
                <a:latin typeface="+mn-lt"/>
                <a:cs typeface="Arial"/>
              </a:rPr>
              <a:t>-</a:t>
            </a:r>
            <a:r>
              <a:rPr lang="en-US" sz="2400" spc="10">
                <a:latin typeface="+mn-lt"/>
                <a:cs typeface="Arial"/>
              </a:rPr>
              <a:t> </a:t>
            </a:r>
            <a:r>
              <a:rPr lang="en-US" sz="2400" spc="-10">
                <a:latin typeface="+mn-lt"/>
                <a:cs typeface="Arial"/>
              </a:rPr>
              <a:t>36</a:t>
            </a:r>
            <a:r>
              <a:rPr lang="en-US" sz="2400" spc="20">
                <a:latin typeface="+mn-lt"/>
                <a:cs typeface="Arial"/>
              </a:rPr>
              <a:t> </a:t>
            </a:r>
            <a:r>
              <a:rPr lang="en-US" sz="2400" spc="-15">
                <a:latin typeface="+mn-lt"/>
                <a:cs typeface="Arial"/>
              </a:rPr>
              <a:t>weeks,</a:t>
            </a:r>
            <a:r>
              <a:rPr lang="en-US" sz="2400" spc="65">
                <a:latin typeface="+mn-lt"/>
                <a:cs typeface="Arial"/>
              </a:rPr>
              <a:t> </a:t>
            </a:r>
            <a:r>
              <a:rPr lang="en-US" sz="2400" spc="-10">
                <a:latin typeface="+mn-lt"/>
                <a:cs typeface="Arial"/>
              </a:rPr>
              <a:t>should</a:t>
            </a:r>
            <a:r>
              <a:rPr lang="en-US" sz="2400" spc="60">
                <a:latin typeface="+mn-lt"/>
                <a:cs typeface="Arial"/>
              </a:rPr>
              <a:t> </a:t>
            </a:r>
            <a:r>
              <a:rPr lang="en-US" sz="2400" spc="-15">
                <a:latin typeface="+mn-lt"/>
                <a:cs typeface="Arial"/>
              </a:rPr>
              <a:t>be </a:t>
            </a:r>
            <a:r>
              <a:rPr lang="en-US" sz="2400" spc="-459">
                <a:latin typeface="+mn-lt"/>
                <a:cs typeface="Arial"/>
              </a:rPr>
              <a:t> </a:t>
            </a:r>
            <a:r>
              <a:rPr lang="en-US" sz="2400" spc="-20">
                <a:latin typeface="+mn-lt"/>
                <a:cs typeface="Arial"/>
              </a:rPr>
              <a:t>recommended</a:t>
            </a:r>
            <a:r>
              <a:rPr lang="en-US" sz="2400" spc="-15">
                <a:latin typeface="+mn-lt"/>
                <a:cs typeface="Arial"/>
              </a:rPr>
              <a:t> </a:t>
            </a:r>
            <a:r>
              <a:rPr lang="en-US" sz="2400" spc="-10">
                <a:latin typeface="+mn-lt"/>
                <a:cs typeface="Arial"/>
              </a:rPr>
              <a:t>to </a:t>
            </a:r>
            <a:r>
              <a:rPr lang="en-US" sz="2400" spc="-15">
                <a:latin typeface="+mn-lt"/>
                <a:cs typeface="Arial"/>
              </a:rPr>
              <a:t>all pregnant </a:t>
            </a:r>
            <a:r>
              <a:rPr lang="en-US" sz="2400" spc="-30">
                <a:latin typeface="+mn-lt"/>
                <a:cs typeface="Arial"/>
              </a:rPr>
              <a:t>women</a:t>
            </a:r>
            <a:r>
              <a:rPr lang="en-US" sz="2400" spc="-25">
                <a:latin typeface="+mn-lt"/>
                <a:cs typeface="Arial"/>
              </a:rPr>
              <a:t> who </a:t>
            </a:r>
            <a:r>
              <a:rPr lang="en-US" sz="2400" spc="-10">
                <a:latin typeface="+mn-lt"/>
                <a:cs typeface="Arial"/>
              </a:rPr>
              <a:t>tested negative early </a:t>
            </a:r>
            <a:r>
              <a:rPr lang="en-US" sz="2400" spc="-15">
                <a:latin typeface="+mn-lt"/>
                <a:cs typeface="Arial"/>
              </a:rPr>
              <a:t>in </a:t>
            </a:r>
            <a:r>
              <a:rPr lang="en-US" sz="2400" spc="-10">
                <a:latin typeface="+mn-lt"/>
                <a:cs typeface="Arial"/>
              </a:rPr>
              <a:t> prenatal</a:t>
            </a:r>
            <a:r>
              <a:rPr lang="en-US" sz="2400" spc="45">
                <a:latin typeface="+mn-lt"/>
                <a:cs typeface="Arial"/>
              </a:rPr>
              <a:t> </a:t>
            </a:r>
            <a:r>
              <a:rPr lang="en-US" sz="2400" spc="-5">
                <a:latin typeface="+mn-lt"/>
                <a:cs typeface="Arial"/>
              </a:rPr>
              <a:t>care.</a:t>
            </a:r>
            <a:endParaRPr lang="en-US" sz="2400">
              <a:latin typeface="+mn-lt"/>
              <a:cs typeface="Arial"/>
            </a:endParaRPr>
          </a:p>
          <a:p>
            <a:endParaRPr lang="en-US"/>
          </a:p>
        </p:txBody>
      </p:sp>
    </p:spTree>
    <p:extLst>
      <p:ext uri="{BB962C8B-B14F-4D97-AF65-F5344CB8AC3E}">
        <p14:creationId xmlns:p14="http://schemas.microsoft.com/office/powerpoint/2010/main" val="2899360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8CA4A-6FF4-E0E5-E191-062080EC8516}"/>
              </a:ext>
            </a:extLst>
          </p:cNvPr>
          <p:cNvSpPr>
            <a:spLocks noGrp="1"/>
          </p:cNvSpPr>
          <p:nvPr>
            <p:ph type="body" sz="quarter" idx="10"/>
          </p:nvPr>
        </p:nvSpPr>
        <p:spPr>
          <a:xfrm>
            <a:off x="0" y="-7"/>
            <a:ext cx="12192000" cy="954367"/>
          </a:xfrm>
        </p:spPr>
        <p:txBody>
          <a:bodyPr/>
          <a:lstStyle/>
          <a:p>
            <a:pPr algn="ctr"/>
            <a:r>
              <a:rPr lang="en-US" sz="5400" b="1"/>
              <a:t>Informed Consent Guidelines </a:t>
            </a:r>
          </a:p>
        </p:txBody>
      </p:sp>
      <p:sp>
        <p:nvSpPr>
          <p:cNvPr id="4" name="Content Placeholder 3">
            <a:extLst>
              <a:ext uri="{FF2B5EF4-FFF2-40B4-BE49-F238E27FC236}">
                <a16:creationId xmlns:a16="http://schemas.microsoft.com/office/drawing/2014/main" id="{5B931AB7-7095-E7D9-1777-402340ED4CE2}"/>
              </a:ext>
            </a:extLst>
          </p:cNvPr>
          <p:cNvSpPr>
            <a:spLocks noGrp="1"/>
          </p:cNvSpPr>
          <p:nvPr>
            <p:ph sz="quarter" idx="11"/>
          </p:nvPr>
        </p:nvSpPr>
        <p:spPr>
          <a:xfrm>
            <a:off x="941585" y="1562581"/>
            <a:ext cx="10313361" cy="4341059"/>
          </a:xfrm>
        </p:spPr>
        <p:txBody>
          <a:bodyPr vert="horz" lIns="0" tIns="0" rIns="0" bIns="0" rtlCol="0" anchor="t">
            <a:noAutofit/>
          </a:bodyPr>
          <a:lstStyle/>
          <a:p>
            <a:pPr marL="354965" marR="5080" indent="-342900">
              <a:lnSpc>
                <a:spcPct val="100000"/>
              </a:lnSpc>
              <a:spcBef>
                <a:spcPts val="100"/>
              </a:spcBef>
              <a:buClr>
                <a:schemeClr val="bg2"/>
              </a:buClr>
              <a:buFont typeface="Wingdings" panose="05000000000000000000" pitchFamily="2" charset="2"/>
              <a:buChar char="Ø"/>
              <a:tabLst>
                <a:tab pos="300355" algn="l"/>
                <a:tab pos="300990" algn="l"/>
              </a:tabLst>
            </a:pPr>
            <a:r>
              <a:rPr lang="en-US" b="1" spc="5" dirty="0">
                <a:latin typeface="+mn-lt"/>
                <a:cs typeface="Arial"/>
              </a:rPr>
              <a:t>Providers</a:t>
            </a:r>
            <a:r>
              <a:rPr lang="en-US" b="1" spc="-70" dirty="0">
                <a:latin typeface="+mn-lt"/>
                <a:cs typeface="Arial"/>
              </a:rPr>
              <a:t> </a:t>
            </a:r>
            <a:r>
              <a:rPr lang="en-US" b="1" dirty="0">
                <a:latin typeface="+mn-lt"/>
                <a:cs typeface="Arial"/>
              </a:rPr>
              <a:t>are</a:t>
            </a:r>
            <a:r>
              <a:rPr lang="en-US" b="1" spc="-20" dirty="0">
                <a:latin typeface="+mn-lt"/>
                <a:cs typeface="Arial"/>
              </a:rPr>
              <a:t> </a:t>
            </a:r>
            <a:r>
              <a:rPr lang="en-US" b="1" spc="5" dirty="0">
                <a:latin typeface="+mn-lt"/>
                <a:cs typeface="Arial"/>
              </a:rPr>
              <a:t>required</a:t>
            </a:r>
            <a:r>
              <a:rPr lang="en-US" b="1" spc="-95" dirty="0">
                <a:latin typeface="+mn-lt"/>
                <a:cs typeface="Arial"/>
              </a:rPr>
              <a:t> </a:t>
            </a:r>
            <a:r>
              <a:rPr lang="en-US" b="1" dirty="0">
                <a:latin typeface="+mn-lt"/>
                <a:cs typeface="Arial"/>
              </a:rPr>
              <a:t>to</a:t>
            </a:r>
            <a:r>
              <a:rPr lang="en-US" b="1" spc="15" dirty="0">
                <a:latin typeface="+mn-lt"/>
                <a:cs typeface="Arial"/>
              </a:rPr>
              <a:t> </a:t>
            </a:r>
            <a:r>
              <a:rPr lang="en-US" b="1" spc="5" dirty="0">
                <a:latin typeface="+mn-lt"/>
                <a:cs typeface="Arial"/>
              </a:rPr>
              <a:t>obtain</a:t>
            </a:r>
            <a:r>
              <a:rPr lang="en-US" b="1" spc="-65" dirty="0">
                <a:latin typeface="+mn-lt"/>
                <a:cs typeface="Arial"/>
              </a:rPr>
              <a:t> </a:t>
            </a:r>
            <a:r>
              <a:rPr lang="en-US" b="1" dirty="0">
                <a:latin typeface="+mn-lt"/>
                <a:cs typeface="Arial"/>
              </a:rPr>
              <a:t>an</a:t>
            </a:r>
            <a:r>
              <a:rPr lang="en-US" b="1" spc="-20" dirty="0">
                <a:latin typeface="+mn-lt"/>
                <a:cs typeface="Arial"/>
              </a:rPr>
              <a:t> </a:t>
            </a:r>
            <a:r>
              <a:rPr lang="en-US" b="1" spc="-5" dirty="0">
                <a:latin typeface="+mn-lt"/>
                <a:cs typeface="Arial"/>
              </a:rPr>
              <a:t>informed</a:t>
            </a:r>
            <a:r>
              <a:rPr lang="en-US" b="1" spc="15" dirty="0">
                <a:latin typeface="+mn-lt"/>
                <a:cs typeface="Arial"/>
              </a:rPr>
              <a:t> </a:t>
            </a:r>
            <a:r>
              <a:rPr lang="en-US" b="1" dirty="0">
                <a:latin typeface="+mn-lt"/>
                <a:cs typeface="Arial"/>
              </a:rPr>
              <a:t>consent</a:t>
            </a:r>
            <a:r>
              <a:rPr lang="en-US" b="1" spc="-25" dirty="0">
                <a:latin typeface="+mn-lt"/>
                <a:cs typeface="Arial"/>
              </a:rPr>
              <a:t> </a:t>
            </a:r>
            <a:r>
              <a:rPr lang="en-US" b="1" dirty="0">
                <a:latin typeface="+mn-lt"/>
                <a:cs typeface="Arial"/>
              </a:rPr>
              <a:t>form</a:t>
            </a:r>
            <a:r>
              <a:rPr lang="en-US" b="1" spc="-55" dirty="0">
                <a:latin typeface="+mn-lt"/>
                <a:cs typeface="Arial"/>
              </a:rPr>
              <a:t> </a:t>
            </a:r>
            <a:r>
              <a:rPr lang="en-US" b="1" dirty="0">
                <a:latin typeface="+mn-lt"/>
                <a:cs typeface="Arial"/>
              </a:rPr>
              <a:t>for</a:t>
            </a:r>
            <a:r>
              <a:rPr lang="en-US" b="1" spc="20" dirty="0">
                <a:latin typeface="+mn-lt"/>
                <a:cs typeface="Arial"/>
              </a:rPr>
              <a:t> </a:t>
            </a:r>
            <a:r>
              <a:rPr lang="en-US" b="1" spc="10" dirty="0">
                <a:latin typeface="+mn-lt"/>
                <a:cs typeface="Arial"/>
              </a:rPr>
              <a:t>all </a:t>
            </a:r>
            <a:r>
              <a:rPr lang="en-US" b="1" spc="-484" dirty="0">
                <a:latin typeface="+mn-lt"/>
                <a:cs typeface="Arial"/>
              </a:rPr>
              <a:t> </a:t>
            </a:r>
            <a:r>
              <a:rPr lang="en-US" b="1" dirty="0">
                <a:latin typeface="+mn-lt"/>
                <a:cs typeface="Arial"/>
              </a:rPr>
              <a:t>MetroPlus</a:t>
            </a:r>
            <a:r>
              <a:rPr lang="en-US" b="1" spc="5" dirty="0">
                <a:latin typeface="+mn-lt"/>
                <a:cs typeface="Arial"/>
              </a:rPr>
              <a:t>Health </a:t>
            </a:r>
            <a:r>
              <a:rPr lang="en-US" b="1" dirty="0">
                <a:latin typeface="+mn-lt"/>
                <a:cs typeface="Arial"/>
              </a:rPr>
              <a:t>Plan </a:t>
            </a:r>
            <a:r>
              <a:rPr lang="en-US" b="1" spc="-15" dirty="0">
                <a:latin typeface="+mn-lt"/>
                <a:cs typeface="Arial"/>
              </a:rPr>
              <a:t>members </a:t>
            </a:r>
            <a:r>
              <a:rPr lang="en-US" b="1" spc="5" dirty="0">
                <a:latin typeface="+mn-lt"/>
                <a:cs typeface="Arial"/>
              </a:rPr>
              <a:t>undergoing </a:t>
            </a:r>
            <a:r>
              <a:rPr lang="en-US" b="1" spc="-5" dirty="0">
                <a:latin typeface="+mn-lt"/>
                <a:cs typeface="Arial"/>
              </a:rPr>
              <a:t>a hysterectomy </a:t>
            </a:r>
            <a:r>
              <a:rPr lang="en-US" b="1" dirty="0">
                <a:latin typeface="+mn-lt"/>
                <a:cs typeface="Arial"/>
              </a:rPr>
              <a:t>or </a:t>
            </a:r>
            <a:r>
              <a:rPr lang="en-US" b="1" spc="5" dirty="0">
                <a:latin typeface="+mn-lt"/>
                <a:cs typeface="Arial"/>
              </a:rPr>
              <a:t> sterilization</a:t>
            </a:r>
            <a:r>
              <a:rPr lang="en-US" b="1" spc="-105" dirty="0">
                <a:latin typeface="+mn-lt"/>
                <a:cs typeface="Arial"/>
              </a:rPr>
              <a:t> </a:t>
            </a:r>
            <a:r>
              <a:rPr lang="en-US" b="1" spc="5" dirty="0">
                <a:latin typeface="+mn-lt"/>
                <a:cs typeface="Arial"/>
              </a:rPr>
              <a:t>procedure.</a:t>
            </a:r>
            <a:endParaRPr lang="en-US" b="1" dirty="0">
              <a:latin typeface="+mn-lt"/>
              <a:cs typeface="Arial"/>
            </a:endParaRPr>
          </a:p>
          <a:p>
            <a:pPr marL="354965" marR="65405" indent="-342900">
              <a:lnSpc>
                <a:spcPct val="100000"/>
              </a:lnSpc>
              <a:buClr>
                <a:schemeClr val="bg2"/>
              </a:buClr>
              <a:buFont typeface="Wingdings" panose="05000000000000000000" pitchFamily="2" charset="2"/>
              <a:buChar char="Ø"/>
              <a:tabLst>
                <a:tab pos="300355" algn="l"/>
                <a:tab pos="300990" algn="l"/>
              </a:tabLst>
            </a:pPr>
            <a:r>
              <a:rPr lang="en-US" b="1" spc="5" dirty="0">
                <a:latin typeface="+mn-lt"/>
                <a:cs typeface="Arial"/>
              </a:rPr>
              <a:t>Providers </a:t>
            </a:r>
            <a:r>
              <a:rPr lang="en-US" b="1" spc="-15" dirty="0">
                <a:latin typeface="+mn-lt"/>
                <a:cs typeface="Arial"/>
              </a:rPr>
              <a:t>must </a:t>
            </a:r>
            <a:r>
              <a:rPr lang="en-US" b="1" spc="5" dirty="0">
                <a:latin typeface="+mn-lt"/>
                <a:cs typeface="Arial"/>
              </a:rPr>
              <a:t>notify </a:t>
            </a:r>
            <a:r>
              <a:rPr lang="en-US" b="1" spc="-5" dirty="0">
                <a:latin typeface="+mn-lt"/>
                <a:cs typeface="Arial"/>
              </a:rPr>
              <a:t>a </a:t>
            </a:r>
            <a:r>
              <a:rPr lang="en-US" b="1" spc="-20" dirty="0">
                <a:latin typeface="+mn-lt"/>
                <a:cs typeface="Arial"/>
              </a:rPr>
              <a:t>member </a:t>
            </a:r>
            <a:r>
              <a:rPr lang="en-US" b="1" spc="5" dirty="0">
                <a:latin typeface="+mn-lt"/>
                <a:cs typeface="Arial"/>
              </a:rPr>
              <a:t>undergoing </a:t>
            </a:r>
            <a:r>
              <a:rPr lang="en-US" b="1" spc="-5" dirty="0">
                <a:latin typeface="+mn-lt"/>
                <a:cs typeface="Arial"/>
              </a:rPr>
              <a:t>a hysterectomy </a:t>
            </a:r>
            <a:r>
              <a:rPr lang="en-US" b="1" dirty="0">
                <a:latin typeface="+mn-lt"/>
                <a:cs typeface="Arial"/>
              </a:rPr>
              <a:t>or </a:t>
            </a:r>
            <a:r>
              <a:rPr lang="en-US" b="1" spc="5" dirty="0">
                <a:latin typeface="+mn-lt"/>
                <a:cs typeface="Arial"/>
              </a:rPr>
              <a:t>sterilization</a:t>
            </a:r>
            <a:r>
              <a:rPr lang="en-US" b="1" spc="-95" dirty="0">
                <a:latin typeface="+mn-lt"/>
                <a:cs typeface="Arial"/>
              </a:rPr>
              <a:t> </a:t>
            </a:r>
            <a:r>
              <a:rPr lang="en-US" b="1" dirty="0">
                <a:latin typeface="+mn-lt"/>
                <a:cs typeface="Arial"/>
              </a:rPr>
              <a:t>procedure</a:t>
            </a:r>
            <a:r>
              <a:rPr lang="en-US" b="1" spc="-60" dirty="0">
                <a:latin typeface="+mn-lt"/>
                <a:cs typeface="Arial"/>
              </a:rPr>
              <a:t> </a:t>
            </a:r>
            <a:r>
              <a:rPr lang="en-US" b="1" spc="10" dirty="0">
                <a:latin typeface="+mn-lt"/>
                <a:cs typeface="Arial"/>
              </a:rPr>
              <a:t>verbally</a:t>
            </a:r>
            <a:r>
              <a:rPr lang="en-US" b="1" spc="-95" dirty="0">
                <a:latin typeface="+mn-lt"/>
                <a:cs typeface="Arial"/>
              </a:rPr>
              <a:t> </a:t>
            </a:r>
            <a:r>
              <a:rPr lang="en-US" b="1" dirty="0">
                <a:latin typeface="+mn-lt"/>
                <a:cs typeface="Arial"/>
              </a:rPr>
              <a:t>and</a:t>
            </a:r>
            <a:r>
              <a:rPr lang="en-US" b="1" spc="-15" dirty="0">
                <a:latin typeface="+mn-lt"/>
                <a:cs typeface="Arial"/>
              </a:rPr>
              <a:t> </a:t>
            </a:r>
            <a:r>
              <a:rPr lang="en-US" b="1" spc="10" dirty="0">
                <a:latin typeface="+mn-lt"/>
                <a:cs typeface="Arial"/>
              </a:rPr>
              <a:t>in</a:t>
            </a:r>
            <a:r>
              <a:rPr lang="en-US" b="1" spc="-20" dirty="0">
                <a:latin typeface="+mn-lt"/>
                <a:cs typeface="Arial"/>
              </a:rPr>
              <a:t> </a:t>
            </a:r>
            <a:r>
              <a:rPr lang="en-US" b="1" dirty="0">
                <a:latin typeface="+mn-lt"/>
                <a:cs typeface="Arial"/>
              </a:rPr>
              <a:t>writing</a:t>
            </a:r>
            <a:r>
              <a:rPr lang="en-US" b="1" spc="-55" dirty="0">
                <a:latin typeface="+mn-lt"/>
                <a:cs typeface="Arial"/>
              </a:rPr>
              <a:t> </a:t>
            </a:r>
            <a:r>
              <a:rPr lang="en-US" b="1" dirty="0">
                <a:latin typeface="+mn-lt"/>
                <a:cs typeface="Arial"/>
              </a:rPr>
              <a:t>that</a:t>
            </a:r>
            <a:r>
              <a:rPr lang="en-US" b="1" spc="-25" dirty="0">
                <a:latin typeface="+mn-lt"/>
                <a:cs typeface="Arial"/>
              </a:rPr>
              <a:t> </a:t>
            </a:r>
            <a:r>
              <a:rPr lang="en-US" b="1" dirty="0">
                <a:latin typeface="+mn-lt"/>
                <a:cs typeface="Arial"/>
              </a:rPr>
              <a:t>the</a:t>
            </a:r>
            <a:r>
              <a:rPr lang="en-US" b="1" spc="20" dirty="0">
                <a:latin typeface="+mn-lt"/>
                <a:cs typeface="Arial"/>
              </a:rPr>
              <a:t> </a:t>
            </a:r>
            <a:r>
              <a:rPr lang="en-US" b="1" dirty="0">
                <a:latin typeface="+mn-lt"/>
                <a:cs typeface="Arial"/>
              </a:rPr>
              <a:t>procedure </a:t>
            </a:r>
            <a:r>
              <a:rPr lang="en-US" b="1" spc="-484" dirty="0">
                <a:latin typeface="+mn-lt"/>
                <a:cs typeface="Arial"/>
              </a:rPr>
              <a:t> </a:t>
            </a:r>
            <a:r>
              <a:rPr lang="en-US" b="1" dirty="0">
                <a:latin typeface="+mn-lt"/>
                <a:cs typeface="Arial"/>
              </a:rPr>
              <a:t>will</a:t>
            </a:r>
            <a:r>
              <a:rPr lang="en-US" b="1" spc="-40" dirty="0">
                <a:latin typeface="+mn-lt"/>
                <a:cs typeface="Arial"/>
              </a:rPr>
              <a:t> </a:t>
            </a:r>
            <a:r>
              <a:rPr lang="en-US" b="1" dirty="0">
                <a:latin typeface="+mn-lt"/>
                <a:cs typeface="Arial"/>
              </a:rPr>
              <a:t>render</a:t>
            </a:r>
            <a:r>
              <a:rPr lang="en-US" b="1" spc="-15" dirty="0">
                <a:latin typeface="+mn-lt"/>
                <a:cs typeface="Arial"/>
              </a:rPr>
              <a:t> </a:t>
            </a:r>
            <a:r>
              <a:rPr lang="en-US" b="1" dirty="0">
                <a:latin typeface="+mn-lt"/>
                <a:cs typeface="Arial"/>
              </a:rPr>
              <a:t>them</a:t>
            </a:r>
            <a:r>
              <a:rPr lang="en-US" b="1" spc="-15" dirty="0">
                <a:latin typeface="+mn-lt"/>
                <a:cs typeface="Arial"/>
              </a:rPr>
              <a:t> </a:t>
            </a:r>
            <a:r>
              <a:rPr lang="en-US" b="1" dirty="0">
                <a:latin typeface="+mn-lt"/>
                <a:cs typeface="Arial"/>
              </a:rPr>
              <a:t>permanently</a:t>
            </a:r>
            <a:r>
              <a:rPr lang="en-US" b="1" spc="-35" dirty="0">
                <a:latin typeface="+mn-lt"/>
                <a:cs typeface="Arial"/>
              </a:rPr>
              <a:t> </a:t>
            </a:r>
            <a:r>
              <a:rPr lang="en-US" b="1" spc="5" dirty="0">
                <a:latin typeface="+mn-lt"/>
                <a:cs typeface="Arial"/>
              </a:rPr>
              <a:t>sterilized</a:t>
            </a:r>
            <a:r>
              <a:rPr lang="en-US" b="1" spc="-95" dirty="0">
                <a:latin typeface="+mn-lt"/>
                <a:cs typeface="Arial"/>
              </a:rPr>
              <a:t> </a:t>
            </a:r>
            <a:r>
              <a:rPr lang="en-US" b="1" dirty="0">
                <a:latin typeface="+mn-lt"/>
                <a:cs typeface="Arial"/>
              </a:rPr>
              <a:t>and</a:t>
            </a:r>
            <a:r>
              <a:rPr lang="en-US" b="1" spc="-20" dirty="0">
                <a:latin typeface="+mn-lt"/>
                <a:cs typeface="Arial"/>
              </a:rPr>
              <a:t> </a:t>
            </a:r>
            <a:r>
              <a:rPr lang="en-US" b="1" dirty="0">
                <a:latin typeface="+mn-lt"/>
                <a:cs typeface="Arial"/>
              </a:rPr>
              <a:t>not</a:t>
            </a:r>
            <a:r>
              <a:rPr lang="en-US" b="1" spc="-30" dirty="0">
                <a:latin typeface="+mn-lt"/>
                <a:cs typeface="Arial"/>
              </a:rPr>
              <a:t> </a:t>
            </a:r>
            <a:r>
              <a:rPr lang="en-US" b="1" spc="5" dirty="0">
                <a:latin typeface="+mn-lt"/>
                <a:cs typeface="Arial"/>
              </a:rPr>
              <a:t>reversible.</a:t>
            </a:r>
            <a:endParaRPr lang="en-US" b="1" dirty="0">
              <a:latin typeface="+mn-lt"/>
              <a:cs typeface="Arial"/>
            </a:endParaRPr>
          </a:p>
          <a:p>
            <a:pPr marL="354965" marR="243840" indent="-342900">
              <a:lnSpc>
                <a:spcPct val="100000"/>
              </a:lnSpc>
              <a:buClr>
                <a:schemeClr val="bg2"/>
              </a:buClr>
              <a:buFont typeface="Wingdings" panose="05000000000000000000" pitchFamily="2" charset="2"/>
              <a:buChar char="Ø"/>
              <a:tabLst>
                <a:tab pos="300355" algn="l"/>
                <a:tab pos="300990" algn="l"/>
              </a:tabLst>
            </a:pPr>
            <a:r>
              <a:rPr lang="en-US" b="1" spc="5" dirty="0">
                <a:latin typeface="+mn-lt"/>
                <a:cs typeface="Arial"/>
              </a:rPr>
              <a:t>The </a:t>
            </a:r>
            <a:r>
              <a:rPr lang="en-US" b="1" spc="-20" dirty="0">
                <a:latin typeface="+mn-lt"/>
                <a:cs typeface="Arial"/>
              </a:rPr>
              <a:t>member </a:t>
            </a:r>
            <a:r>
              <a:rPr lang="en-US" b="1" dirty="0">
                <a:latin typeface="+mn-lt"/>
                <a:cs typeface="Arial"/>
              </a:rPr>
              <a:t>or an </a:t>
            </a:r>
            <a:r>
              <a:rPr lang="en-US" b="1" spc="5" dirty="0">
                <a:latin typeface="+mn-lt"/>
                <a:cs typeface="Arial"/>
              </a:rPr>
              <a:t>authorized representative </a:t>
            </a:r>
            <a:r>
              <a:rPr lang="en-US" b="1" spc="-15" dirty="0">
                <a:latin typeface="+mn-lt"/>
                <a:cs typeface="Arial"/>
              </a:rPr>
              <a:t>must </a:t>
            </a:r>
            <a:r>
              <a:rPr lang="en-US" b="1" spc="5" dirty="0">
                <a:latin typeface="+mn-lt"/>
                <a:cs typeface="Arial"/>
              </a:rPr>
              <a:t>sign </a:t>
            </a:r>
            <a:r>
              <a:rPr lang="en-US" b="1" spc="-5" dirty="0">
                <a:latin typeface="+mn-lt"/>
                <a:cs typeface="Arial"/>
              </a:rPr>
              <a:t>a </a:t>
            </a:r>
            <a:r>
              <a:rPr lang="en-US" b="1" dirty="0">
                <a:latin typeface="+mn-lt"/>
                <a:cs typeface="Arial"/>
              </a:rPr>
              <a:t> consent</a:t>
            </a:r>
            <a:r>
              <a:rPr lang="en-US" b="1" spc="-25" dirty="0">
                <a:latin typeface="+mn-lt"/>
                <a:cs typeface="Arial"/>
              </a:rPr>
              <a:t> </a:t>
            </a:r>
            <a:r>
              <a:rPr lang="en-US" b="1" dirty="0">
                <a:latin typeface="+mn-lt"/>
                <a:cs typeface="Arial"/>
              </a:rPr>
              <a:t>form</a:t>
            </a:r>
            <a:r>
              <a:rPr lang="en-US" b="1" spc="-10" dirty="0">
                <a:latin typeface="+mn-lt"/>
                <a:cs typeface="Arial"/>
              </a:rPr>
              <a:t> </a:t>
            </a:r>
            <a:r>
              <a:rPr lang="en-US" b="1" dirty="0">
                <a:latin typeface="+mn-lt"/>
                <a:cs typeface="Arial"/>
              </a:rPr>
              <a:t>before</a:t>
            </a:r>
            <a:r>
              <a:rPr lang="en-US" b="1" spc="-55" dirty="0">
                <a:latin typeface="+mn-lt"/>
                <a:cs typeface="Arial"/>
              </a:rPr>
              <a:t> </a:t>
            </a:r>
            <a:r>
              <a:rPr lang="en-US" b="1" dirty="0">
                <a:latin typeface="+mn-lt"/>
                <a:cs typeface="Arial"/>
              </a:rPr>
              <a:t>the</a:t>
            </a:r>
            <a:r>
              <a:rPr lang="en-US" b="1" spc="20" dirty="0">
                <a:latin typeface="+mn-lt"/>
                <a:cs typeface="Arial"/>
              </a:rPr>
              <a:t> </a:t>
            </a:r>
            <a:r>
              <a:rPr lang="en-US" b="1" dirty="0">
                <a:latin typeface="+mn-lt"/>
                <a:cs typeface="Arial"/>
              </a:rPr>
              <a:t>procedure</a:t>
            </a:r>
            <a:r>
              <a:rPr lang="en-US" b="1" spc="-55" dirty="0">
                <a:latin typeface="+mn-lt"/>
                <a:cs typeface="Arial"/>
              </a:rPr>
              <a:t> </a:t>
            </a:r>
            <a:r>
              <a:rPr lang="en-US" b="1" spc="10" dirty="0">
                <a:latin typeface="+mn-lt"/>
                <a:cs typeface="Arial"/>
              </a:rPr>
              <a:t>is</a:t>
            </a:r>
            <a:r>
              <a:rPr lang="en-US" b="1" spc="-25" dirty="0">
                <a:latin typeface="+mn-lt"/>
                <a:cs typeface="Arial"/>
              </a:rPr>
              <a:t> </a:t>
            </a:r>
            <a:r>
              <a:rPr lang="en-US" b="1" spc="-5" dirty="0">
                <a:latin typeface="+mn-lt"/>
                <a:cs typeface="Arial"/>
              </a:rPr>
              <a:t>performed</a:t>
            </a:r>
            <a:r>
              <a:rPr lang="en-US" b="1" spc="-15" dirty="0">
                <a:latin typeface="+mn-lt"/>
                <a:cs typeface="Arial"/>
              </a:rPr>
              <a:t> </a:t>
            </a:r>
            <a:r>
              <a:rPr lang="en-US" b="1" dirty="0">
                <a:latin typeface="+mn-lt"/>
                <a:cs typeface="Arial"/>
              </a:rPr>
              <a:t>(see</a:t>
            </a:r>
            <a:r>
              <a:rPr lang="en-US" b="1" spc="-15" dirty="0">
                <a:latin typeface="+mn-lt"/>
                <a:cs typeface="Arial"/>
              </a:rPr>
              <a:t> </a:t>
            </a:r>
            <a:r>
              <a:rPr lang="en-US" b="1" spc="5" dirty="0">
                <a:latin typeface="+mn-lt"/>
                <a:cs typeface="Arial"/>
              </a:rPr>
              <a:t>provider </a:t>
            </a:r>
            <a:r>
              <a:rPr lang="en-US" b="1" spc="-484" dirty="0">
                <a:latin typeface="+mn-lt"/>
                <a:cs typeface="Arial"/>
              </a:rPr>
              <a:t> </a:t>
            </a:r>
            <a:r>
              <a:rPr lang="en-US" b="1" spc="-10" dirty="0">
                <a:latin typeface="+mn-lt"/>
                <a:cs typeface="Arial"/>
              </a:rPr>
              <a:t>manual</a:t>
            </a:r>
            <a:r>
              <a:rPr lang="en-US" b="1" spc="30" dirty="0">
                <a:latin typeface="+mn-lt"/>
                <a:cs typeface="Arial"/>
              </a:rPr>
              <a:t> </a:t>
            </a:r>
            <a:r>
              <a:rPr lang="en-US" b="1" dirty="0">
                <a:latin typeface="+mn-lt"/>
                <a:cs typeface="Arial"/>
              </a:rPr>
              <a:t>for</a:t>
            </a:r>
            <a:r>
              <a:rPr lang="en-US" b="1" spc="-20" dirty="0">
                <a:latin typeface="+mn-lt"/>
                <a:cs typeface="Arial"/>
              </a:rPr>
              <a:t> </a:t>
            </a:r>
            <a:r>
              <a:rPr lang="en-US" b="1" spc="-5" dirty="0">
                <a:latin typeface="+mn-lt"/>
                <a:cs typeface="Arial"/>
              </a:rPr>
              <a:t>a</a:t>
            </a:r>
            <a:r>
              <a:rPr lang="en-US" b="1" spc="10" dirty="0">
                <a:latin typeface="+mn-lt"/>
                <a:cs typeface="Arial"/>
              </a:rPr>
              <a:t> </a:t>
            </a:r>
            <a:r>
              <a:rPr lang="en-US" b="1" dirty="0">
                <a:latin typeface="+mn-lt"/>
                <a:cs typeface="Arial"/>
              </a:rPr>
              <a:t>copy</a:t>
            </a:r>
            <a:r>
              <a:rPr lang="en-US" b="1" spc="-35" dirty="0">
                <a:latin typeface="+mn-lt"/>
                <a:cs typeface="Arial"/>
              </a:rPr>
              <a:t> </a:t>
            </a:r>
            <a:r>
              <a:rPr lang="en-US" b="1" dirty="0">
                <a:latin typeface="+mn-lt"/>
                <a:cs typeface="Arial"/>
              </a:rPr>
              <a:t>of</a:t>
            </a:r>
            <a:r>
              <a:rPr lang="en-US" b="1" spc="5" dirty="0">
                <a:latin typeface="+mn-lt"/>
                <a:cs typeface="Arial"/>
              </a:rPr>
              <a:t> </a:t>
            </a:r>
            <a:r>
              <a:rPr lang="en-US" b="1" spc="-5" dirty="0">
                <a:latin typeface="+mn-lt"/>
                <a:cs typeface="Arial"/>
              </a:rPr>
              <a:t>forms).</a:t>
            </a:r>
            <a:endParaRPr lang="en-US" b="1" dirty="0">
              <a:latin typeface="+mn-lt"/>
              <a:cs typeface="Arial"/>
            </a:endParaRPr>
          </a:p>
          <a:p>
            <a:endParaRPr lang="en-US" dirty="0"/>
          </a:p>
        </p:txBody>
      </p:sp>
    </p:spTree>
    <p:extLst>
      <p:ext uri="{BB962C8B-B14F-4D97-AF65-F5344CB8AC3E}">
        <p14:creationId xmlns:p14="http://schemas.microsoft.com/office/powerpoint/2010/main" val="1099849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4D5A4-E0FC-D9B7-41F3-AE4DEDB54A9F}"/>
              </a:ext>
            </a:extLst>
          </p:cNvPr>
          <p:cNvSpPr>
            <a:spLocks noGrp="1"/>
          </p:cNvSpPr>
          <p:nvPr>
            <p:ph type="body" sz="quarter" idx="10"/>
          </p:nvPr>
        </p:nvSpPr>
        <p:spPr/>
        <p:txBody>
          <a:bodyPr/>
          <a:lstStyle/>
          <a:p>
            <a:pPr algn="ctr"/>
            <a:r>
              <a:rPr lang="en-US" sz="5400" b="1"/>
              <a:t>Advanced Directives</a:t>
            </a:r>
          </a:p>
        </p:txBody>
      </p:sp>
      <p:sp>
        <p:nvSpPr>
          <p:cNvPr id="4" name="Content Placeholder 3">
            <a:extLst>
              <a:ext uri="{FF2B5EF4-FFF2-40B4-BE49-F238E27FC236}">
                <a16:creationId xmlns:a16="http://schemas.microsoft.com/office/drawing/2014/main" id="{7C59DA9B-8A2B-31A6-3F4C-1B2AB6E6AF14}"/>
              </a:ext>
            </a:extLst>
          </p:cNvPr>
          <p:cNvSpPr>
            <a:spLocks noGrp="1"/>
          </p:cNvSpPr>
          <p:nvPr>
            <p:ph sz="quarter" idx="11"/>
          </p:nvPr>
        </p:nvSpPr>
        <p:spPr>
          <a:xfrm>
            <a:off x="3032760" y="1386841"/>
            <a:ext cx="9067504" cy="4516800"/>
          </a:xfrm>
        </p:spPr>
        <p:txBody>
          <a:bodyPr/>
          <a:lstStyle/>
          <a:p>
            <a:pPr marL="354965" marR="130175" indent="-342900">
              <a:lnSpc>
                <a:spcPct val="100000"/>
              </a:lnSpc>
              <a:spcBef>
                <a:spcPts val="100"/>
              </a:spcBef>
              <a:buClr>
                <a:schemeClr val="bg2"/>
              </a:buClr>
              <a:buFont typeface="Wingdings" panose="05000000000000000000" pitchFamily="2" charset="2"/>
              <a:buChar char="Ø"/>
              <a:tabLst>
                <a:tab pos="299085" algn="l"/>
                <a:tab pos="299720" algn="l"/>
              </a:tabLst>
            </a:pPr>
            <a:r>
              <a:rPr lang="en-US" sz="2400">
                <a:latin typeface="+mn-lt"/>
                <a:cs typeface="Georgia"/>
              </a:rPr>
              <a:t>PCPs</a:t>
            </a:r>
            <a:r>
              <a:rPr lang="en-US" sz="2400" spc="-5">
                <a:latin typeface="+mn-lt"/>
                <a:cs typeface="Georgia"/>
              </a:rPr>
              <a:t> and</a:t>
            </a:r>
            <a:r>
              <a:rPr lang="en-US" sz="2400" spc="-10">
                <a:latin typeface="+mn-lt"/>
                <a:cs typeface="Georgia"/>
              </a:rPr>
              <a:t> </a:t>
            </a:r>
            <a:r>
              <a:rPr lang="en-US" sz="2400" spc="-5">
                <a:latin typeface="+mn-lt"/>
                <a:cs typeface="Georgia"/>
              </a:rPr>
              <a:t>other</a:t>
            </a:r>
            <a:r>
              <a:rPr lang="en-US" sz="2400" spc="5">
                <a:latin typeface="+mn-lt"/>
                <a:cs typeface="Georgia"/>
              </a:rPr>
              <a:t> </a:t>
            </a:r>
            <a:r>
              <a:rPr lang="en-US" sz="2400" spc="-5">
                <a:latin typeface="+mn-lt"/>
                <a:cs typeface="Georgia"/>
              </a:rPr>
              <a:t>Participating</a:t>
            </a:r>
            <a:r>
              <a:rPr lang="en-US" sz="2400" spc="20">
                <a:latin typeface="+mn-lt"/>
                <a:cs typeface="Georgia"/>
              </a:rPr>
              <a:t> </a:t>
            </a:r>
            <a:r>
              <a:rPr lang="en-US" sz="2400" spc="-5">
                <a:latin typeface="+mn-lt"/>
                <a:cs typeface="Georgia"/>
              </a:rPr>
              <a:t>Providers,</a:t>
            </a:r>
            <a:r>
              <a:rPr lang="en-US" sz="2400" spc="-20">
                <a:latin typeface="+mn-lt"/>
                <a:cs typeface="Georgia"/>
              </a:rPr>
              <a:t> </a:t>
            </a:r>
            <a:r>
              <a:rPr lang="en-US" sz="2400">
                <a:latin typeface="+mn-lt"/>
                <a:cs typeface="Georgia"/>
              </a:rPr>
              <a:t>are</a:t>
            </a:r>
            <a:r>
              <a:rPr lang="en-US" sz="2400" spc="30">
                <a:latin typeface="+mn-lt"/>
                <a:cs typeface="Georgia"/>
              </a:rPr>
              <a:t> </a:t>
            </a:r>
            <a:r>
              <a:rPr lang="en-US" sz="2400" b="1">
                <a:latin typeface="+mn-lt"/>
                <a:cs typeface="Georgia"/>
              </a:rPr>
              <a:t>expected</a:t>
            </a:r>
            <a:r>
              <a:rPr lang="en-US" sz="2400" b="1" spc="-5">
                <a:latin typeface="+mn-lt"/>
                <a:cs typeface="Georgia"/>
              </a:rPr>
              <a:t> to </a:t>
            </a:r>
            <a:r>
              <a:rPr lang="en-US" sz="2400" b="1" spc="-520">
                <a:latin typeface="+mn-lt"/>
                <a:cs typeface="Georgia"/>
              </a:rPr>
              <a:t> </a:t>
            </a:r>
            <a:r>
              <a:rPr lang="en-US" sz="2400" b="1">
                <a:latin typeface="+mn-lt"/>
                <a:cs typeface="Georgia"/>
              </a:rPr>
              <a:t>inform</a:t>
            </a:r>
            <a:r>
              <a:rPr lang="en-US" sz="2400" b="1" spc="-10">
                <a:latin typeface="+mn-lt"/>
                <a:cs typeface="Georgia"/>
              </a:rPr>
              <a:t> </a:t>
            </a:r>
            <a:r>
              <a:rPr lang="en-US" sz="2400" b="1" spc="-5">
                <a:latin typeface="+mn-lt"/>
                <a:cs typeface="Georgia"/>
              </a:rPr>
              <a:t>adult</a:t>
            </a:r>
            <a:r>
              <a:rPr lang="en-US" sz="2400" b="1" spc="15">
                <a:latin typeface="+mn-lt"/>
                <a:cs typeface="Georgia"/>
              </a:rPr>
              <a:t> </a:t>
            </a:r>
            <a:r>
              <a:rPr lang="en-US" sz="2400" b="1">
                <a:latin typeface="+mn-lt"/>
                <a:cs typeface="Georgia"/>
              </a:rPr>
              <a:t>members</a:t>
            </a:r>
            <a:r>
              <a:rPr lang="en-US" sz="2400" b="1" spc="-25">
                <a:latin typeface="+mn-lt"/>
                <a:cs typeface="Georgia"/>
              </a:rPr>
              <a:t> </a:t>
            </a:r>
            <a:r>
              <a:rPr lang="en-US" sz="2400">
                <a:latin typeface="+mn-lt"/>
                <a:cs typeface="Georgia"/>
              </a:rPr>
              <a:t>about</a:t>
            </a:r>
            <a:r>
              <a:rPr lang="en-US" sz="2400" spc="20">
                <a:latin typeface="+mn-lt"/>
                <a:cs typeface="Georgia"/>
              </a:rPr>
              <a:t> </a:t>
            </a:r>
            <a:r>
              <a:rPr lang="en-US" sz="2400" spc="-5">
                <a:latin typeface="+mn-lt"/>
                <a:cs typeface="Georgia"/>
              </a:rPr>
              <a:t>their </a:t>
            </a:r>
            <a:r>
              <a:rPr lang="en-US" sz="2400">
                <a:latin typeface="+mn-lt"/>
                <a:cs typeface="Georgia"/>
              </a:rPr>
              <a:t>right</a:t>
            </a:r>
            <a:r>
              <a:rPr lang="en-US" sz="2400" spc="15">
                <a:latin typeface="+mn-lt"/>
                <a:cs typeface="Georgia"/>
              </a:rPr>
              <a:t> </a:t>
            </a:r>
            <a:r>
              <a:rPr lang="en-US" sz="2400" spc="-5">
                <a:latin typeface="+mn-lt"/>
                <a:cs typeface="Georgia"/>
              </a:rPr>
              <a:t>to</a:t>
            </a:r>
            <a:r>
              <a:rPr lang="en-US" sz="2400" spc="10">
                <a:latin typeface="+mn-lt"/>
                <a:cs typeface="Georgia"/>
              </a:rPr>
              <a:t> </a:t>
            </a:r>
            <a:r>
              <a:rPr lang="en-US" sz="2400">
                <a:latin typeface="+mn-lt"/>
                <a:cs typeface="Georgia"/>
              </a:rPr>
              <a:t>execute </a:t>
            </a:r>
            <a:r>
              <a:rPr lang="en-US" sz="2400" spc="5">
                <a:latin typeface="+mn-lt"/>
                <a:cs typeface="Georgia"/>
              </a:rPr>
              <a:t> </a:t>
            </a:r>
            <a:r>
              <a:rPr lang="en-US" sz="2400" spc="-5">
                <a:latin typeface="+mn-lt"/>
                <a:cs typeface="Georgia"/>
              </a:rPr>
              <a:t>advance</a:t>
            </a:r>
            <a:r>
              <a:rPr lang="en-US" sz="2400">
                <a:latin typeface="+mn-lt"/>
                <a:cs typeface="Georgia"/>
              </a:rPr>
              <a:t> </a:t>
            </a:r>
            <a:r>
              <a:rPr lang="en-US" sz="2400" spc="-5">
                <a:latin typeface="+mn-lt"/>
                <a:cs typeface="Georgia"/>
              </a:rPr>
              <a:t>directives.</a:t>
            </a:r>
            <a:endParaRPr lang="en-US" sz="2400">
              <a:latin typeface="+mn-lt"/>
              <a:cs typeface="Georgia"/>
            </a:endParaRPr>
          </a:p>
          <a:p>
            <a:pPr marL="354965" indent="-342900">
              <a:lnSpc>
                <a:spcPct val="100000"/>
              </a:lnSpc>
              <a:buClr>
                <a:schemeClr val="bg2"/>
              </a:buClr>
              <a:buFont typeface="Wingdings" panose="05000000000000000000" pitchFamily="2" charset="2"/>
              <a:buChar char="Ø"/>
              <a:tabLst>
                <a:tab pos="299085" algn="l"/>
                <a:tab pos="299720" algn="l"/>
              </a:tabLst>
            </a:pPr>
            <a:r>
              <a:rPr lang="en-US" sz="2400">
                <a:latin typeface="+mn-lt"/>
                <a:cs typeface="Georgia"/>
              </a:rPr>
              <a:t>If</a:t>
            </a:r>
            <a:r>
              <a:rPr lang="en-US" sz="2400" spc="-15">
                <a:latin typeface="+mn-lt"/>
                <a:cs typeface="Georgia"/>
              </a:rPr>
              <a:t> </a:t>
            </a:r>
            <a:r>
              <a:rPr lang="en-US" sz="2400">
                <a:latin typeface="+mn-lt"/>
                <a:cs typeface="Georgia"/>
              </a:rPr>
              <a:t>a</a:t>
            </a:r>
            <a:r>
              <a:rPr lang="en-US" sz="2400" spc="-10">
                <a:latin typeface="+mn-lt"/>
                <a:cs typeface="Georgia"/>
              </a:rPr>
              <a:t> </a:t>
            </a:r>
            <a:r>
              <a:rPr lang="en-US" sz="2400" b="1">
                <a:latin typeface="+mn-lt"/>
                <a:cs typeface="Georgia"/>
              </a:rPr>
              <a:t>member</a:t>
            </a:r>
            <a:r>
              <a:rPr lang="en-US" sz="2400" b="1" spc="-20">
                <a:latin typeface="+mn-lt"/>
                <a:cs typeface="Georgia"/>
              </a:rPr>
              <a:t> </a:t>
            </a:r>
            <a:r>
              <a:rPr lang="en-US" sz="2400" b="1" spc="-5">
                <a:latin typeface="+mn-lt"/>
                <a:cs typeface="Georgia"/>
              </a:rPr>
              <a:t>chooses</a:t>
            </a:r>
            <a:r>
              <a:rPr lang="en-US" sz="2400" b="1" spc="-25">
                <a:latin typeface="+mn-lt"/>
                <a:cs typeface="Georgia"/>
              </a:rPr>
              <a:t> </a:t>
            </a:r>
            <a:r>
              <a:rPr lang="en-US" sz="2400" spc="-10">
                <a:latin typeface="+mn-lt"/>
                <a:cs typeface="Georgia"/>
              </a:rPr>
              <a:t>to</a:t>
            </a:r>
            <a:r>
              <a:rPr lang="en-US" sz="2400">
                <a:latin typeface="+mn-lt"/>
                <a:cs typeface="Georgia"/>
              </a:rPr>
              <a:t> </a:t>
            </a:r>
            <a:r>
              <a:rPr lang="en-US" sz="2400" spc="-5">
                <a:latin typeface="+mn-lt"/>
                <a:cs typeface="Georgia"/>
              </a:rPr>
              <a:t>execute</a:t>
            </a:r>
            <a:r>
              <a:rPr lang="en-US" sz="2400" spc="-10">
                <a:latin typeface="+mn-lt"/>
                <a:cs typeface="Georgia"/>
              </a:rPr>
              <a:t> </a:t>
            </a:r>
            <a:r>
              <a:rPr lang="en-US" sz="2400">
                <a:latin typeface="+mn-lt"/>
                <a:cs typeface="Georgia"/>
              </a:rPr>
              <a:t>an</a:t>
            </a:r>
            <a:r>
              <a:rPr lang="en-US" sz="2400" spc="-5">
                <a:latin typeface="+mn-lt"/>
                <a:cs typeface="Georgia"/>
              </a:rPr>
              <a:t> advance</a:t>
            </a:r>
            <a:r>
              <a:rPr lang="en-US" sz="2400" spc="5">
                <a:latin typeface="+mn-lt"/>
                <a:cs typeface="Georgia"/>
              </a:rPr>
              <a:t> </a:t>
            </a:r>
            <a:r>
              <a:rPr lang="en-US" sz="2400" spc="-5">
                <a:latin typeface="+mn-lt"/>
                <a:cs typeface="Georgia"/>
              </a:rPr>
              <a:t>directive, the</a:t>
            </a:r>
            <a:r>
              <a:rPr lang="en-US" sz="2400">
                <a:latin typeface="+mn-lt"/>
                <a:cs typeface="Georgia"/>
              </a:rPr>
              <a:t> </a:t>
            </a:r>
            <a:r>
              <a:rPr lang="en-US" sz="2400" spc="-5">
                <a:latin typeface="+mn-lt"/>
                <a:cs typeface="Georgia"/>
              </a:rPr>
              <a:t>Participating</a:t>
            </a:r>
            <a:r>
              <a:rPr lang="en-US" sz="2400" spc="25">
                <a:latin typeface="+mn-lt"/>
                <a:cs typeface="Georgia"/>
              </a:rPr>
              <a:t> </a:t>
            </a:r>
            <a:r>
              <a:rPr lang="en-US" sz="2400" spc="-5">
                <a:latin typeface="+mn-lt"/>
                <a:cs typeface="Georgia"/>
              </a:rPr>
              <a:t>Provider </a:t>
            </a:r>
            <a:r>
              <a:rPr lang="en-US" sz="2400">
                <a:latin typeface="+mn-lt"/>
                <a:cs typeface="Georgia"/>
              </a:rPr>
              <a:t> </a:t>
            </a:r>
            <a:r>
              <a:rPr lang="en-US" sz="2400" spc="-5">
                <a:latin typeface="+mn-lt"/>
                <a:cs typeface="Georgia"/>
              </a:rPr>
              <a:t>should</a:t>
            </a:r>
            <a:r>
              <a:rPr lang="en-US" sz="2400" spc="10">
                <a:latin typeface="+mn-lt"/>
                <a:cs typeface="Georgia"/>
              </a:rPr>
              <a:t> </a:t>
            </a:r>
            <a:r>
              <a:rPr lang="en-US" sz="2400" b="1" spc="-5">
                <a:latin typeface="+mn-lt"/>
                <a:cs typeface="Georgia"/>
              </a:rPr>
              <a:t>document</a:t>
            </a:r>
            <a:r>
              <a:rPr lang="en-US" sz="2400" b="1" spc="5">
                <a:latin typeface="+mn-lt"/>
                <a:cs typeface="Georgia"/>
              </a:rPr>
              <a:t> </a:t>
            </a:r>
            <a:r>
              <a:rPr lang="en-US" sz="2400" b="1" spc="-5">
                <a:latin typeface="+mn-lt"/>
                <a:cs typeface="Georgia"/>
              </a:rPr>
              <a:t>the</a:t>
            </a:r>
            <a:r>
              <a:rPr lang="en-US" sz="2400" b="1" spc="-10">
                <a:latin typeface="+mn-lt"/>
                <a:cs typeface="Georgia"/>
              </a:rPr>
              <a:t> </a:t>
            </a:r>
            <a:r>
              <a:rPr lang="en-US" sz="2400" b="1" spc="-5">
                <a:latin typeface="+mn-lt"/>
                <a:cs typeface="Georgia"/>
              </a:rPr>
              <a:t>decision</a:t>
            </a:r>
            <a:r>
              <a:rPr lang="en-US" sz="2400" b="1" spc="-30">
                <a:latin typeface="+mn-lt"/>
                <a:cs typeface="Georgia"/>
              </a:rPr>
              <a:t> </a:t>
            </a:r>
            <a:r>
              <a:rPr lang="en-US" sz="2400" spc="-5">
                <a:latin typeface="+mn-lt"/>
                <a:cs typeface="Georgia"/>
              </a:rPr>
              <a:t>and</a:t>
            </a:r>
            <a:r>
              <a:rPr lang="en-US" sz="2400" spc="-15">
                <a:latin typeface="+mn-lt"/>
                <a:cs typeface="Georgia"/>
              </a:rPr>
              <a:t> </a:t>
            </a:r>
            <a:r>
              <a:rPr lang="en-US" sz="2400" spc="-5">
                <a:latin typeface="+mn-lt"/>
                <a:cs typeface="Georgia"/>
              </a:rPr>
              <a:t>place</a:t>
            </a:r>
            <a:r>
              <a:rPr lang="en-US" sz="2400">
                <a:latin typeface="+mn-lt"/>
                <a:cs typeface="Georgia"/>
              </a:rPr>
              <a:t> </a:t>
            </a:r>
            <a:r>
              <a:rPr lang="en-US" sz="2400" spc="-5">
                <a:latin typeface="+mn-lt"/>
                <a:cs typeface="Georgia"/>
              </a:rPr>
              <a:t>copies</a:t>
            </a:r>
            <a:r>
              <a:rPr lang="en-US" sz="2400" spc="5">
                <a:latin typeface="+mn-lt"/>
                <a:cs typeface="Georgia"/>
              </a:rPr>
              <a:t> </a:t>
            </a:r>
            <a:r>
              <a:rPr lang="en-US" sz="2400" spc="-5">
                <a:latin typeface="+mn-lt"/>
                <a:cs typeface="Georgia"/>
              </a:rPr>
              <a:t>of</a:t>
            </a:r>
            <a:r>
              <a:rPr lang="en-US" sz="2400" spc="10">
                <a:latin typeface="+mn-lt"/>
                <a:cs typeface="Georgia"/>
              </a:rPr>
              <a:t> </a:t>
            </a:r>
            <a:r>
              <a:rPr lang="en-US" sz="2400" spc="-5">
                <a:latin typeface="+mn-lt"/>
                <a:cs typeface="Georgia"/>
              </a:rPr>
              <a:t>the </a:t>
            </a:r>
            <a:r>
              <a:rPr lang="en-US" sz="2400" spc="-490">
                <a:latin typeface="+mn-lt"/>
                <a:cs typeface="Georgia"/>
              </a:rPr>
              <a:t> </a:t>
            </a:r>
            <a:r>
              <a:rPr lang="en-US" sz="2400" spc="-5">
                <a:latin typeface="+mn-lt"/>
                <a:cs typeface="Georgia"/>
              </a:rPr>
              <a:t>signed advance directive form </a:t>
            </a:r>
            <a:r>
              <a:rPr lang="en-US" sz="2400">
                <a:latin typeface="+mn-lt"/>
                <a:cs typeface="Georgia"/>
              </a:rPr>
              <a:t>in </a:t>
            </a:r>
            <a:r>
              <a:rPr lang="en-US" sz="2400" spc="-5">
                <a:latin typeface="+mn-lt"/>
                <a:cs typeface="Georgia"/>
              </a:rPr>
              <a:t>the </a:t>
            </a:r>
            <a:r>
              <a:rPr lang="en-US" sz="2400">
                <a:latin typeface="+mn-lt"/>
                <a:cs typeface="Georgia"/>
              </a:rPr>
              <a:t>member’s </a:t>
            </a:r>
            <a:r>
              <a:rPr lang="en-US" sz="2400" spc="-5">
                <a:latin typeface="+mn-lt"/>
                <a:cs typeface="Georgia"/>
              </a:rPr>
              <a:t>medical </a:t>
            </a:r>
            <a:r>
              <a:rPr lang="en-US" sz="2400">
                <a:latin typeface="+mn-lt"/>
                <a:cs typeface="Georgia"/>
              </a:rPr>
              <a:t> </a:t>
            </a:r>
            <a:r>
              <a:rPr lang="en-US" sz="2400" spc="-5">
                <a:latin typeface="+mn-lt"/>
                <a:cs typeface="Georgia"/>
              </a:rPr>
              <a:t>record.</a:t>
            </a:r>
            <a:endParaRPr lang="en-US" sz="2400">
              <a:latin typeface="+mn-lt"/>
              <a:cs typeface="Georgia"/>
            </a:endParaRPr>
          </a:p>
          <a:p>
            <a:pPr marL="354965" marR="5080" indent="-342900">
              <a:lnSpc>
                <a:spcPct val="100000"/>
              </a:lnSpc>
              <a:buClr>
                <a:schemeClr val="bg2"/>
              </a:buClr>
              <a:buFont typeface="Wingdings" panose="05000000000000000000" pitchFamily="2" charset="2"/>
              <a:buChar char="Ø"/>
              <a:tabLst>
                <a:tab pos="299085" algn="l"/>
                <a:tab pos="299720" algn="l"/>
              </a:tabLst>
            </a:pPr>
            <a:r>
              <a:rPr lang="en-US" sz="2400">
                <a:latin typeface="+mn-lt"/>
                <a:cs typeface="Georgia"/>
              </a:rPr>
              <a:t>If </a:t>
            </a:r>
            <a:r>
              <a:rPr lang="en-US" sz="2400" spc="-5">
                <a:latin typeface="+mn-lt"/>
                <a:cs typeface="Georgia"/>
              </a:rPr>
              <a:t>the </a:t>
            </a:r>
            <a:r>
              <a:rPr lang="en-US" sz="2400" b="1">
                <a:latin typeface="+mn-lt"/>
                <a:cs typeface="Georgia"/>
              </a:rPr>
              <a:t>member </a:t>
            </a:r>
            <a:r>
              <a:rPr lang="en-US" sz="2400" b="1" spc="-5">
                <a:latin typeface="+mn-lt"/>
                <a:cs typeface="Georgia"/>
              </a:rPr>
              <a:t>decides </a:t>
            </a:r>
            <a:r>
              <a:rPr lang="en-US" sz="2400" b="1">
                <a:latin typeface="+mn-lt"/>
                <a:cs typeface="Georgia"/>
              </a:rPr>
              <a:t>not to execute </a:t>
            </a:r>
            <a:r>
              <a:rPr lang="en-US" sz="2400">
                <a:latin typeface="+mn-lt"/>
                <a:cs typeface="Georgia"/>
              </a:rPr>
              <a:t>an </a:t>
            </a:r>
            <a:r>
              <a:rPr lang="en-US" sz="2400" spc="-5">
                <a:latin typeface="+mn-lt"/>
                <a:cs typeface="Georgia"/>
              </a:rPr>
              <a:t>advance </a:t>
            </a:r>
            <a:r>
              <a:rPr lang="en-US" sz="2400">
                <a:latin typeface="+mn-lt"/>
                <a:cs typeface="Georgia"/>
              </a:rPr>
              <a:t> </a:t>
            </a:r>
            <a:r>
              <a:rPr lang="en-US" sz="2400" spc="-5">
                <a:latin typeface="+mn-lt"/>
                <a:cs typeface="Georgia"/>
              </a:rPr>
              <a:t>directive,</a:t>
            </a:r>
            <a:r>
              <a:rPr lang="en-US" sz="2400" spc="-15">
                <a:latin typeface="+mn-lt"/>
                <a:cs typeface="Georgia"/>
              </a:rPr>
              <a:t> </a:t>
            </a:r>
            <a:r>
              <a:rPr lang="en-US" sz="2400" spc="-5">
                <a:latin typeface="+mn-lt"/>
                <a:cs typeface="Georgia"/>
              </a:rPr>
              <a:t>the</a:t>
            </a:r>
            <a:r>
              <a:rPr lang="en-US" sz="2400" spc="5">
                <a:latin typeface="+mn-lt"/>
                <a:cs typeface="Georgia"/>
              </a:rPr>
              <a:t> </a:t>
            </a:r>
            <a:r>
              <a:rPr lang="en-US" sz="2400" spc="-5">
                <a:latin typeface="+mn-lt"/>
                <a:cs typeface="Georgia"/>
              </a:rPr>
              <a:t>Participating</a:t>
            </a:r>
            <a:r>
              <a:rPr lang="en-US" sz="2400" spc="25">
                <a:latin typeface="+mn-lt"/>
                <a:cs typeface="Georgia"/>
              </a:rPr>
              <a:t> </a:t>
            </a:r>
            <a:r>
              <a:rPr lang="en-US" sz="2400" spc="-5">
                <a:latin typeface="+mn-lt"/>
                <a:cs typeface="Georgia"/>
              </a:rPr>
              <a:t>Provider</a:t>
            </a:r>
            <a:r>
              <a:rPr lang="en-US" sz="2400" spc="-10">
                <a:latin typeface="+mn-lt"/>
                <a:cs typeface="Georgia"/>
              </a:rPr>
              <a:t> </a:t>
            </a:r>
            <a:r>
              <a:rPr lang="en-US" sz="2400" spc="-5">
                <a:latin typeface="+mn-lt"/>
                <a:cs typeface="Georgia"/>
              </a:rPr>
              <a:t>should</a:t>
            </a:r>
            <a:r>
              <a:rPr lang="en-US" sz="2400" spc="30">
                <a:latin typeface="+mn-lt"/>
                <a:cs typeface="Georgia"/>
              </a:rPr>
              <a:t> </a:t>
            </a:r>
            <a:r>
              <a:rPr lang="en-US" sz="2400" b="1" spc="-5">
                <a:latin typeface="+mn-lt"/>
                <a:cs typeface="Georgia"/>
              </a:rPr>
              <a:t>document</a:t>
            </a:r>
            <a:r>
              <a:rPr lang="en-US" sz="2400" b="1" spc="10">
                <a:latin typeface="+mn-lt"/>
                <a:cs typeface="Georgia"/>
              </a:rPr>
              <a:t> </a:t>
            </a:r>
            <a:r>
              <a:rPr lang="en-US" sz="2400" b="1">
                <a:latin typeface="+mn-lt"/>
                <a:cs typeface="Georgia"/>
              </a:rPr>
              <a:t>in </a:t>
            </a:r>
            <a:r>
              <a:rPr lang="en-US" sz="2400" b="1" spc="-515">
                <a:latin typeface="+mn-lt"/>
                <a:cs typeface="Georgia"/>
              </a:rPr>
              <a:t> </a:t>
            </a:r>
            <a:r>
              <a:rPr lang="en-US" sz="2400" b="1" spc="-5">
                <a:latin typeface="+mn-lt"/>
                <a:cs typeface="Georgia"/>
              </a:rPr>
              <a:t>the medical record that the </a:t>
            </a:r>
            <a:r>
              <a:rPr lang="en-US" sz="2400" b="1">
                <a:latin typeface="+mn-lt"/>
                <a:cs typeface="Georgia"/>
              </a:rPr>
              <a:t>member </a:t>
            </a:r>
            <a:r>
              <a:rPr lang="en-US" sz="2400" b="1" spc="-5">
                <a:latin typeface="+mn-lt"/>
                <a:cs typeface="Georgia"/>
              </a:rPr>
              <a:t>was given </a:t>
            </a:r>
            <a:r>
              <a:rPr lang="en-US" sz="2400" b="1">
                <a:latin typeface="+mn-lt"/>
                <a:cs typeface="Georgia"/>
              </a:rPr>
              <a:t> </a:t>
            </a:r>
            <a:r>
              <a:rPr lang="en-US" sz="2400" b="1" spc="-5">
                <a:latin typeface="+mn-lt"/>
                <a:cs typeface="Georgia"/>
              </a:rPr>
              <a:t>written </a:t>
            </a:r>
            <a:r>
              <a:rPr lang="en-US" sz="2400" b="1">
                <a:latin typeface="+mn-lt"/>
                <a:cs typeface="Georgia"/>
              </a:rPr>
              <a:t>information </a:t>
            </a:r>
            <a:r>
              <a:rPr lang="en-US" sz="2400" b="1" spc="-5">
                <a:latin typeface="+mn-lt"/>
                <a:cs typeface="Georgia"/>
              </a:rPr>
              <a:t>and advised </a:t>
            </a:r>
            <a:r>
              <a:rPr lang="en-US" sz="2400" b="1">
                <a:latin typeface="+mn-lt"/>
                <a:cs typeface="Georgia"/>
              </a:rPr>
              <a:t>of their right </a:t>
            </a:r>
            <a:r>
              <a:rPr lang="en-US" sz="2400" spc="-10">
                <a:latin typeface="+mn-lt"/>
                <a:cs typeface="Georgia"/>
              </a:rPr>
              <a:t>to </a:t>
            </a:r>
            <a:r>
              <a:rPr lang="en-US" sz="2400" spc="-5">
                <a:latin typeface="+mn-lt"/>
                <a:cs typeface="Georgia"/>
              </a:rPr>
              <a:t> execute</a:t>
            </a:r>
            <a:r>
              <a:rPr lang="en-US" sz="2400" spc="-10">
                <a:latin typeface="+mn-lt"/>
                <a:cs typeface="Georgia"/>
              </a:rPr>
              <a:t> </a:t>
            </a:r>
            <a:r>
              <a:rPr lang="en-US" sz="2400">
                <a:latin typeface="+mn-lt"/>
                <a:cs typeface="Georgia"/>
              </a:rPr>
              <a:t>an</a:t>
            </a:r>
            <a:r>
              <a:rPr lang="en-US" sz="2400" spc="-5">
                <a:latin typeface="+mn-lt"/>
                <a:cs typeface="Georgia"/>
              </a:rPr>
              <a:t> advance</a:t>
            </a:r>
            <a:r>
              <a:rPr lang="en-US" sz="2400" spc="5">
                <a:latin typeface="+mn-lt"/>
                <a:cs typeface="Georgia"/>
              </a:rPr>
              <a:t> </a:t>
            </a:r>
            <a:r>
              <a:rPr lang="en-US" sz="2400" spc="-5">
                <a:latin typeface="+mn-lt"/>
                <a:cs typeface="Georgia"/>
              </a:rPr>
              <a:t>directive.</a:t>
            </a:r>
            <a:endParaRPr lang="en-US" sz="2400">
              <a:latin typeface="+mn-lt"/>
              <a:cs typeface="Georgia"/>
            </a:endParaRPr>
          </a:p>
          <a:p>
            <a:endParaRPr lang="en-US"/>
          </a:p>
        </p:txBody>
      </p:sp>
      <p:pic>
        <p:nvPicPr>
          <p:cNvPr id="5" name="object 8">
            <a:extLst>
              <a:ext uri="{FF2B5EF4-FFF2-40B4-BE49-F238E27FC236}">
                <a16:creationId xmlns:a16="http://schemas.microsoft.com/office/drawing/2014/main" id="{4216B306-0E46-B21D-F811-905EF5E92C7D}"/>
              </a:ext>
            </a:extLst>
          </p:cNvPr>
          <p:cNvPicPr/>
          <p:nvPr/>
        </p:nvPicPr>
        <p:blipFill>
          <a:blip r:embed="rId2" cstate="print"/>
          <a:stretch>
            <a:fillRect/>
          </a:stretch>
        </p:blipFill>
        <p:spPr>
          <a:xfrm>
            <a:off x="355654" y="1925574"/>
            <a:ext cx="2409444" cy="3006852"/>
          </a:xfrm>
          <a:prstGeom prst="rect">
            <a:avLst/>
          </a:prstGeom>
        </p:spPr>
      </p:pic>
    </p:spTree>
    <p:extLst>
      <p:ext uri="{BB962C8B-B14F-4D97-AF65-F5344CB8AC3E}">
        <p14:creationId xmlns:p14="http://schemas.microsoft.com/office/powerpoint/2010/main" val="23385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78762E-2071-7EB8-2DFB-9E56AEF0346D}"/>
              </a:ext>
            </a:extLst>
          </p:cNvPr>
          <p:cNvSpPr>
            <a:spLocks noGrp="1"/>
          </p:cNvSpPr>
          <p:nvPr>
            <p:ph type="body" sz="quarter" idx="10"/>
          </p:nvPr>
        </p:nvSpPr>
        <p:spPr>
          <a:xfrm>
            <a:off x="0" y="-7"/>
            <a:ext cx="12192000" cy="954367"/>
          </a:xfrm>
        </p:spPr>
        <p:txBody>
          <a:bodyPr/>
          <a:lstStyle/>
          <a:p>
            <a:pPr algn="ctr"/>
            <a:r>
              <a:rPr lang="en-US" sz="4000" b="1"/>
              <a:t>Communicable Disease Public Health Reporting </a:t>
            </a:r>
          </a:p>
        </p:txBody>
      </p:sp>
      <p:sp>
        <p:nvSpPr>
          <p:cNvPr id="4" name="Content Placeholder 3">
            <a:extLst>
              <a:ext uri="{FF2B5EF4-FFF2-40B4-BE49-F238E27FC236}">
                <a16:creationId xmlns:a16="http://schemas.microsoft.com/office/drawing/2014/main" id="{DB1F52E4-694C-C028-E566-6BC5943A9E15}"/>
              </a:ext>
            </a:extLst>
          </p:cNvPr>
          <p:cNvSpPr>
            <a:spLocks noGrp="1"/>
          </p:cNvSpPr>
          <p:nvPr>
            <p:ph sz="quarter" idx="11"/>
          </p:nvPr>
        </p:nvSpPr>
        <p:spPr>
          <a:xfrm>
            <a:off x="408563" y="1562581"/>
            <a:ext cx="8903524" cy="4348067"/>
          </a:xfrm>
        </p:spPr>
        <p:txBody>
          <a:bodyPr vert="horz" lIns="0" tIns="0" rIns="0" bIns="0" rtlCol="0" anchor="t">
            <a:noAutofit/>
          </a:bodyPr>
          <a:lstStyle/>
          <a:p>
            <a:pPr algn="ctr">
              <a:lnSpc>
                <a:spcPct val="150000"/>
              </a:lnSpc>
            </a:pPr>
            <a:r>
              <a:rPr lang="en-US" sz="2800" spc="-5" err="1">
                <a:latin typeface="+mn-lt"/>
                <a:cs typeface="Georgia"/>
              </a:rPr>
              <a:t>MetroPlusHealth</a:t>
            </a:r>
            <a:r>
              <a:rPr lang="en-US" sz="2800" spc="-5">
                <a:latin typeface="+mn-lt"/>
                <a:cs typeface="Georgia"/>
              </a:rPr>
              <a:t> </a:t>
            </a:r>
            <a:r>
              <a:rPr lang="en-US" sz="2800">
                <a:latin typeface="+mn-lt"/>
                <a:cs typeface="Georgia"/>
              </a:rPr>
              <a:t>requires </a:t>
            </a:r>
            <a:r>
              <a:rPr lang="en-US" sz="2800" spc="-5">
                <a:latin typeface="+mn-lt"/>
                <a:cs typeface="Georgia"/>
              </a:rPr>
              <a:t>compliance with public health </a:t>
            </a:r>
            <a:r>
              <a:rPr lang="en-US" sz="2800">
                <a:latin typeface="+mn-lt"/>
                <a:cs typeface="Georgia"/>
              </a:rPr>
              <a:t>reporting </a:t>
            </a:r>
            <a:r>
              <a:rPr lang="en-US" sz="2800" spc="5">
                <a:latin typeface="+mn-lt"/>
                <a:cs typeface="Georgia"/>
              </a:rPr>
              <a:t> </a:t>
            </a:r>
            <a:r>
              <a:rPr lang="en-US" sz="2800">
                <a:latin typeface="+mn-lt"/>
                <a:cs typeface="Georgia"/>
              </a:rPr>
              <a:t>requirements </a:t>
            </a:r>
            <a:r>
              <a:rPr lang="en-US" sz="2800" spc="-5">
                <a:latin typeface="+mn-lt"/>
                <a:cs typeface="Georgia"/>
              </a:rPr>
              <a:t>of communicable diseases </a:t>
            </a:r>
            <a:r>
              <a:rPr lang="en-US" sz="2800">
                <a:latin typeface="+mn-lt"/>
                <a:cs typeface="Georgia"/>
              </a:rPr>
              <a:t>and </a:t>
            </a:r>
            <a:r>
              <a:rPr lang="en-US" sz="2800" spc="-5">
                <a:latin typeface="+mn-lt"/>
                <a:cs typeface="Georgia"/>
              </a:rPr>
              <a:t>conditions by </a:t>
            </a:r>
            <a:r>
              <a:rPr lang="en-US" sz="2800">
                <a:latin typeface="+mn-lt"/>
                <a:cs typeface="Georgia"/>
              </a:rPr>
              <a:t> </a:t>
            </a:r>
            <a:r>
              <a:rPr lang="en-US" sz="2800" spc="-5">
                <a:latin typeface="+mn-lt"/>
                <a:cs typeface="Georgia"/>
              </a:rPr>
              <a:t>participating providers </a:t>
            </a:r>
            <a:r>
              <a:rPr lang="en-US" sz="2800">
                <a:latin typeface="+mn-lt"/>
                <a:cs typeface="Georgia"/>
              </a:rPr>
              <a:t>mandated in Article 21 </a:t>
            </a:r>
            <a:r>
              <a:rPr lang="en-US" sz="2800" spc="-5">
                <a:latin typeface="+mn-lt"/>
                <a:cs typeface="Georgia"/>
              </a:rPr>
              <a:t>of the NYS </a:t>
            </a:r>
            <a:r>
              <a:rPr lang="en-US" sz="2800">
                <a:latin typeface="+mn-lt"/>
                <a:cs typeface="Georgia"/>
              </a:rPr>
              <a:t>Public </a:t>
            </a:r>
            <a:r>
              <a:rPr lang="en-US" sz="2800" spc="5">
                <a:latin typeface="+mn-lt"/>
                <a:cs typeface="Georgia"/>
              </a:rPr>
              <a:t> </a:t>
            </a:r>
            <a:r>
              <a:rPr lang="en-US" sz="2800" spc="-5">
                <a:latin typeface="+mn-lt"/>
                <a:cs typeface="Georgia"/>
              </a:rPr>
              <a:t>Health </a:t>
            </a:r>
            <a:r>
              <a:rPr lang="en-US" sz="2800">
                <a:latin typeface="+mn-lt"/>
                <a:cs typeface="Georgia"/>
              </a:rPr>
              <a:t>Law and </a:t>
            </a:r>
            <a:r>
              <a:rPr lang="en-US" sz="2800" spc="-5">
                <a:latin typeface="+mn-lt"/>
                <a:cs typeface="Georgia"/>
              </a:rPr>
              <a:t>for Contractors operating </a:t>
            </a:r>
            <a:r>
              <a:rPr lang="en-US" sz="2800">
                <a:latin typeface="+mn-lt"/>
                <a:cs typeface="Georgia"/>
              </a:rPr>
              <a:t>in </a:t>
            </a:r>
            <a:r>
              <a:rPr lang="en-US" sz="2800" spc="-5">
                <a:latin typeface="+mn-lt"/>
                <a:cs typeface="Georgia"/>
              </a:rPr>
              <a:t>New York City, </a:t>
            </a:r>
            <a:r>
              <a:rPr lang="en-US" sz="2800" spc="-10">
                <a:latin typeface="+mn-lt"/>
                <a:cs typeface="Georgia"/>
              </a:rPr>
              <a:t>the </a:t>
            </a:r>
            <a:r>
              <a:rPr lang="en-US" sz="2800" spc="-5">
                <a:latin typeface="+mn-lt"/>
                <a:cs typeface="Georgia"/>
              </a:rPr>
              <a:t>New </a:t>
            </a:r>
            <a:r>
              <a:rPr lang="en-US" sz="2800" spc="-565">
                <a:latin typeface="+mn-lt"/>
                <a:cs typeface="Georgia"/>
              </a:rPr>
              <a:t> </a:t>
            </a:r>
            <a:r>
              <a:rPr lang="en-US" sz="2800" spc="-5">
                <a:latin typeface="+mn-lt"/>
                <a:cs typeface="Georgia"/>
              </a:rPr>
              <a:t>York</a:t>
            </a:r>
            <a:r>
              <a:rPr lang="en-US" sz="2800" spc="5">
                <a:latin typeface="+mn-lt"/>
                <a:cs typeface="Georgia"/>
              </a:rPr>
              <a:t> </a:t>
            </a:r>
            <a:r>
              <a:rPr lang="en-US" sz="2800" spc="-5">
                <a:latin typeface="+mn-lt"/>
                <a:cs typeface="Georgia"/>
              </a:rPr>
              <a:t>City</a:t>
            </a:r>
            <a:r>
              <a:rPr lang="en-US" sz="2800" spc="-10">
                <a:latin typeface="+mn-lt"/>
                <a:cs typeface="Georgia"/>
              </a:rPr>
              <a:t> </a:t>
            </a:r>
            <a:r>
              <a:rPr lang="en-US" sz="2800" spc="-5">
                <a:latin typeface="+mn-lt"/>
                <a:cs typeface="Georgia"/>
              </a:rPr>
              <a:t>Health</a:t>
            </a:r>
            <a:r>
              <a:rPr lang="en-US" sz="2800" spc="-10">
                <a:latin typeface="+mn-lt"/>
                <a:cs typeface="Georgia"/>
              </a:rPr>
              <a:t> </a:t>
            </a:r>
            <a:r>
              <a:rPr lang="en-US" sz="2800" spc="-5">
                <a:latin typeface="+mn-lt"/>
                <a:cs typeface="Georgia"/>
              </a:rPr>
              <a:t>Code </a:t>
            </a:r>
            <a:r>
              <a:rPr lang="en-US" sz="2800">
                <a:latin typeface="+mn-lt"/>
                <a:cs typeface="Georgia"/>
              </a:rPr>
              <a:t>(24</a:t>
            </a:r>
            <a:r>
              <a:rPr lang="en-US" sz="2800" spc="-15">
                <a:latin typeface="+mn-lt"/>
                <a:cs typeface="Georgia"/>
              </a:rPr>
              <a:t> </a:t>
            </a:r>
            <a:r>
              <a:rPr lang="en-US" sz="2800" spc="-5">
                <a:latin typeface="+mn-lt"/>
                <a:cs typeface="Georgia"/>
              </a:rPr>
              <a:t>RCNY</a:t>
            </a:r>
            <a:r>
              <a:rPr lang="en-US" sz="2800" spc="5">
                <a:latin typeface="+mn-lt"/>
                <a:cs typeface="Georgia"/>
              </a:rPr>
              <a:t> </a:t>
            </a:r>
            <a:r>
              <a:rPr lang="en-US" sz="2800" spc="-5">
                <a:latin typeface="+mn-lt"/>
                <a:cs typeface="Georgia"/>
              </a:rPr>
              <a:t>§§11.03-11.07)</a:t>
            </a:r>
            <a:endParaRPr lang="en-US" sz="2800">
              <a:latin typeface="+mn-lt"/>
              <a:cs typeface="Georgia"/>
            </a:endParaRPr>
          </a:p>
          <a:p>
            <a:endParaRPr lang="en-US"/>
          </a:p>
        </p:txBody>
      </p:sp>
      <p:pic>
        <p:nvPicPr>
          <p:cNvPr id="5" name="object 9">
            <a:extLst>
              <a:ext uri="{FF2B5EF4-FFF2-40B4-BE49-F238E27FC236}">
                <a16:creationId xmlns:a16="http://schemas.microsoft.com/office/drawing/2014/main" id="{B120FBCA-108A-9E8B-3F17-BDFE09FC267F}"/>
              </a:ext>
            </a:extLst>
          </p:cNvPr>
          <p:cNvPicPr/>
          <p:nvPr/>
        </p:nvPicPr>
        <p:blipFill>
          <a:blip r:embed="rId2" cstate="print"/>
          <a:stretch>
            <a:fillRect/>
          </a:stretch>
        </p:blipFill>
        <p:spPr>
          <a:xfrm>
            <a:off x="9496593" y="1843216"/>
            <a:ext cx="2479576" cy="2740151"/>
          </a:xfrm>
          <a:prstGeom prst="rect">
            <a:avLst/>
          </a:prstGeom>
        </p:spPr>
      </p:pic>
    </p:spTree>
    <p:extLst>
      <p:ext uri="{BB962C8B-B14F-4D97-AF65-F5344CB8AC3E}">
        <p14:creationId xmlns:p14="http://schemas.microsoft.com/office/powerpoint/2010/main" val="692945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9243CB-0290-D104-C950-5E47EBF6410C}"/>
              </a:ext>
            </a:extLst>
          </p:cNvPr>
          <p:cNvSpPr>
            <a:spLocks noGrp="1"/>
          </p:cNvSpPr>
          <p:nvPr>
            <p:ph type="body" sz="quarter" idx="10"/>
          </p:nvPr>
        </p:nvSpPr>
        <p:spPr>
          <a:xfrm>
            <a:off x="0" y="-7"/>
            <a:ext cx="12192000" cy="954367"/>
          </a:xfrm>
        </p:spPr>
        <p:txBody>
          <a:bodyPr/>
          <a:lstStyle/>
          <a:p>
            <a:pPr algn="ctr"/>
            <a:r>
              <a:rPr lang="en-US" b="1"/>
              <a:t>Preventative Health Care Guidelines </a:t>
            </a:r>
          </a:p>
        </p:txBody>
      </p:sp>
      <p:sp>
        <p:nvSpPr>
          <p:cNvPr id="4" name="Content Placeholder 3">
            <a:extLst>
              <a:ext uri="{FF2B5EF4-FFF2-40B4-BE49-F238E27FC236}">
                <a16:creationId xmlns:a16="http://schemas.microsoft.com/office/drawing/2014/main" id="{5E7651FE-34AA-5809-092C-06C2ECDE5BF6}"/>
              </a:ext>
            </a:extLst>
          </p:cNvPr>
          <p:cNvSpPr>
            <a:spLocks noGrp="1"/>
          </p:cNvSpPr>
          <p:nvPr>
            <p:ph sz="quarter" idx="11"/>
          </p:nvPr>
        </p:nvSpPr>
        <p:spPr>
          <a:xfrm>
            <a:off x="295422" y="1562581"/>
            <a:ext cx="11515578" cy="4341059"/>
          </a:xfrm>
        </p:spPr>
        <p:txBody>
          <a:bodyPr/>
          <a:lstStyle/>
          <a:p>
            <a:pPr marR="0" lvl="1">
              <a:spcBef>
                <a:spcPts val="0"/>
              </a:spcBef>
              <a:spcAft>
                <a:spcPts val="0"/>
              </a:spcAft>
              <a:buFont typeface="Wingdings" panose="05000000000000000000" pitchFamily="2" charset="2"/>
              <a:buChar char="Ø"/>
            </a:pPr>
            <a:r>
              <a:rPr lang="en-US" sz="2200">
                <a:solidFill>
                  <a:srgbClr val="000000"/>
                </a:solidFill>
                <a:effectLst/>
                <a:latin typeface="+mn-lt"/>
                <a:ea typeface="Calibri" panose="020F0502020204030204" pitchFamily="34" charset="0"/>
              </a:rPr>
              <a:t>MetroPlusHealth adopts and disseminates to its practitioners and members guidelines for the prevention and early detection of illness and disease.</a:t>
            </a:r>
          </a:p>
          <a:p>
            <a:pPr marR="0" lvl="1">
              <a:spcBef>
                <a:spcPts val="0"/>
              </a:spcBef>
              <a:spcAft>
                <a:spcPts val="0"/>
              </a:spcAft>
              <a:buFont typeface="Wingdings" panose="05000000000000000000" pitchFamily="2" charset="2"/>
              <a:buChar char="Ø"/>
            </a:pPr>
            <a:endParaRPr lang="en-US" sz="2200">
              <a:solidFill>
                <a:srgbClr val="000000"/>
              </a:solidFill>
              <a:effectLst/>
              <a:latin typeface="+mn-lt"/>
              <a:ea typeface="Calibri" panose="020F0502020204030204" pitchFamily="34" charset="0"/>
            </a:endParaRPr>
          </a:p>
          <a:p>
            <a:pPr marR="0" lvl="1">
              <a:spcBef>
                <a:spcPts val="0"/>
              </a:spcBef>
              <a:spcAft>
                <a:spcPts val="0"/>
              </a:spcAft>
              <a:buFont typeface="Wingdings" panose="05000000000000000000" pitchFamily="2" charset="2"/>
              <a:buChar char="Ø"/>
            </a:pPr>
            <a:r>
              <a:rPr lang="en-US" sz="2200">
                <a:effectLst/>
                <a:latin typeface="+mn-lt"/>
                <a:ea typeface="Times New Roman" panose="02020603050405020304" pitchFamily="18" charset="0"/>
                <a:cs typeface="Times New Roman" panose="02020603050405020304" pitchFamily="18" charset="0"/>
                <a:hlinkClick r:id="rId2"/>
              </a:rPr>
              <a:t>Preventive Health Care Guidelines</a:t>
            </a:r>
            <a:r>
              <a:rPr lang="en-US" sz="2200">
                <a:effectLst/>
                <a:latin typeface="+mn-lt"/>
                <a:ea typeface="Times New Roman" panose="02020603050405020304" pitchFamily="18" charset="0"/>
                <a:cs typeface="Times New Roman" panose="02020603050405020304" pitchFamily="18" charset="0"/>
              </a:rPr>
              <a:t> are intended to encourage the appropriate provision and utilization of preventive health services at appropriate intervals. </a:t>
            </a:r>
          </a:p>
          <a:p>
            <a:pPr marR="0" lvl="1">
              <a:spcBef>
                <a:spcPts val="0"/>
              </a:spcBef>
              <a:spcAft>
                <a:spcPts val="0"/>
              </a:spcAft>
              <a:buFont typeface="Wingdings" panose="05000000000000000000" pitchFamily="2" charset="2"/>
              <a:buChar char="Ø"/>
            </a:pPr>
            <a:endParaRPr lang="en-US" sz="2200">
              <a:effectLst/>
              <a:latin typeface="+mn-lt"/>
              <a:ea typeface="Times New Roman" panose="02020603050405020304" pitchFamily="18" charset="0"/>
              <a:cs typeface="Times New Roman" panose="02020603050405020304" pitchFamily="18" charset="0"/>
            </a:endParaRPr>
          </a:p>
          <a:p>
            <a:pPr marR="0" lvl="1">
              <a:spcBef>
                <a:spcPts val="0"/>
              </a:spcBef>
              <a:spcAft>
                <a:spcPts val="0"/>
              </a:spcAft>
              <a:buFont typeface="Wingdings" panose="05000000000000000000" pitchFamily="2" charset="2"/>
              <a:buChar char="Ø"/>
            </a:pPr>
            <a:r>
              <a:rPr lang="en-US" sz="2200">
                <a:effectLst/>
                <a:latin typeface="+mn-lt"/>
                <a:ea typeface="Times New Roman" panose="02020603050405020304" pitchFamily="18" charset="0"/>
                <a:cs typeface="Times New Roman" panose="02020603050405020304" pitchFamily="18" charset="0"/>
              </a:rPr>
              <a:t>The implementation of these guidelines has the potential to reduce undesirable variation in the process and outcome of care. The preventive health care guidelines that MetroPlusHealth adopts are specific to the age, sex and risk status of our members. </a:t>
            </a:r>
            <a:r>
              <a:rPr lang="en-US" sz="2200">
                <a:solidFill>
                  <a:srgbClr val="000000"/>
                </a:solidFill>
                <a:effectLst/>
                <a:latin typeface="+mn-lt"/>
                <a:ea typeface="Calibri" panose="020F0502020204030204" pitchFamily="34" charset="0"/>
              </a:rPr>
              <a:t> </a:t>
            </a:r>
          </a:p>
          <a:p>
            <a:pPr marR="0" lvl="1">
              <a:spcBef>
                <a:spcPts val="0"/>
              </a:spcBef>
              <a:spcAft>
                <a:spcPts val="0"/>
              </a:spcAft>
              <a:buFont typeface="Wingdings" panose="05000000000000000000" pitchFamily="2" charset="2"/>
              <a:buChar char="Ø"/>
            </a:pPr>
            <a:endParaRPr lang="en-US" sz="2200">
              <a:solidFill>
                <a:srgbClr val="000000"/>
              </a:solidFill>
              <a:latin typeface="+mn-lt"/>
              <a:ea typeface="Calibri" panose="020F0502020204030204" pitchFamily="34" charset="0"/>
            </a:endParaRPr>
          </a:p>
          <a:p>
            <a:pPr marR="0" lvl="1">
              <a:spcBef>
                <a:spcPts val="0"/>
              </a:spcBef>
              <a:spcAft>
                <a:spcPts val="0"/>
              </a:spcAft>
              <a:buFont typeface="Wingdings" panose="05000000000000000000" pitchFamily="2" charset="2"/>
              <a:buChar char="Ø"/>
            </a:pPr>
            <a:r>
              <a:rPr lang="en-US" sz="2400">
                <a:effectLst/>
                <a:latin typeface="+mn-lt"/>
                <a:ea typeface="Times New Roman" panose="02020603050405020304" pitchFamily="18" charset="0"/>
                <a:cs typeface="Times New Roman" panose="02020603050405020304" pitchFamily="18" charset="0"/>
              </a:rPr>
              <a:t>All preventive health care guidelines are scientifically based and/or are based on a nationally recognized medical authority. </a:t>
            </a:r>
            <a:endParaRPr lang="en-US" sz="2200">
              <a:solidFill>
                <a:srgbClr val="000000"/>
              </a:solidFill>
              <a:effectLst/>
              <a:latin typeface="+mn-lt"/>
              <a:ea typeface="Calibri" panose="020F0502020204030204" pitchFamily="34" charset="0"/>
            </a:endParaRPr>
          </a:p>
          <a:p>
            <a:endParaRPr lang="en-US"/>
          </a:p>
        </p:txBody>
      </p:sp>
    </p:spTree>
    <p:extLst>
      <p:ext uri="{BB962C8B-B14F-4D97-AF65-F5344CB8AC3E}">
        <p14:creationId xmlns:p14="http://schemas.microsoft.com/office/powerpoint/2010/main" val="3416314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D3EA20-B59E-EC58-9EB0-BDD5B26B0392}"/>
              </a:ext>
            </a:extLst>
          </p:cNvPr>
          <p:cNvSpPr>
            <a:spLocks noGrp="1"/>
          </p:cNvSpPr>
          <p:nvPr>
            <p:ph type="body" sz="quarter" idx="10"/>
          </p:nvPr>
        </p:nvSpPr>
        <p:spPr>
          <a:xfrm>
            <a:off x="0" y="-7"/>
            <a:ext cx="12260062" cy="954367"/>
          </a:xfrm>
        </p:spPr>
        <p:txBody>
          <a:bodyPr/>
          <a:lstStyle/>
          <a:p>
            <a:pPr algn="ctr"/>
            <a:r>
              <a:rPr lang="en-US" b="1"/>
              <a:t>Smoking Cessation Counseling </a:t>
            </a:r>
          </a:p>
        </p:txBody>
      </p:sp>
      <p:sp>
        <p:nvSpPr>
          <p:cNvPr id="4" name="Content Placeholder 3">
            <a:extLst>
              <a:ext uri="{FF2B5EF4-FFF2-40B4-BE49-F238E27FC236}">
                <a16:creationId xmlns:a16="http://schemas.microsoft.com/office/drawing/2014/main" id="{94246124-C548-A10A-BF23-6605D77D2EB3}"/>
              </a:ext>
            </a:extLst>
          </p:cNvPr>
          <p:cNvSpPr>
            <a:spLocks noGrp="1"/>
          </p:cNvSpPr>
          <p:nvPr>
            <p:ph sz="quarter" idx="11"/>
          </p:nvPr>
        </p:nvSpPr>
        <p:spPr>
          <a:xfrm>
            <a:off x="301840" y="1562581"/>
            <a:ext cx="10712523" cy="4341059"/>
          </a:xfrm>
        </p:spPr>
        <p:txBody>
          <a:bodyPr/>
          <a:lstStyle/>
          <a:p>
            <a:pPr marL="355600" marR="5080" indent="-343535">
              <a:lnSpc>
                <a:spcPct val="100000"/>
              </a:lnSpc>
              <a:spcBef>
                <a:spcPts val="95"/>
              </a:spcBef>
              <a:buClr>
                <a:schemeClr val="bg2"/>
              </a:buClr>
              <a:buFont typeface="Wingdings" panose="05000000000000000000" pitchFamily="2" charset="2"/>
              <a:buChar char="Ø"/>
              <a:tabLst>
                <a:tab pos="355600" algn="l"/>
                <a:tab pos="356235" algn="l"/>
              </a:tabLst>
            </a:pPr>
            <a:r>
              <a:rPr lang="en-US" sz="2400" spc="-5" dirty="0">
                <a:latin typeface="+mn-lt"/>
                <a:cs typeface="Georgia"/>
              </a:rPr>
              <a:t>Every provider</a:t>
            </a:r>
            <a:r>
              <a:rPr lang="en-US" sz="2400" spc="10" dirty="0">
                <a:latin typeface="+mn-lt"/>
                <a:cs typeface="Georgia"/>
              </a:rPr>
              <a:t> </a:t>
            </a:r>
            <a:r>
              <a:rPr lang="en-US" sz="2400" spc="-10" dirty="0">
                <a:latin typeface="+mn-lt"/>
                <a:cs typeface="Georgia"/>
              </a:rPr>
              <a:t>should</a:t>
            </a:r>
            <a:r>
              <a:rPr lang="en-US" sz="2400" spc="-15" dirty="0">
                <a:latin typeface="+mn-lt"/>
                <a:cs typeface="Georgia"/>
              </a:rPr>
              <a:t> </a:t>
            </a:r>
            <a:r>
              <a:rPr lang="en-US" sz="2400" spc="-5" dirty="0">
                <a:latin typeface="+mn-lt"/>
                <a:cs typeface="Georgia"/>
              </a:rPr>
              <a:t>advocate</a:t>
            </a:r>
            <a:r>
              <a:rPr lang="en-US" sz="2400" spc="25" dirty="0">
                <a:latin typeface="+mn-lt"/>
                <a:cs typeface="Georgia"/>
              </a:rPr>
              <a:t> </a:t>
            </a:r>
            <a:r>
              <a:rPr lang="en-US" sz="2400" spc="-5" dirty="0">
                <a:latin typeface="+mn-lt"/>
                <a:cs typeface="Georgia"/>
              </a:rPr>
              <a:t>for</a:t>
            </a:r>
            <a:r>
              <a:rPr lang="en-US" sz="2400" spc="-10" dirty="0">
                <a:latin typeface="+mn-lt"/>
                <a:cs typeface="Georgia"/>
              </a:rPr>
              <a:t> smoking</a:t>
            </a:r>
            <a:r>
              <a:rPr lang="en-US" sz="2400" spc="15" dirty="0">
                <a:latin typeface="+mn-lt"/>
                <a:cs typeface="Georgia"/>
              </a:rPr>
              <a:t> </a:t>
            </a:r>
            <a:r>
              <a:rPr lang="en-US" sz="2400" spc="-5" dirty="0">
                <a:latin typeface="+mn-lt"/>
                <a:cs typeface="Georgia"/>
              </a:rPr>
              <a:t>cessation</a:t>
            </a:r>
            <a:r>
              <a:rPr lang="en-US" sz="2400" spc="35" dirty="0">
                <a:latin typeface="+mn-lt"/>
                <a:cs typeface="Georgia"/>
              </a:rPr>
              <a:t> </a:t>
            </a:r>
            <a:r>
              <a:rPr lang="en-US" sz="2400" spc="-5" dirty="0">
                <a:latin typeface="+mn-lt"/>
                <a:cs typeface="Georgia"/>
              </a:rPr>
              <a:t>and</a:t>
            </a:r>
            <a:r>
              <a:rPr lang="en-US" sz="2400" dirty="0">
                <a:latin typeface="+mn-lt"/>
                <a:cs typeface="Georgia"/>
              </a:rPr>
              <a:t> </a:t>
            </a:r>
            <a:r>
              <a:rPr lang="en-US" sz="2400" spc="-5" dirty="0">
                <a:latin typeface="+mn-lt"/>
                <a:cs typeface="Georgia"/>
              </a:rPr>
              <a:t>consider</a:t>
            </a:r>
            <a:r>
              <a:rPr lang="en-US" sz="2400" spc="20" dirty="0">
                <a:latin typeface="+mn-lt"/>
                <a:cs typeface="Georgia"/>
              </a:rPr>
              <a:t> </a:t>
            </a:r>
            <a:r>
              <a:rPr lang="en-US" sz="2400" spc="-10" dirty="0">
                <a:latin typeface="+mn-lt"/>
                <a:cs typeface="Georgia"/>
              </a:rPr>
              <a:t>prescribing </a:t>
            </a:r>
            <a:r>
              <a:rPr lang="en-US" sz="2400" spc="-5" dirty="0">
                <a:latin typeface="+mn-lt"/>
                <a:cs typeface="Georgia"/>
              </a:rPr>
              <a:t> </a:t>
            </a:r>
            <a:r>
              <a:rPr lang="en-US" sz="2400" spc="-10" dirty="0">
                <a:latin typeface="+mn-lt"/>
                <a:cs typeface="Georgia"/>
              </a:rPr>
              <a:t>Nicotine</a:t>
            </a:r>
            <a:r>
              <a:rPr lang="en-US" sz="2400" spc="20" dirty="0">
                <a:latin typeface="+mn-lt"/>
                <a:cs typeface="Georgia"/>
              </a:rPr>
              <a:t> </a:t>
            </a:r>
            <a:r>
              <a:rPr lang="en-US" sz="2400" spc="-10" dirty="0">
                <a:latin typeface="+mn-lt"/>
                <a:cs typeface="Georgia"/>
              </a:rPr>
              <a:t>Replacement</a:t>
            </a:r>
            <a:r>
              <a:rPr lang="en-US" sz="2400" spc="60" dirty="0">
                <a:latin typeface="+mn-lt"/>
                <a:cs typeface="Georgia"/>
              </a:rPr>
              <a:t> </a:t>
            </a:r>
            <a:r>
              <a:rPr lang="en-US" sz="2400" spc="-5" dirty="0">
                <a:latin typeface="+mn-lt"/>
                <a:cs typeface="Georgia"/>
              </a:rPr>
              <a:t>Therapy</a:t>
            </a:r>
            <a:r>
              <a:rPr lang="en-US" sz="2400" spc="15" dirty="0">
                <a:latin typeface="+mn-lt"/>
                <a:cs typeface="Georgia"/>
              </a:rPr>
              <a:t> </a:t>
            </a:r>
            <a:r>
              <a:rPr lang="en-US" sz="2400" spc="-5" dirty="0">
                <a:latin typeface="+mn-lt"/>
                <a:cs typeface="Georgia"/>
              </a:rPr>
              <a:t>(both</a:t>
            </a:r>
            <a:r>
              <a:rPr lang="en-US" sz="2400" spc="15" dirty="0">
                <a:latin typeface="+mn-lt"/>
                <a:cs typeface="Georgia"/>
              </a:rPr>
              <a:t> </a:t>
            </a:r>
            <a:r>
              <a:rPr lang="en-US" sz="2400" spc="-10" dirty="0">
                <a:latin typeface="+mn-lt"/>
                <a:cs typeface="Georgia"/>
              </a:rPr>
              <a:t>long</a:t>
            </a:r>
            <a:r>
              <a:rPr lang="en-US" sz="2400" spc="5" dirty="0">
                <a:latin typeface="+mn-lt"/>
                <a:cs typeface="Georgia"/>
              </a:rPr>
              <a:t> </a:t>
            </a:r>
            <a:r>
              <a:rPr lang="en-US" sz="2400" spc="-10" dirty="0">
                <a:latin typeface="+mn-lt"/>
                <a:cs typeface="Georgia"/>
              </a:rPr>
              <a:t>acting</a:t>
            </a:r>
            <a:r>
              <a:rPr lang="en-US" sz="2400" spc="35" dirty="0">
                <a:latin typeface="+mn-lt"/>
                <a:cs typeface="Georgia"/>
              </a:rPr>
              <a:t> </a:t>
            </a:r>
            <a:r>
              <a:rPr lang="en-US" sz="2400" spc="-10" dirty="0">
                <a:latin typeface="+mn-lt"/>
                <a:cs typeface="Georgia"/>
              </a:rPr>
              <a:t>patches</a:t>
            </a:r>
            <a:r>
              <a:rPr lang="en-US" sz="2400" spc="20" dirty="0">
                <a:latin typeface="+mn-lt"/>
                <a:cs typeface="Georgia"/>
              </a:rPr>
              <a:t> </a:t>
            </a:r>
            <a:r>
              <a:rPr lang="en-US" sz="2400" spc="-5" dirty="0">
                <a:latin typeface="+mn-lt"/>
                <a:cs typeface="Georgia"/>
              </a:rPr>
              <a:t>and</a:t>
            </a:r>
            <a:r>
              <a:rPr lang="en-US" sz="2400" spc="5" dirty="0">
                <a:latin typeface="+mn-lt"/>
                <a:cs typeface="Georgia"/>
              </a:rPr>
              <a:t> </a:t>
            </a:r>
            <a:r>
              <a:rPr lang="en-US" sz="2400" spc="-5" dirty="0">
                <a:latin typeface="+mn-lt"/>
                <a:cs typeface="Georgia"/>
              </a:rPr>
              <a:t>short acting</a:t>
            </a:r>
            <a:r>
              <a:rPr lang="en-US" sz="2400" spc="35" dirty="0">
                <a:latin typeface="+mn-lt"/>
                <a:cs typeface="Georgia"/>
              </a:rPr>
              <a:t> </a:t>
            </a:r>
            <a:r>
              <a:rPr lang="en-US" sz="2400" spc="-10" dirty="0">
                <a:latin typeface="+mn-lt"/>
                <a:cs typeface="Georgia"/>
              </a:rPr>
              <a:t>gum</a:t>
            </a:r>
            <a:r>
              <a:rPr lang="en-US" sz="2400" spc="10" dirty="0">
                <a:latin typeface="+mn-lt"/>
                <a:cs typeface="Georgia"/>
              </a:rPr>
              <a:t> </a:t>
            </a:r>
            <a:r>
              <a:rPr lang="en-US" sz="2400" spc="-10" dirty="0">
                <a:latin typeface="+mn-lt"/>
                <a:cs typeface="Georgia"/>
              </a:rPr>
              <a:t>or </a:t>
            </a:r>
            <a:r>
              <a:rPr lang="en-US" sz="2400" spc="-515" dirty="0">
                <a:latin typeface="+mn-lt"/>
                <a:cs typeface="Georgia"/>
              </a:rPr>
              <a:t> </a:t>
            </a:r>
            <a:r>
              <a:rPr lang="en-US" sz="2400" spc="-10" dirty="0">
                <a:latin typeface="+mn-lt"/>
                <a:cs typeface="Georgia"/>
              </a:rPr>
              <a:t>lozenges)</a:t>
            </a:r>
            <a:r>
              <a:rPr lang="en-US" sz="2400" spc="20" dirty="0">
                <a:latin typeface="+mn-lt"/>
                <a:cs typeface="Georgia"/>
              </a:rPr>
              <a:t> </a:t>
            </a:r>
            <a:r>
              <a:rPr lang="en-US" sz="2400" spc="-5" dirty="0">
                <a:latin typeface="+mn-lt"/>
                <a:cs typeface="Georgia"/>
              </a:rPr>
              <a:t>to </a:t>
            </a:r>
            <a:r>
              <a:rPr lang="en-US" sz="2400" spc="-10" dirty="0">
                <a:latin typeface="+mn-lt"/>
                <a:cs typeface="Georgia"/>
              </a:rPr>
              <a:t>patients</a:t>
            </a:r>
            <a:r>
              <a:rPr lang="en-US" sz="2400" spc="25" dirty="0">
                <a:latin typeface="+mn-lt"/>
                <a:cs typeface="Georgia"/>
              </a:rPr>
              <a:t> </a:t>
            </a:r>
            <a:r>
              <a:rPr lang="en-US" sz="2400" spc="-5" dirty="0">
                <a:latin typeface="+mn-lt"/>
                <a:cs typeface="Georgia"/>
              </a:rPr>
              <a:t>for</a:t>
            </a:r>
            <a:r>
              <a:rPr lang="en-US" sz="2400" spc="-15" dirty="0">
                <a:latin typeface="+mn-lt"/>
                <a:cs typeface="Georgia"/>
              </a:rPr>
              <a:t> </a:t>
            </a:r>
            <a:r>
              <a:rPr lang="en-US" sz="2400" spc="-5" dirty="0">
                <a:latin typeface="+mn-lt"/>
                <a:cs typeface="Georgia"/>
              </a:rPr>
              <a:t>8-12</a:t>
            </a:r>
            <a:r>
              <a:rPr lang="en-US" sz="2400" spc="15" dirty="0">
                <a:latin typeface="+mn-lt"/>
                <a:cs typeface="Georgia"/>
              </a:rPr>
              <a:t> </a:t>
            </a:r>
            <a:r>
              <a:rPr lang="en-US" sz="2400" spc="-10" dirty="0">
                <a:latin typeface="+mn-lt"/>
                <a:cs typeface="Georgia"/>
              </a:rPr>
              <a:t>weeks</a:t>
            </a:r>
            <a:endParaRPr lang="en-US" sz="2400" dirty="0">
              <a:latin typeface="+mn-lt"/>
              <a:cs typeface="Georgia"/>
            </a:endParaRPr>
          </a:p>
          <a:p>
            <a:pPr marL="355600" indent="-343535">
              <a:lnSpc>
                <a:spcPct val="100000"/>
              </a:lnSpc>
              <a:spcBef>
                <a:spcPts val="1130"/>
              </a:spcBef>
              <a:buClr>
                <a:schemeClr val="bg2"/>
              </a:buClr>
              <a:buFont typeface="Wingdings" panose="05000000000000000000" pitchFamily="2" charset="2"/>
              <a:buChar char="Ø"/>
              <a:tabLst>
                <a:tab pos="355600" algn="l"/>
                <a:tab pos="356235" algn="l"/>
              </a:tabLst>
            </a:pPr>
            <a:r>
              <a:rPr lang="en-US" sz="2400" spc="-10" dirty="0">
                <a:latin typeface="+mn-lt"/>
                <a:cs typeface="Georgia"/>
              </a:rPr>
              <a:t>Free</a:t>
            </a:r>
            <a:r>
              <a:rPr lang="en-US" sz="2400" spc="-15" dirty="0">
                <a:latin typeface="+mn-lt"/>
                <a:cs typeface="Georgia"/>
              </a:rPr>
              <a:t> </a:t>
            </a:r>
            <a:r>
              <a:rPr lang="en-US" sz="2400" spc="-5" dirty="0">
                <a:latin typeface="+mn-lt"/>
                <a:cs typeface="Georgia"/>
              </a:rPr>
              <a:t>smoking</a:t>
            </a:r>
            <a:r>
              <a:rPr lang="en-US" sz="2400" spc="10" dirty="0">
                <a:latin typeface="+mn-lt"/>
                <a:cs typeface="Georgia"/>
              </a:rPr>
              <a:t> </a:t>
            </a:r>
            <a:r>
              <a:rPr lang="en-US" sz="2400" spc="-5" dirty="0">
                <a:latin typeface="+mn-lt"/>
                <a:cs typeface="Georgia"/>
              </a:rPr>
              <a:t>cessation</a:t>
            </a:r>
            <a:r>
              <a:rPr lang="en-US" sz="2400" spc="10" dirty="0">
                <a:latin typeface="+mn-lt"/>
                <a:cs typeface="Georgia"/>
              </a:rPr>
              <a:t> </a:t>
            </a:r>
            <a:r>
              <a:rPr lang="en-US" sz="2400" spc="-5" dirty="0">
                <a:latin typeface="+mn-lt"/>
                <a:cs typeface="Georgia"/>
              </a:rPr>
              <a:t>resources</a:t>
            </a:r>
            <a:r>
              <a:rPr lang="en-US" sz="2400" spc="10" dirty="0">
                <a:latin typeface="+mn-lt"/>
                <a:cs typeface="Georgia"/>
              </a:rPr>
              <a:t> </a:t>
            </a:r>
            <a:r>
              <a:rPr lang="en-US" sz="2400" spc="-5" dirty="0">
                <a:latin typeface="+mn-lt"/>
                <a:cs typeface="Georgia"/>
              </a:rPr>
              <a:t>include:</a:t>
            </a:r>
            <a:endParaRPr lang="en-US" sz="2400" dirty="0">
              <a:latin typeface="+mn-lt"/>
              <a:cs typeface="Georgia"/>
            </a:endParaRPr>
          </a:p>
          <a:p>
            <a:pPr marL="756285" lvl="1" indent="-343535">
              <a:lnSpc>
                <a:spcPct val="100000"/>
              </a:lnSpc>
              <a:spcBef>
                <a:spcPts val="1170"/>
              </a:spcBef>
              <a:buClr>
                <a:schemeClr val="bg2"/>
              </a:buClr>
              <a:buFont typeface="Wingdings" panose="05000000000000000000" pitchFamily="2" charset="2"/>
              <a:buChar char="v"/>
              <a:tabLst>
                <a:tab pos="756920" algn="l"/>
              </a:tabLst>
            </a:pPr>
            <a:r>
              <a:rPr lang="en-US" sz="2400" spc="-5" dirty="0">
                <a:latin typeface="+mn-lt"/>
                <a:cs typeface="Georgia"/>
              </a:rPr>
              <a:t>MetroPlusHealth</a:t>
            </a:r>
            <a:r>
              <a:rPr lang="en-US" sz="2400" spc="-25" dirty="0">
                <a:latin typeface="+mn-lt"/>
                <a:cs typeface="Georgia"/>
              </a:rPr>
              <a:t> </a:t>
            </a:r>
            <a:r>
              <a:rPr lang="en-US" sz="2400" spc="-5" dirty="0">
                <a:latin typeface="+mn-lt"/>
                <a:cs typeface="Georgia"/>
              </a:rPr>
              <a:t>Customer</a:t>
            </a:r>
            <a:r>
              <a:rPr lang="en-US" sz="2400" spc="-25" dirty="0">
                <a:latin typeface="+mn-lt"/>
                <a:cs typeface="Georgia"/>
              </a:rPr>
              <a:t> </a:t>
            </a:r>
            <a:r>
              <a:rPr lang="en-US" sz="2400" spc="-5" dirty="0">
                <a:latin typeface="+mn-lt"/>
                <a:cs typeface="Georgia"/>
              </a:rPr>
              <a:t>Service</a:t>
            </a:r>
            <a:r>
              <a:rPr lang="en-US" sz="2400" spc="-20" dirty="0">
                <a:latin typeface="+mn-lt"/>
                <a:cs typeface="Georgia"/>
              </a:rPr>
              <a:t> </a:t>
            </a:r>
            <a:r>
              <a:rPr lang="en-US" sz="2400" spc="-5" dirty="0">
                <a:latin typeface="+mn-lt"/>
                <a:cs typeface="Georgia"/>
              </a:rPr>
              <a:t>line:</a:t>
            </a:r>
            <a:endParaRPr lang="en-US" sz="2400" dirty="0">
              <a:latin typeface="+mn-lt"/>
              <a:cs typeface="Georgia"/>
            </a:endParaRPr>
          </a:p>
          <a:p>
            <a:pPr marL="413384">
              <a:lnSpc>
                <a:spcPct val="100000"/>
              </a:lnSpc>
              <a:spcBef>
                <a:spcPts val="1175"/>
              </a:spcBef>
              <a:buClr>
                <a:schemeClr val="bg2"/>
              </a:buClr>
            </a:pPr>
            <a:r>
              <a:rPr lang="en-US" sz="2400" b="1" dirty="0">
                <a:latin typeface="+mn-lt"/>
                <a:cs typeface="Georgia"/>
              </a:rPr>
              <a:t>  800-303-9626 | Mon-Sat</a:t>
            </a:r>
            <a:r>
              <a:rPr lang="en-US" sz="2400" b="1" spc="-35" dirty="0">
                <a:latin typeface="+mn-lt"/>
                <a:cs typeface="Georgia"/>
              </a:rPr>
              <a:t> </a:t>
            </a:r>
            <a:r>
              <a:rPr lang="en-US" sz="2400" b="1" spc="-5" dirty="0">
                <a:latin typeface="+mn-lt"/>
                <a:cs typeface="Georgia"/>
              </a:rPr>
              <a:t>from</a:t>
            </a:r>
            <a:r>
              <a:rPr lang="en-US" sz="2400" b="1" spc="-10" dirty="0">
                <a:latin typeface="+mn-lt"/>
                <a:cs typeface="Georgia"/>
              </a:rPr>
              <a:t> </a:t>
            </a:r>
            <a:r>
              <a:rPr lang="en-US" sz="2400" b="1" spc="-5" dirty="0">
                <a:latin typeface="+mn-lt"/>
                <a:cs typeface="Georgia"/>
              </a:rPr>
              <a:t>8am</a:t>
            </a:r>
            <a:r>
              <a:rPr lang="en-US" sz="2400" b="1" spc="-20" dirty="0">
                <a:latin typeface="+mn-lt"/>
                <a:cs typeface="Georgia"/>
              </a:rPr>
              <a:t> </a:t>
            </a:r>
            <a:r>
              <a:rPr lang="en-US" sz="2400" b="1" spc="-5" dirty="0">
                <a:latin typeface="+mn-lt"/>
                <a:cs typeface="Georgia"/>
              </a:rPr>
              <a:t>to</a:t>
            </a:r>
            <a:r>
              <a:rPr lang="en-US" sz="2400" b="1" spc="-20" dirty="0">
                <a:latin typeface="+mn-lt"/>
                <a:cs typeface="Georgia"/>
              </a:rPr>
              <a:t> </a:t>
            </a:r>
            <a:r>
              <a:rPr lang="en-US" sz="2400" b="1" dirty="0">
                <a:latin typeface="+mn-lt"/>
                <a:cs typeface="Georgia"/>
              </a:rPr>
              <a:t>8pm</a:t>
            </a:r>
            <a:endParaRPr lang="en-US" sz="2400" dirty="0">
              <a:latin typeface="+mn-lt"/>
              <a:cs typeface="Georgia"/>
            </a:endParaRPr>
          </a:p>
          <a:p>
            <a:pPr marL="520065" marR="3029585" lvl="1" indent="-342900">
              <a:lnSpc>
                <a:spcPct val="120000"/>
              </a:lnSpc>
              <a:spcBef>
                <a:spcPts val="600"/>
              </a:spcBef>
              <a:buClr>
                <a:schemeClr val="bg2"/>
              </a:buClr>
              <a:buFont typeface="Wingdings" panose="05000000000000000000" pitchFamily="2" charset="2"/>
              <a:buChar char="v"/>
              <a:tabLst>
                <a:tab pos="749300" algn="l"/>
              </a:tabLst>
            </a:pPr>
            <a:r>
              <a:rPr lang="en-US" sz="2400" spc="-5" dirty="0">
                <a:latin typeface="+mn-lt"/>
                <a:cs typeface="Georgia"/>
              </a:rPr>
              <a:t>New</a:t>
            </a:r>
            <a:r>
              <a:rPr lang="en-US" sz="2400" spc="-10" dirty="0">
                <a:latin typeface="+mn-lt"/>
                <a:cs typeface="Georgia"/>
              </a:rPr>
              <a:t> </a:t>
            </a:r>
            <a:r>
              <a:rPr lang="en-US" sz="2400" spc="-5" dirty="0">
                <a:latin typeface="+mn-lt"/>
                <a:cs typeface="Georgia"/>
              </a:rPr>
              <a:t>York</a:t>
            </a:r>
            <a:r>
              <a:rPr lang="en-US" sz="2400" spc="10" dirty="0">
                <a:latin typeface="+mn-lt"/>
                <a:cs typeface="Georgia"/>
              </a:rPr>
              <a:t> </a:t>
            </a:r>
            <a:r>
              <a:rPr lang="en-US" sz="2400" spc="-5" dirty="0">
                <a:latin typeface="+mn-lt"/>
                <a:cs typeface="Georgia"/>
              </a:rPr>
              <a:t>State</a:t>
            </a:r>
            <a:r>
              <a:rPr lang="en-US" sz="2400" spc="-20" dirty="0">
                <a:latin typeface="+mn-lt"/>
                <a:cs typeface="Georgia"/>
              </a:rPr>
              <a:t> </a:t>
            </a:r>
            <a:r>
              <a:rPr lang="en-US" sz="2400" spc="-5" dirty="0">
                <a:latin typeface="+mn-lt"/>
                <a:cs typeface="Georgia"/>
              </a:rPr>
              <a:t>Toll-free</a:t>
            </a:r>
            <a:r>
              <a:rPr lang="en-US" sz="2400" spc="10" dirty="0">
                <a:latin typeface="+mn-lt"/>
                <a:cs typeface="Georgia"/>
              </a:rPr>
              <a:t> </a:t>
            </a:r>
            <a:r>
              <a:rPr lang="en-US" sz="2400" spc="-5" dirty="0">
                <a:latin typeface="+mn-lt"/>
                <a:cs typeface="Georgia"/>
              </a:rPr>
              <a:t>Smokers’</a:t>
            </a:r>
            <a:r>
              <a:rPr lang="en-US" sz="2400" dirty="0">
                <a:latin typeface="+mn-lt"/>
                <a:cs typeface="Georgia"/>
              </a:rPr>
              <a:t> </a:t>
            </a:r>
            <a:r>
              <a:rPr lang="en-US" sz="2400" spc="-5" dirty="0">
                <a:latin typeface="+mn-lt"/>
                <a:cs typeface="Georgia"/>
              </a:rPr>
              <a:t>Quit</a:t>
            </a:r>
            <a:r>
              <a:rPr lang="en-US" sz="2400" spc="-20" dirty="0">
                <a:latin typeface="+mn-lt"/>
                <a:cs typeface="Georgia"/>
              </a:rPr>
              <a:t> </a:t>
            </a:r>
            <a:r>
              <a:rPr lang="en-US" sz="2400" spc="-5" dirty="0">
                <a:latin typeface="+mn-lt"/>
                <a:cs typeface="Georgia"/>
              </a:rPr>
              <a:t>line: </a:t>
            </a:r>
            <a:r>
              <a:rPr lang="en-US" sz="2400" dirty="0">
                <a:latin typeface="+mn-lt"/>
                <a:cs typeface="Georgia"/>
              </a:rPr>
              <a:t> </a:t>
            </a:r>
            <a:br>
              <a:rPr lang="en-US" sz="2400" dirty="0">
                <a:latin typeface="+mn-lt"/>
                <a:cs typeface="Georgia"/>
              </a:rPr>
            </a:br>
            <a:r>
              <a:rPr lang="en-US" sz="2400" b="1" spc="-5" dirty="0">
                <a:latin typeface="+mn-lt"/>
                <a:cs typeface="Georgia"/>
              </a:rPr>
              <a:t>866-697-8487 | Mon-Thurs </a:t>
            </a:r>
            <a:r>
              <a:rPr lang="en-US" sz="2400" b="1" dirty="0">
                <a:latin typeface="+mn-lt"/>
                <a:cs typeface="Georgia"/>
              </a:rPr>
              <a:t>from 9am </a:t>
            </a:r>
            <a:r>
              <a:rPr lang="en-US" sz="2400" b="1" spc="-5" dirty="0">
                <a:latin typeface="+mn-lt"/>
                <a:cs typeface="Georgia"/>
              </a:rPr>
              <a:t>to </a:t>
            </a:r>
            <a:r>
              <a:rPr lang="en-US" sz="2400" b="1" dirty="0">
                <a:latin typeface="+mn-lt"/>
                <a:cs typeface="Georgia"/>
              </a:rPr>
              <a:t>9pm </a:t>
            </a:r>
            <a:r>
              <a:rPr lang="en-US" sz="2400" b="1" spc="-595" dirty="0">
                <a:latin typeface="+mn-lt"/>
                <a:cs typeface="Georgia"/>
              </a:rPr>
              <a:t> </a:t>
            </a:r>
            <a:br>
              <a:rPr lang="en-US" sz="2400" b="1" spc="-595" dirty="0">
                <a:latin typeface="+mn-lt"/>
                <a:cs typeface="Georgia"/>
              </a:rPr>
            </a:br>
            <a:r>
              <a:rPr lang="en-US" sz="2400" b="1" spc="-5" dirty="0">
                <a:latin typeface="+mn-lt"/>
                <a:cs typeface="Georgia"/>
              </a:rPr>
              <a:t>Fri-Sun</a:t>
            </a:r>
            <a:r>
              <a:rPr lang="en-US" sz="2400" b="1" spc="5" dirty="0">
                <a:latin typeface="+mn-lt"/>
                <a:cs typeface="Georgia"/>
              </a:rPr>
              <a:t> </a:t>
            </a:r>
            <a:r>
              <a:rPr lang="en-US" sz="2400" b="1" spc="-5" dirty="0">
                <a:latin typeface="+mn-lt"/>
                <a:cs typeface="Georgia"/>
              </a:rPr>
              <a:t>from</a:t>
            </a:r>
            <a:r>
              <a:rPr lang="en-US" sz="2400" b="1" spc="-10" dirty="0">
                <a:latin typeface="+mn-lt"/>
                <a:cs typeface="Georgia"/>
              </a:rPr>
              <a:t> </a:t>
            </a:r>
            <a:r>
              <a:rPr lang="en-US" sz="2400" b="1" dirty="0">
                <a:latin typeface="+mn-lt"/>
                <a:cs typeface="Georgia"/>
              </a:rPr>
              <a:t>9am</a:t>
            </a:r>
            <a:r>
              <a:rPr lang="en-US" sz="2400" b="1" spc="-10" dirty="0">
                <a:latin typeface="+mn-lt"/>
                <a:cs typeface="Georgia"/>
              </a:rPr>
              <a:t> </a:t>
            </a:r>
            <a:r>
              <a:rPr lang="en-US" sz="2400" b="1" spc="-5" dirty="0">
                <a:latin typeface="+mn-lt"/>
                <a:cs typeface="Georgia"/>
              </a:rPr>
              <a:t>to </a:t>
            </a:r>
            <a:r>
              <a:rPr lang="en-US" sz="2400" b="1" dirty="0">
                <a:latin typeface="+mn-lt"/>
                <a:cs typeface="Georgia"/>
              </a:rPr>
              <a:t>5pm</a:t>
            </a:r>
            <a:endParaRPr lang="en-US" sz="2400" dirty="0">
              <a:latin typeface="+mn-lt"/>
              <a:cs typeface="Georgia"/>
            </a:endParaRPr>
          </a:p>
          <a:p>
            <a:endParaRPr lang="en-US" dirty="0"/>
          </a:p>
        </p:txBody>
      </p:sp>
      <p:pic>
        <p:nvPicPr>
          <p:cNvPr id="5" name="object 8">
            <a:extLst>
              <a:ext uri="{FF2B5EF4-FFF2-40B4-BE49-F238E27FC236}">
                <a16:creationId xmlns:a16="http://schemas.microsoft.com/office/drawing/2014/main" id="{56CCCBC2-F014-BC1A-A0B6-2457CA5F75F3}"/>
              </a:ext>
            </a:extLst>
          </p:cNvPr>
          <p:cNvPicPr/>
          <p:nvPr/>
        </p:nvPicPr>
        <p:blipFill>
          <a:blip r:embed="rId3" cstate="print"/>
          <a:stretch>
            <a:fillRect/>
          </a:stretch>
        </p:blipFill>
        <p:spPr>
          <a:xfrm>
            <a:off x="8478174" y="2663301"/>
            <a:ext cx="3258105" cy="3053918"/>
          </a:xfrm>
          <a:prstGeom prst="rect">
            <a:avLst/>
          </a:prstGeom>
        </p:spPr>
      </p:pic>
    </p:spTree>
    <p:extLst>
      <p:ext uri="{BB962C8B-B14F-4D97-AF65-F5344CB8AC3E}">
        <p14:creationId xmlns:p14="http://schemas.microsoft.com/office/powerpoint/2010/main" val="502264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DB61F-B503-4B1E-B2B5-476106378C0C}"/>
              </a:ext>
            </a:extLst>
          </p:cNvPr>
          <p:cNvSpPr>
            <a:spLocks noGrp="1"/>
          </p:cNvSpPr>
          <p:nvPr>
            <p:ph type="body" sz="quarter" idx="10"/>
          </p:nvPr>
        </p:nvSpPr>
        <p:spPr>
          <a:xfrm>
            <a:off x="0" y="-7"/>
            <a:ext cx="12192000" cy="954367"/>
          </a:xfrm>
        </p:spPr>
        <p:txBody>
          <a:bodyPr/>
          <a:lstStyle/>
          <a:p>
            <a:pPr algn="ctr"/>
            <a:r>
              <a:rPr lang="en-US" sz="5400" b="1">
                <a:latin typeface="+mj-lt"/>
              </a:rPr>
              <a:t>Compliance</a:t>
            </a:r>
            <a:r>
              <a:rPr lang="en-US" b="1">
                <a:latin typeface="+mj-lt"/>
              </a:rPr>
              <a:t> </a:t>
            </a:r>
            <a:r>
              <a:rPr lang="en-US" sz="5400" b="1">
                <a:latin typeface="+mj-lt"/>
              </a:rPr>
              <a:t>Policy</a:t>
            </a:r>
            <a:r>
              <a:rPr lang="en-US" b="1">
                <a:latin typeface="+mj-lt"/>
              </a:rPr>
              <a:t> </a:t>
            </a:r>
          </a:p>
        </p:txBody>
      </p:sp>
      <p:sp>
        <p:nvSpPr>
          <p:cNvPr id="4" name="Content Placeholder 3">
            <a:extLst>
              <a:ext uri="{FF2B5EF4-FFF2-40B4-BE49-F238E27FC236}">
                <a16:creationId xmlns:a16="http://schemas.microsoft.com/office/drawing/2014/main" id="{895622D2-1BCF-4539-21BA-B420CEDF9843}"/>
              </a:ext>
            </a:extLst>
          </p:cNvPr>
          <p:cNvSpPr>
            <a:spLocks noGrp="1"/>
          </p:cNvSpPr>
          <p:nvPr>
            <p:ph sz="quarter" idx="11"/>
          </p:nvPr>
        </p:nvSpPr>
        <p:spPr>
          <a:xfrm>
            <a:off x="4896645" y="1371599"/>
            <a:ext cx="7068815" cy="4481272"/>
          </a:xfrm>
        </p:spPr>
        <p:txBody>
          <a:bodyPr vert="horz" lIns="0" tIns="0" rIns="0" bIns="0" rtlCol="0" anchor="t">
            <a:noAutofit/>
          </a:bodyPr>
          <a:lstStyle/>
          <a:p>
            <a:pPr marL="12700" marR="5080">
              <a:lnSpc>
                <a:spcPct val="107000"/>
              </a:lnSpc>
              <a:spcBef>
                <a:spcPts val="90"/>
              </a:spcBef>
              <a:spcAft>
                <a:spcPts val="0"/>
              </a:spcAft>
              <a:buClr>
                <a:schemeClr val="bg2"/>
              </a:buClr>
              <a:tabLst>
                <a:tab pos="354965" algn="l"/>
                <a:tab pos="355600" algn="l"/>
              </a:tabLst>
              <a:defRPr/>
            </a:pPr>
            <a:r>
              <a:rPr kumimoji="0" lang="en-US" b="1" i="0" u="none" strike="noStrike" kern="1200" cap="none" spc="0" normalizeH="0" baseline="0" noProof="0">
                <a:ln>
                  <a:noFill/>
                </a:ln>
                <a:solidFill>
                  <a:prstClr val="black"/>
                </a:solidFill>
                <a:effectLst/>
                <a:uLnTx/>
                <a:uFillTx/>
                <a:latin typeface="+mn-lt"/>
                <a:ea typeface="+mn-ea"/>
                <a:cs typeface="Georgia"/>
              </a:rPr>
              <a:t>Providers </a:t>
            </a:r>
            <a:r>
              <a:rPr kumimoji="0" lang="en-US" b="1" i="0" u="none" strike="noStrike" kern="1200" cap="none" spc="-5" normalizeH="0" baseline="0" noProof="0">
                <a:ln>
                  <a:noFill/>
                </a:ln>
                <a:solidFill>
                  <a:prstClr val="black"/>
                </a:solidFill>
                <a:effectLst/>
                <a:uLnTx/>
                <a:uFillTx/>
                <a:latin typeface="+mn-lt"/>
                <a:ea typeface="+mn-ea"/>
                <a:cs typeface="Georgia"/>
              </a:rPr>
              <a:t>should be compliant</a:t>
            </a:r>
            <a:r>
              <a:rPr lang="en-US" b="1" spc="-5">
                <a:solidFill>
                  <a:prstClr val="black"/>
                </a:solidFill>
                <a:latin typeface="+mn-lt"/>
                <a:cs typeface="Georgia"/>
              </a:rPr>
              <a:t> </a:t>
            </a:r>
            <a:r>
              <a:rPr kumimoji="0" lang="en-US" b="1" i="0" u="none" strike="noStrike" kern="1200" cap="none" normalizeH="0" baseline="0" noProof="0">
                <a:ln>
                  <a:noFill/>
                </a:ln>
                <a:solidFill>
                  <a:prstClr val="black"/>
                </a:solidFill>
                <a:effectLst/>
                <a:uLnTx/>
                <a:uFillTx/>
                <a:latin typeface="+mn-lt"/>
                <a:ea typeface="+mn-ea"/>
                <a:cs typeface="Georgia"/>
              </a:rPr>
              <a:t> </a:t>
            </a:r>
            <a:r>
              <a:rPr kumimoji="0" lang="en-US" b="1" i="0" u="none" strike="noStrike" kern="1200" cap="none" spc="-5" normalizeH="0" baseline="0" noProof="0">
                <a:ln>
                  <a:noFill/>
                </a:ln>
                <a:solidFill>
                  <a:prstClr val="black"/>
                </a:solidFill>
                <a:effectLst/>
                <a:uLnTx/>
                <a:uFillTx/>
                <a:latin typeface="+mn-lt"/>
                <a:ea typeface="+mn-ea"/>
                <a:cs typeface="Georgia"/>
              </a:rPr>
              <a:t>with </a:t>
            </a:r>
            <a:r>
              <a:rPr kumimoji="0" lang="en-US" b="1" i="0" u="none" strike="noStrike" kern="1200" cap="none" spc="0" normalizeH="0" baseline="0" noProof="0">
                <a:ln>
                  <a:noFill/>
                </a:ln>
                <a:solidFill>
                  <a:prstClr val="black"/>
                </a:solidFill>
                <a:effectLst/>
                <a:uLnTx/>
                <a:uFillTx/>
                <a:latin typeface="+mn-lt"/>
                <a:ea typeface="+mn-ea"/>
                <a:cs typeface="Georgia"/>
              </a:rPr>
              <a:t>all </a:t>
            </a:r>
            <a:r>
              <a:rPr kumimoji="0" lang="en-US" b="1" i="0" u="none" strike="noStrike" kern="1200" cap="none" spc="-5" normalizeH="0" baseline="0" noProof="0" err="1">
                <a:ln>
                  <a:noFill/>
                </a:ln>
                <a:solidFill>
                  <a:prstClr val="black"/>
                </a:solidFill>
                <a:effectLst/>
                <a:uLnTx/>
                <a:uFillTx/>
                <a:latin typeface="+mn-lt"/>
                <a:ea typeface="+mn-ea"/>
                <a:cs typeface="Georgia"/>
              </a:rPr>
              <a:t>MetroPlusHealth</a:t>
            </a:r>
            <a:r>
              <a:rPr lang="en-US" b="1" spc="-5">
                <a:solidFill>
                  <a:prstClr val="black"/>
                </a:solidFill>
                <a:latin typeface="+mn-lt"/>
                <a:cs typeface="Georgia"/>
              </a:rPr>
              <a:t> </a:t>
            </a:r>
            <a:r>
              <a:rPr kumimoji="0" lang="en-US" b="1" i="0" u="none" strike="noStrike" kern="1200" cap="none" normalizeH="0" baseline="0" noProof="0">
                <a:ln>
                  <a:noFill/>
                </a:ln>
                <a:solidFill>
                  <a:prstClr val="black"/>
                </a:solidFill>
                <a:effectLst/>
                <a:uLnTx/>
                <a:uFillTx/>
                <a:latin typeface="+mn-lt"/>
                <a:ea typeface="+mn-ea"/>
                <a:cs typeface="Georgia"/>
              </a:rPr>
              <a:t> </a:t>
            </a:r>
            <a:r>
              <a:rPr kumimoji="0" lang="en-US" b="1" i="0" u="none" strike="noStrike" kern="1200" cap="none" spc="-5" normalizeH="0" baseline="0" noProof="0">
                <a:ln>
                  <a:noFill/>
                </a:ln>
                <a:solidFill>
                  <a:prstClr val="black"/>
                </a:solidFill>
                <a:effectLst/>
                <a:uLnTx/>
                <a:uFillTx/>
                <a:latin typeface="+mn-lt"/>
                <a:ea typeface="+mn-ea"/>
                <a:cs typeface="Georgia"/>
              </a:rPr>
              <a:t>approved clinical treatment </a:t>
            </a:r>
            <a:r>
              <a:rPr kumimoji="0" lang="en-US" b="1" i="0" u="none" strike="noStrike" kern="1200" cap="none" spc="0" normalizeH="0" baseline="0" noProof="0">
                <a:ln>
                  <a:noFill/>
                </a:ln>
                <a:solidFill>
                  <a:prstClr val="black"/>
                </a:solidFill>
                <a:effectLst/>
                <a:uLnTx/>
                <a:uFillTx/>
                <a:latin typeface="+mn-lt"/>
                <a:ea typeface="+mn-ea"/>
                <a:cs typeface="Georgia"/>
              </a:rPr>
              <a:t>and</a:t>
            </a:r>
            <a:r>
              <a:rPr lang="en-US" b="1">
                <a:solidFill>
                  <a:prstClr val="black"/>
                </a:solidFill>
                <a:latin typeface="+mn-lt"/>
                <a:cs typeface="Georgia"/>
              </a:rPr>
              <a:t> </a:t>
            </a:r>
            <a:r>
              <a:rPr kumimoji="0" lang="en-US" b="1" i="0" u="none" strike="noStrike" kern="1200" cap="none" spc="-565" normalizeH="0" baseline="0" noProof="0">
                <a:ln>
                  <a:noFill/>
                </a:ln>
                <a:solidFill>
                  <a:prstClr val="black"/>
                </a:solidFill>
                <a:effectLst/>
                <a:uLnTx/>
                <a:uFillTx/>
                <a:latin typeface="+mn-lt"/>
                <a:ea typeface="+mn-ea"/>
                <a:cs typeface="Georgia"/>
              </a:rPr>
              <a:t> </a:t>
            </a:r>
            <a:r>
              <a:rPr kumimoji="0" lang="en-US" b="1" i="0" u="none" strike="noStrike" kern="1200" cap="none" spc="-5" normalizeH="0" baseline="0" noProof="0">
                <a:ln>
                  <a:noFill/>
                </a:ln>
                <a:solidFill>
                  <a:prstClr val="black"/>
                </a:solidFill>
                <a:effectLst/>
                <a:uLnTx/>
                <a:uFillTx/>
                <a:latin typeface="+mn-lt"/>
                <a:ea typeface="+mn-ea"/>
                <a:cs typeface="Georgia"/>
              </a:rPr>
              <a:t>preventive</a:t>
            </a:r>
            <a:r>
              <a:rPr kumimoji="0" lang="en-US" b="1" i="0" u="none" strike="noStrike" kern="1200" cap="none" spc="30" normalizeH="0" baseline="0" noProof="0">
                <a:ln>
                  <a:noFill/>
                </a:ln>
                <a:solidFill>
                  <a:prstClr val="black"/>
                </a:solidFill>
                <a:effectLst/>
                <a:uLnTx/>
                <a:uFillTx/>
                <a:latin typeface="+mn-lt"/>
                <a:ea typeface="+mn-ea"/>
                <a:cs typeface="Georgia"/>
              </a:rPr>
              <a:t> </a:t>
            </a:r>
            <a:r>
              <a:rPr kumimoji="0" lang="en-US" b="1" i="0" u="none" strike="noStrike" kern="1200" cap="none" spc="-5" normalizeH="0" baseline="0" noProof="0">
                <a:ln>
                  <a:noFill/>
                </a:ln>
                <a:solidFill>
                  <a:prstClr val="black"/>
                </a:solidFill>
                <a:effectLst/>
                <a:uLnTx/>
                <a:uFillTx/>
                <a:latin typeface="+mn-lt"/>
                <a:ea typeface="+mn-ea"/>
                <a:cs typeface="Georgia"/>
              </a:rPr>
              <a:t>health</a:t>
            </a:r>
            <a:r>
              <a:rPr kumimoji="0" lang="en-US" b="1" i="0" u="none" strike="noStrike" kern="1200" cap="none" spc="45" normalizeH="0" baseline="0" noProof="0">
                <a:ln>
                  <a:noFill/>
                </a:ln>
                <a:solidFill>
                  <a:prstClr val="black"/>
                </a:solidFill>
                <a:effectLst/>
                <a:uLnTx/>
                <a:uFillTx/>
                <a:latin typeface="+mn-lt"/>
                <a:ea typeface="+mn-ea"/>
                <a:cs typeface="Georgia"/>
              </a:rPr>
              <a:t> </a:t>
            </a:r>
            <a:r>
              <a:rPr kumimoji="0" lang="en-US" b="1" i="0" u="none" strike="noStrike" kern="1200" cap="none" spc="-5" normalizeH="0" baseline="0" noProof="0">
                <a:ln>
                  <a:noFill/>
                </a:ln>
                <a:solidFill>
                  <a:prstClr val="black"/>
                </a:solidFill>
                <a:effectLst/>
                <a:uLnTx/>
                <a:uFillTx/>
                <a:latin typeface="+mn-lt"/>
                <a:ea typeface="+mn-ea"/>
                <a:cs typeface="Georgia"/>
              </a:rPr>
              <a:t>guidelines</a:t>
            </a:r>
            <a:r>
              <a:rPr lang="en-US" b="1" spc="-5">
                <a:solidFill>
                  <a:prstClr val="black"/>
                </a:solidFill>
                <a:latin typeface="+mn-lt"/>
                <a:cs typeface="Georgia"/>
              </a:rPr>
              <a:t> </a:t>
            </a:r>
            <a:r>
              <a:rPr kumimoji="0" lang="en-US" b="1" i="0" u="none" strike="noStrike" kern="1200" cap="none" normalizeH="0" baseline="0" noProof="0">
                <a:ln>
                  <a:noFill/>
                </a:ln>
                <a:solidFill>
                  <a:prstClr val="black"/>
                </a:solidFill>
                <a:effectLst/>
                <a:uLnTx/>
                <a:uFillTx/>
                <a:latin typeface="+mn-lt"/>
                <a:ea typeface="+mn-ea"/>
                <a:cs typeface="Georgia"/>
              </a:rPr>
              <a:t> </a:t>
            </a:r>
            <a:r>
              <a:rPr kumimoji="0" lang="en-US" b="1" i="0" u="none" strike="noStrike" kern="1200" cap="none" spc="0" normalizeH="0" baseline="0" noProof="0">
                <a:ln>
                  <a:noFill/>
                </a:ln>
                <a:solidFill>
                  <a:prstClr val="black"/>
                </a:solidFill>
                <a:effectLst/>
                <a:uLnTx/>
                <a:uFillTx/>
                <a:latin typeface="+mn-lt"/>
                <a:ea typeface="+mn-ea"/>
                <a:cs typeface="Georgia"/>
              </a:rPr>
              <a:t>and</a:t>
            </a:r>
            <a:r>
              <a:rPr kumimoji="0" lang="en-US" b="1" i="0" u="none" strike="noStrike" kern="1200" cap="none" spc="-25" normalizeH="0" baseline="0" noProof="0">
                <a:ln>
                  <a:noFill/>
                </a:ln>
                <a:solidFill>
                  <a:prstClr val="black"/>
                </a:solidFill>
                <a:effectLst/>
                <a:uLnTx/>
                <a:uFillTx/>
                <a:latin typeface="+mn-lt"/>
                <a:ea typeface="+mn-ea"/>
                <a:cs typeface="Georgia"/>
              </a:rPr>
              <a:t> </a:t>
            </a:r>
            <a:r>
              <a:rPr kumimoji="0" lang="en-US" b="1" i="0" u="none" strike="noStrike" kern="1200" cap="none" spc="0" normalizeH="0" baseline="0" noProof="0">
                <a:ln>
                  <a:noFill/>
                </a:ln>
                <a:solidFill>
                  <a:prstClr val="black"/>
                </a:solidFill>
                <a:effectLst/>
                <a:uLnTx/>
                <a:uFillTx/>
                <a:latin typeface="+mn-lt"/>
                <a:ea typeface="+mn-ea"/>
                <a:cs typeface="Georgia"/>
              </a:rPr>
              <a:t>Public</a:t>
            </a:r>
            <a:r>
              <a:rPr kumimoji="0" lang="en-US" b="1" i="0" u="none" strike="noStrike" kern="1200" cap="none" spc="-25" normalizeH="0" baseline="0" noProof="0">
                <a:ln>
                  <a:noFill/>
                </a:ln>
                <a:solidFill>
                  <a:prstClr val="black"/>
                </a:solidFill>
                <a:effectLst/>
                <a:uLnTx/>
                <a:uFillTx/>
                <a:latin typeface="+mn-lt"/>
                <a:ea typeface="+mn-ea"/>
                <a:cs typeface="Georgia"/>
              </a:rPr>
              <a:t> </a:t>
            </a:r>
            <a:r>
              <a:rPr kumimoji="0" lang="en-US" b="1" i="0" u="none" strike="noStrike" kern="1200" cap="none" spc="-5" normalizeH="0" baseline="0" noProof="0">
                <a:ln>
                  <a:noFill/>
                </a:ln>
                <a:solidFill>
                  <a:prstClr val="black"/>
                </a:solidFill>
                <a:effectLst/>
                <a:uLnTx/>
                <a:uFillTx/>
                <a:latin typeface="+mn-lt"/>
                <a:ea typeface="+mn-ea"/>
                <a:cs typeface="Georgia"/>
              </a:rPr>
              <a:t>Health</a:t>
            </a:r>
            <a:r>
              <a:rPr kumimoji="0" lang="en-US" b="1" i="0" u="none" strike="noStrike" kern="1200" cap="none" spc="-20" normalizeH="0" baseline="0" noProof="0">
                <a:ln>
                  <a:noFill/>
                </a:ln>
                <a:solidFill>
                  <a:prstClr val="black"/>
                </a:solidFill>
                <a:effectLst/>
                <a:uLnTx/>
                <a:uFillTx/>
                <a:latin typeface="+mn-lt"/>
                <a:ea typeface="+mn-ea"/>
                <a:cs typeface="Georgia"/>
              </a:rPr>
              <a:t> </a:t>
            </a:r>
            <a:r>
              <a:rPr kumimoji="0" lang="en-US" b="1" i="0" u="none" strike="noStrike" kern="1200" cap="none" spc="-5" normalizeH="0" baseline="0" noProof="0">
                <a:ln>
                  <a:noFill/>
                </a:ln>
                <a:solidFill>
                  <a:prstClr val="black"/>
                </a:solidFill>
                <a:effectLst/>
                <a:uLnTx/>
                <a:uFillTx/>
                <a:latin typeface="+mn-lt"/>
                <a:ea typeface="+mn-ea"/>
                <a:cs typeface="Georgia"/>
              </a:rPr>
              <a:t>Guidelines.</a:t>
            </a:r>
            <a:endParaRPr lang="en-US" b="1">
              <a:solidFill>
                <a:prstClr val="black"/>
              </a:solidFill>
            </a:endParaRPr>
          </a:p>
          <a:p>
            <a:pPr marL="12700" marR="5080" lvl="0" algn="l" defTabSz="914400" rtl="0" eaLnBrk="1" fontAlgn="auto" latinLnBrk="0" hangingPunct="1">
              <a:lnSpc>
                <a:spcPct val="107000"/>
              </a:lnSpc>
              <a:spcBef>
                <a:spcPts val="90"/>
              </a:spcBef>
              <a:spcAft>
                <a:spcPts val="0"/>
              </a:spcAft>
              <a:buClr>
                <a:schemeClr val="bg2"/>
              </a:buClr>
              <a:buSzTx/>
              <a:tabLst>
                <a:tab pos="354965" algn="l"/>
                <a:tab pos="355600" algn="l"/>
              </a:tabLst>
              <a:defRPr/>
            </a:pPr>
            <a:endParaRPr lang="en-US" b="1" i="0" u="none" strike="noStrike" kern="1200" cap="none" spc="0" normalizeH="0" baseline="0" noProof="0">
              <a:ln>
                <a:noFill/>
              </a:ln>
              <a:solidFill>
                <a:prstClr val="black"/>
              </a:solidFill>
              <a:effectLst/>
              <a:uLnTx/>
              <a:uFillTx/>
              <a:latin typeface="+mn-lt"/>
              <a:cs typeface="Georgia"/>
            </a:endParaRPr>
          </a:p>
          <a:p>
            <a:pPr marL="12700" marR="247650">
              <a:lnSpc>
                <a:spcPct val="107000"/>
              </a:lnSpc>
              <a:spcBef>
                <a:spcPts val="795"/>
              </a:spcBef>
              <a:spcAft>
                <a:spcPts val="0"/>
              </a:spcAft>
              <a:buClr>
                <a:schemeClr val="bg2"/>
              </a:buClr>
              <a:tabLst>
                <a:tab pos="354965" algn="l"/>
                <a:tab pos="355600" algn="l"/>
              </a:tabLst>
              <a:defRPr/>
            </a:pPr>
            <a:r>
              <a:rPr kumimoji="0" lang="en-US" b="1" i="0" u="none" strike="noStrike" kern="1200" cap="none" spc="-5" normalizeH="0" baseline="0" noProof="0" err="1">
                <a:ln>
                  <a:noFill/>
                </a:ln>
                <a:solidFill>
                  <a:prstClr val="black"/>
                </a:solidFill>
                <a:effectLst/>
                <a:uLnTx/>
                <a:uFillTx/>
                <a:latin typeface="+mn-lt"/>
                <a:ea typeface="+mn-ea"/>
                <a:cs typeface="Georgia"/>
              </a:rPr>
              <a:t>MetroPlusHealth</a:t>
            </a:r>
            <a:r>
              <a:rPr kumimoji="0" lang="en-US" b="1" i="0" u="none" strike="noStrike" kern="1200" cap="none" spc="-5" normalizeH="0" baseline="0" noProof="0">
                <a:ln>
                  <a:noFill/>
                </a:ln>
                <a:solidFill>
                  <a:prstClr val="black"/>
                </a:solidFill>
                <a:effectLst/>
                <a:uLnTx/>
                <a:uFillTx/>
                <a:latin typeface="+mn-lt"/>
                <a:ea typeface="+mn-ea"/>
                <a:cs typeface="Georgia"/>
              </a:rPr>
              <a:t> will</a:t>
            </a:r>
            <a:r>
              <a:rPr lang="en-US" b="1" spc="-5">
                <a:solidFill>
                  <a:prstClr val="black"/>
                </a:solidFill>
                <a:latin typeface="+mn-lt"/>
                <a:cs typeface="Georgia"/>
              </a:rPr>
              <a:t> </a:t>
            </a:r>
            <a:r>
              <a:rPr kumimoji="0" lang="en-US" b="1" i="0" u="none" strike="noStrike" kern="1200" cap="none" normalizeH="0" baseline="0" noProof="0">
                <a:ln>
                  <a:noFill/>
                </a:ln>
                <a:solidFill>
                  <a:prstClr val="black"/>
                </a:solidFill>
                <a:effectLst/>
                <a:uLnTx/>
                <a:uFillTx/>
                <a:latin typeface="+mn-lt"/>
                <a:ea typeface="+mn-ea"/>
                <a:cs typeface="Georgia"/>
              </a:rPr>
              <a:t> </a:t>
            </a:r>
            <a:r>
              <a:rPr kumimoji="0" lang="en-US" b="1" i="0" u="none" strike="noStrike" kern="1200" cap="none" spc="-5" normalizeH="0" baseline="0" noProof="0">
                <a:ln>
                  <a:noFill/>
                </a:ln>
                <a:solidFill>
                  <a:prstClr val="black"/>
                </a:solidFill>
                <a:effectLst/>
                <a:uLnTx/>
                <a:uFillTx/>
                <a:latin typeface="+mn-lt"/>
                <a:ea typeface="+mn-ea"/>
                <a:cs typeface="Georgia"/>
              </a:rPr>
              <a:t>periodically collect data</a:t>
            </a:r>
            <a:r>
              <a:rPr lang="en-US" b="1" spc="-5">
                <a:solidFill>
                  <a:prstClr val="black"/>
                </a:solidFill>
                <a:latin typeface="+mn-lt"/>
                <a:cs typeface="Georgia"/>
              </a:rPr>
              <a:t> </a:t>
            </a:r>
            <a:r>
              <a:rPr kumimoji="0" lang="en-US" b="1" i="0" u="none" strike="noStrike" kern="1200" cap="none" spc="0" normalizeH="0" baseline="0" noProof="0">
                <a:ln>
                  <a:noFill/>
                </a:ln>
                <a:solidFill>
                  <a:prstClr val="black"/>
                </a:solidFill>
                <a:effectLst/>
                <a:uLnTx/>
                <a:uFillTx/>
                <a:latin typeface="+mn-lt"/>
                <a:ea typeface="+mn-ea"/>
                <a:cs typeface="Georgia"/>
              </a:rPr>
              <a:t> regarding </a:t>
            </a:r>
            <a:r>
              <a:rPr kumimoji="0" lang="en-US" b="1" i="0" u="none" strike="noStrike" kern="1200" cap="none" spc="-5" normalizeH="0" baseline="0" noProof="0">
                <a:ln>
                  <a:noFill/>
                </a:ln>
                <a:solidFill>
                  <a:prstClr val="black"/>
                </a:solidFill>
                <a:effectLst/>
                <a:uLnTx/>
                <a:uFillTx/>
                <a:latin typeface="+mn-lt"/>
                <a:ea typeface="+mn-ea"/>
                <a:cs typeface="Georgia"/>
              </a:rPr>
              <a:t>incident </a:t>
            </a:r>
            <a:r>
              <a:rPr kumimoji="0" lang="en-US" b="1" i="0" u="none" strike="noStrike" kern="1200" cap="none" spc="0" normalizeH="0" baseline="0" noProof="0">
                <a:ln>
                  <a:noFill/>
                </a:ln>
                <a:solidFill>
                  <a:prstClr val="black"/>
                </a:solidFill>
                <a:effectLst/>
                <a:uLnTx/>
                <a:uFillTx/>
                <a:latin typeface="+mn-lt"/>
                <a:ea typeface="+mn-ea"/>
                <a:cs typeface="Georgia"/>
              </a:rPr>
              <a:t>reporting</a:t>
            </a:r>
            <a:r>
              <a:rPr lang="en-US" b="1">
                <a:solidFill>
                  <a:prstClr val="black"/>
                </a:solidFill>
                <a:latin typeface="+mn-lt"/>
                <a:cs typeface="Georgia"/>
              </a:rPr>
              <a:t> </a:t>
            </a:r>
            <a:r>
              <a:rPr kumimoji="0" lang="en-US" b="1" i="0" u="none" strike="noStrike" kern="1200" cap="none" spc="5" normalizeH="0" baseline="0" noProof="0">
                <a:ln>
                  <a:noFill/>
                </a:ln>
                <a:solidFill>
                  <a:prstClr val="black"/>
                </a:solidFill>
                <a:effectLst/>
                <a:uLnTx/>
                <a:uFillTx/>
                <a:latin typeface="+mn-lt"/>
                <a:ea typeface="+mn-ea"/>
                <a:cs typeface="Georgia"/>
              </a:rPr>
              <a:t> </a:t>
            </a:r>
            <a:r>
              <a:rPr kumimoji="0" lang="en-US" b="1" i="0" u="none" strike="noStrike" kern="1200" cap="none" spc="0" normalizeH="0" baseline="0" noProof="0">
                <a:ln>
                  <a:noFill/>
                </a:ln>
                <a:solidFill>
                  <a:prstClr val="black"/>
                </a:solidFill>
                <a:effectLst/>
                <a:uLnTx/>
                <a:uFillTx/>
                <a:latin typeface="+mn-lt"/>
                <a:ea typeface="+mn-ea"/>
                <a:cs typeface="Georgia"/>
              </a:rPr>
              <a:t>and</a:t>
            </a:r>
            <a:r>
              <a:rPr kumimoji="0" lang="en-US" b="1" i="0" u="none" strike="noStrike" kern="1200" cap="none" spc="-45" normalizeH="0" baseline="0" noProof="0">
                <a:ln>
                  <a:noFill/>
                </a:ln>
                <a:solidFill>
                  <a:prstClr val="black"/>
                </a:solidFill>
                <a:effectLst/>
                <a:uLnTx/>
                <a:uFillTx/>
                <a:latin typeface="+mn-lt"/>
                <a:ea typeface="+mn-ea"/>
                <a:cs typeface="Georgia"/>
              </a:rPr>
              <a:t> </a:t>
            </a:r>
            <a:r>
              <a:rPr kumimoji="0" lang="en-US" b="1" i="0" u="none" strike="noStrike" kern="1200" cap="none" spc="-5" normalizeH="0" baseline="0" noProof="0">
                <a:ln>
                  <a:noFill/>
                </a:ln>
                <a:solidFill>
                  <a:prstClr val="black"/>
                </a:solidFill>
                <a:effectLst/>
                <a:uLnTx/>
                <a:uFillTx/>
                <a:latin typeface="+mn-lt"/>
                <a:ea typeface="+mn-ea"/>
                <a:cs typeface="Georgia"/>
              </a:rPr>
              <a:t>performance</a:t>
            </a:r>
            <a:r>
              <a:rPr kumimoji="0" lang="en-US" b="1" i="0" u="none" strike="noStrike" kern="1200" cap="none" spc="-30" normalizeH="0" baseline="0" noProof="0">
                <a:ln>
                  <a:noFill/>
                </a:ln>
                <a:solidFill>
                  <a:prstClr val="black"/>
                </a:solidFill>
                <a:effectLst/>
                <a:uLnTx/>
                <a:uFillTx/>
                <a:latin typeface="+mn-lt"/>
                <a:ea typeface="+mn-ea"/>
                <a:cs typeface="Georgia"/>
              </a:rPr>
              <a:t> </a:t>
            </a:r>
            <a:r>
              <a:rPr kumimoji="0" lang="en-US" b="1" i="0" u="none" strike="noStrike" kern="1200" cap="none" spc="-5" normalizeH="0" baseline="0" noProof="0">
                <a:ln>
                  <a:noFill/>
                </a:ln>
                <a:solidFill>
                  <a:prstClr val="black"/>
                </a:solidFill>
                <a:effectLst/>
                <a:uLnTx/>
                <a:uFillTx/>
                <a:latin typeface="+mn-lt"/>
                <a:ea typeface="+mn-ea"/>
                <a:cs typeface="Georgia"/>
              </a:rPr>
              <a:t>standards</a:t>
            </a:r>
            <a:r>
              <a:rPr kumimoji="0" lang="en-US" b="1" i="0" u="none" strike="noStrike" kern="1200" cap="none" spc="-30" normalizeH="0" baseline="0" noProof="0">
                <a:ln>
                  <a:noFill/>
                </a:ln>
                <a:solidFill>
                  <a:prstClr val="black"/>
                </a:solidFill>
                <a:effectLst/>
                <a:uLnTx/>
                <a:uFillTx/>
                <a:latin typeface="+mn-lt"/>
                <a:ea typeface="+mn-ea"/>
                <a:cs typeface="Georgia"/>
              </a:rPr>
              <a:t> </a:t>
            </a:r>
            <a:r>
              <a:rPr kumimoji="0" lang="en-US" b="1" i="0" u="none" strike="noStrike" kern="1200" cap="none" spc="-5" normalizeH="0" baseline="0" noProof="0">
                <a:ln>
                  <a:noFill/>
                </a:ln>
                <a:solidFill>
                  <a:prstClr val="black"/>
                </a:solidFill>
                <a:effectLst/>
                <a:uLnTx/>
                <a:uFillTx/>
                <a:latin typeface="+mn-lt"/>
                <a:ea typeface="+mn-ea"/>
                <a:cs typeface="Georgia"/>
              </a:rPr>
              <a:t>to</a:t>
            </a:r>
            <a:r>
              <a:rPr lang="en-US" b="1" spc="-5">
                <a:solidFill>
                  <a:prstClr val="black"/>
                </a:solidFill>
                <a:latin typeface="+mn-lt"/>
                <a:cs typeface="Georgia"/>
              </a:rPr>
              <a:t> </a:t>
            </a:r>
            <a:r>
              <a:rPr kumimoji="0" lang="en-US" b="1" i="0" u="none" strike="noStrike" kern="1200" cap="none" spc="-560" normalizeH="0" baseline="0" noProof="0">
                <a:ln>
                  <a:noFill/>
                </a:ln>
                <a:solidFill>
                  <a:prstClr val="black"/>
                </a:solidFill>
                <a:effectLst/>
                <a:uLnTx/>
                <a:uFillTx/>
                <a:latin typeface="+mn-lt"/>
                <a:ea typeface="+mn-ea"/>
                <a:cs typeface="Georgia"/>
              </a:rPr>
              <a:t> </a:t>
            </a:r>
            <a:r>
              <a:rPr kumimoji="0" lang="en-US" b="1" i="0" u="none" strike="noStrike" kern="1200" cap="none" spc="0" normalizeH="0" baseline="0" noProof="0">
                <a:ln>
                  <a:noFill/>
                </a:ln>
                <a:solidFill>
                  <a:prstClr val="black"/>
                </a:solidFill>
                <a:effectLst/>
                <a:uLnTx/>
                <a:uFillTx/>
                <a:latin typeface="+mn-lt"/>
                <a:ea typeface="+mn-ea"/>
                <a:cs typeface="Georgia"/>
              </a:rPr>
              <a:t>monitor </a:t>
            </a:r>
            <a:r>
              <a:rPr kumimoji="0" lang="en-US" b="1" i="0" u="none" strike="noStrike" kern="1200" cap="none" spc="-5" normalizeH="0" baseline="0" noProof="0">
                <a:ln>
                  <a:noFill/>
                </a:ln>
                <a:solidFill>
                  <a:prstClr val="black"/>
                </a:solidFill>
                <a:effectLst/>
                <a:uLnTx/>
                <a:uFillTx/>
                <a:latin typeface="+mn-lt"/>
                <a:ea typeface="+mn-ea"/>
                <a:cs typeface="Georgia"/>
              </a:rPr>
              <a:t>contractual</a:t>
            </a:r>
            <a:r>
              <a:rPr lang="en-US" b="1" spc="-5">
                <a:solidFill>
                  <a:prstClr val="black"/>
                </a:solidFill>
                <a:latin typeface="+mn-lt"/>
                <a:cs typeface="Georgia"/>
              </a:rPr>
              <a:t> </a:t>
            </a:r>
            <a:r>
              <a:rPr kumimoji="0" lang="en-US" b="1" i="0" u="none" strike="noStrike" kern="1200" cap="none" normalizeH="0" baseline="0" noProof="0">
                <a:ln>
                  <a:noFill/>
                </a:ln>
                <a:solidFill>
                  <a:prstClr val="black"/>
                </a:solidFill>
                <a:effectLst/>
                <a:uLnTx/>
                <a:uFillTx/>
                <a:latin typeface="+mn-lt"/>
                <a:ea typeface="+mn-ea"/>
                <a:cs typeface="Georgia"/>
              </a:rPr>
              <a:t> </a:t>
            </a:r>
            <a:r>
              <a:rPr kumimoji="0" lang="en-US" b="1" i="0" u="none" strike="noStrike" kern="1200" cap="none" spc="-5" normalizeH="0" baseline="0" noProof="0">
                <a:ln>
                  <a:noFill/>
                </a:ln>
                <a:solidFill>
                  <a:prstClr val="black"/>
                </a:solidFill>
                <a:effectLst/>
                <a:uLnTx/>
                <a:uFillTx/>
                <a:latin typeface="+mn-lt"/>
                <a:ea typeface="+mn-ea"/>
                <a:cs typeface="Georgia"/>
              </a:rPr>
              <a:t>compliance.</a:t>
            </a:r>
            <a:endParaRPr lang="en-US" b="1">
              <a:solidFill>
                <a:prstClr val="black"/>
              </a:solidFill>
              <a:latin typeface="+mn-lt"/>
              <a:cs typeface="Georgia"/>
            </a:endParaRPr>
          </a:p>
          <a:p>
            <a:pPr marL="12700" marR="247650">
              <a:lnSpc>
                <a:spcPct val="107000"/>
              </a:lnSpc>
              <a:spcBef>
                <a:spcPts val="795"/>
              </a:spcBef>
              <a:spcAft>
                <a:spcPts val="0"/>
              </a:spcAft>
              <a:tabLst>
                <a:tab pos="354965" algn="l"/>
                <a:tab pos="355600" algn="l"/>
              </a:tabLst>
              <a:defRPr/>
            </a:pPr>
            <a:endParaRPr lang="en-US" b="1" spc="-5">
              <a:solidFill>
                <a:prstClr val="black"/>
              </a:solidFill>
              <a:latin typeface="+mn-lt"/>
              <a:cs typeface="Georgia"/>
            </a:endParaRPr>
          </a:p>
          <a:p>
            <a:pPr marL="12700" marR="247650">
              <a:lnSpc>
                <a:spcPct val="107000"/>
              </a:lnSpc>
              <a:spcBef>
                <a:spcPts val="795"/>
              </a:spcBef>
              <a:spcAft>
                <a:spcPts val="0"/>
              </a:spcAft>
              <a:buClr>
                <a:schemeClr val="bg2"/>
              </a:buClr>
              <a:tabLst>
                <a:tab pos="354965" algn="l"/>
                <a:tab pos="355600" algn="l"/>
              </a:tabLst>
              <a:defRPr/>
            </a:pPr>
            <a:r>
              <a:rPr lang="en-US" b="1" spc="-5">
                <a:solidFill>
                  <a:prstClr val="black"/>
                </a:solidFill>
                <a:latin typeface="+mn-lt"/>
                <a:cs typeface="Georgia"/>
              </a:rPr>
              <a:t>Our  </a:t>
            </a:r>
            <a:r>
              <a:rPr lang="en-US" b="1" spc="-5">
                <a:solidFill>
                  <a:srgbClr val="FF0000"/>
                </a:solidFill>
                <a:latin typeface="+mn-lt"/>
                <a:cs typeface="Georgia"/>
                <a:hlinkClick r:id="rId3">
                  <a:extLst>
                    <a:ext uri="{A12FA001-AC4F-418D-AE19-62706E023703}">
                      <ahyp:hlinkClr xmlns:ahyp="http://schemas.microsoft.com/office/drawing/2018/hyperlinkcolor" val="tx"/>
                    </a:ext>
                  </a:extLst>
                </a:hlinkClick>
              </a:rPr>
              <a:t>Clinical Policies </a:t>
            </a:r>
            <a:r>
              <a:rPr lang="en-US" b="1" spc="-5">
                <a:solidFill>
                  <a:prstClr val="black"/>
                </a:solidFill>
                <a:latin typeface="+mn-lt"/>
                <a:cs typeface="Georgia"/>
              </a:rPr>
              <a:t>and </a:t>
            </a:r>
            <a:r>
              <a:rPr lang="en-US" b="1" spc="-5">
                <a:solidFill>
                  <a:srgbClr val="FF0000"/>
                </a:solidFill>
                <a:latin typeface="+mn-lt"/>
                <a:cs typeface="Georgia"/>
                <a:hlinkClick r:id="rId4">
                  <a:extLst>
                    <a:ext uri="{A12FA001-AC4F-418D-AE19-62706E023703}">
                      <ahyp:hlinkClr xmlns:ahyp="http://schemas.microsoft.com/office/drawing/2018/hyperlinkcolor" val="tx"/>
                    </a:ext>
                  </a:extLst>
                </a:hlinkClick>
              </a:rPr>
              <a:t>Benefit Grid </a:t>
            </a:r>
            <a:r>
              <a:rPr lang="en-US" b="1" spc="-5">
                <a:solidFill>
                  <a:prstClr val="black"/>
                </a:solidFill>
                <a:latin typeface="+mn-lt"/>
                <a:cs typeface="Georgia"/>
              </a:rPr>
              <a:t>can provide further information.</a:t>
            </a:r>
            <a:endParaRPr lang="en-US" b="1" i="0" u="none" strike="noStrike" kern="1200" cap="none" spc="-5" normalizeH="0" baseline="0" noProof="0">
              <a:ln>
                <a:noFill/>
              </a:ln>
              <a:solidFill>
                <a:prstClr val="black"/>
              </a:solidFill>
              <a:effectLst/>
              <a:uLnTx/>
              <a:uFillTx/>
              <a:latin typeface="+mn-lt"/>
              <a:cs typeface="Georgia"/>
            </a:endParaRPr>
          </a:p>
          <a:p>
            <a:endParaRPr lang="en-US"/>
          </a:p>
        </p:txBody>
      </p:sp>
      <p:pic>
        <p:nvPicPr>
          <p:cNvPr id="5" name="object 9">
            <a:extLst>
              <a:ext uri="{FF2B5EF4-FFF2-40B4-BE49-F238E27FC236}">
                <a16:creationId xmlns:a16="http://schemas.microsoft.com/office/drawing/2014/main" id="{D8C752E4-204F-59DF-DD28-F4B1CA78BECE}"/>
              </a:ext>
            </a:extLst>
          </p:cNvPr>
          <p:cNvPicPr/>
          <p:nvPr/>
        </p:nvPicPr>
        <p:blipFill>
          <a:blip r:embed="rId5" cstate="print"/>
          <a:stretch>
            <a:fillRect/>
          </a:stretch>
        </p:blipFill>
        <p:spPr>
          <a:xfrm>
            <a:off x="404513" y="1613112"/>
            <a:ext cx="4120980" cy="3349526"/>
          </a:xfrm>
          <a:prstGeom prst="rect">
            <a:avLst/>
          </a:prstGeom>
        </p:spPr>
      </p:pic>
    </p:spTree>
    <p:extLst>
      <p:ext uri="{BB962C8B-B14F-4D97-AF65-F5344CB8AC3E}">
        <p14:creationId xmlns:p14="http://schemas.microsoft.com/office/powerpoint/2010/main" val="4099023281"/>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28EA4-777B-3A45-45B9-B9AA91C2FD63}"/>
              </a:ext>
            </a:extLst>
          </p:cNvPr>
          <p:cNvSpPr>
            <a:spLocks noGrp="1"/>
          </p:cNvSpPr>
          <p:nvPr>
            <p:ph type="title"/>
          </p:nvPr>
        </p:nvSpPr>
        <p:spPr/>
        <p:txBody>
          <a:bodyPr/>
          <a:lstStyle/>
          <a:p>
            <a:pPr algn="ctr"/>
            <a:r>
              <a:rPr lang="en-US" b="1">
                <a:latin typeface="Calibri" panose="020F0502020204030204" pitchFamily="34" charset="0"/>
                <a:cs typeface="Calibri" panose="020F0502020204030204" pitchFamily="34" charset="0"/>
              </a:rPr>
              <a:t>ORIENTATION TOPICS </a:t>
            </a:r>
          </a:p>
        </p:txBody>
      </p:sp>
      <p:sp>
        <p:nvSpPr>
          <p:cNvPr id="6" name="TextBox 5">
            <a:extLst>
              <a:ext uri="{FF2B5EF4-FFF2-40B4-BE49-F238E27FC236}">
                <a16:creationId xmlns:a16="http://schemas.microsoft.com/office/drawing/2014/main" id="{457D4EA4-AB8E-ECFD-EF17-0EC7D9156204}"/>
              </a:ext>
            </a:extLst>
          </p:cNvPr>
          <p:cNvSpPr txBox="1"/>
          <p:nvPr/>
        </p:nvSpPr>
        <p:spPr>
          <a:xfrm>
            <a:off x="264693" y="1203398"/>
            <a:ext cx="3670493" cy="4662815"/>
          </a:xfrm>
          <a:prstGeom prst="rect">
            <a:avLst/>
          </a:prstGeom>
          <a:noFill/>
        </p:spPr>
        <p:txBody>
          <a:bodyPr wrap="square" rtlCol="0">
            <a:spAutoFit/>
          </a:bodyPr>
          <a:lstStyle/>
          <a:p>
            <a:pPr marL="298450" marR="0" lvl="0" indent="-285750" algn="l" defTabSz="914400" rtl="0" eaLnBrk="1" fontAlgn="auto" latinLnBrk="0" hangingPunct="1">
              <a:lnSpc>
                <a:spcPct val="100000"/>
              </a:lnSpc>
              <a:spcBef>
                <a:spcPts val="445"/>
              </a:spcBef>
              <a:spcAft>
                <a:spcPts val="0"/>
              </a:spcAft>
              <a:buClr>
                <a:schemeClr val="bg2"/>
              </a:buClr>
              <a:buSzTx/>
              <a:buFont typeface="Wingdings" panose="05000000000000000000" pitchFamily="2" charset="2"/>
              <a:buChar char="Ø"/>
              <a:tabLst>
                <a:tab pos="240665" algn="l"/>
                <a:tab pos="241300" algn="l"/>
              </a:tabLst>
              <a:defRPr/>
            </a:pPr>
            <a:endParaRPr kumimoji="0" lang="en-US" sz="1800" b="0" i="0" u="none" strike="noStrike" kern="1200" cap="none" spc="-5" normalizeH="0" baseline="0" noProof="0" dirty="0">
              <a:ln>
                <a:noFill/>
              </a:ln>
              <a:solidFill>
                <a:schemeClr val="bg1"/>
              </a:solidFill>
              <a:effectLst/>
              <a:uLnTx/>
              <a:uFillTx/>
              <a:latin typeface="Georgia"/>
              <a:ea typeface="+mn-ea"/>
              <a:cs typeface="Georgia"/>
            </a:endParaRPr>
          </a:p>
          <a:p>
            <a:pPr marL="299085" marR="0" lvl="0" indent="-287020" algn="l" defTabSz="914400" rtl="0" eaLnBrk="1" fontAlgn="auto" latinLnBrk="0" hangingPunct="1">
              <a:lnSpc>
                <a:spcPct val="100000"/>
              </a:lnSpc>
              <a:spcBef>
                <a:spcPts val="100"/>
              </a:spcBef>
              <a:spcAft>
                <a:spcPts val="0"/>
              </a:spcAft>
              <a:buClr>
                <a:schemeClr val="bg2"/>
              </a:buClr>
              <a:buSzTx/>
              <a:buFont typeface="Wingdings" panose="05000000000000000000" pitchFamily="2" charset="2"/>
              <a:buChar char="Ø"/>
              <a:tabLst>
                <a:tab pos="299085" algn="l"/>
                <a:tab pos="299720" algn="l"/>
              </a:tabLst>
              <a:defRPr/>
            </a:pPr>
            <a:r>
              <a:rPr lang="en-US" dirty="0">
                <a:solidFill>
                  <a:prstClr val="black"/>
                </a:solidFill>
                <a:cs typeface="Georgia"/>
              </a:rPr>
              <a:t>Provider Responsibilities </a:t>
            </a:r>
          </a:p>
          <a:p>
            <a:pPr marL="299085" marR="0" lvl="0" indent="-287020" algn="l" defTabSz="914400" rtl="0" eaLnBrk="1" fontAlgn="auto" latinLnBrk="0" hangingPunct="1">
              <a:lnSpc>
                <a:spcPct val="100000"/>
              </a:lnSpc>
              <a:spcBef>
                <a:spcPts val="100"/>
              </a:spcBef>
              <a:spcAft>
                <a:spcPts val="0"/>
              </a:spcAft>
              <a:buClr>
                <a:schemeClr val="bg2"/>
              </a:buClr>
              <a:buSzTx/>
              <a:buFont typeface="Wingdings" panose="05000000000000000000" pitchFamily="2" charset="2"/>
              <a:buChar char="Ø"/>
              <a:tabLst>
                <a:tab pos="299085" algn="l"/>
                <a:tab pos="299720" algn="l"/>
              </a:tabLst>
              <a:defRPr/>
            </a:pPr>
            <a:r>
              <a:rPr kumimoji="0" lang="en-US" sz="1800" b="0" i="0" u="none" strike="noStrike" kern="1200" cap="none" spc="0" normalizeH="0" baseline="0" noProof="0" dirty="0">
                <a:ln>
                  <a:noFill/>
                </a:ln>
                <a:solidFill>
                  <a:prstClr val="black"/>
                </a:solidFill>
                <a:effectLst/>
                <a:uLnTx/>
                <a:uFillTx/>
                <a:ea typeface="+mn-ea"/>
                <a:cs typeface="Georgia"/>
              </a:rPr>
              <a:t>24-Hour Telephone Coverage for PCPs </a:t>
            </a:r>
          </a:p>
          <a:p>
            <a:pPr marL="299085" indent="-287020">
              <a:spcBef>
                <a:spcPts val="100"/>
              </a:spcBef>
              <a:buClr>
                <a:schemeClr val="bg2"/>
              </a:buClr>
              <a:buFont typeface="Wingdings" panose="05000000000000000000" pitchFamily="2" charset="2"/>
              <a:buChar char="Ø"/>
              <a:tabLst>
                <a:tab pos="299085" algn="l"/>
                <a:tab pos="299720" algn="l"/>
              </a:tabLst>
              <a:defRPr/>
            </a:pPr>
            <a:r>
              <a:rPr lang="en-US" dirty="0">
                <a:solidFill>
                  <a:prstClr val="black"/>
                </a:solidFill>
                <a:cs typeface="Georgia"/>
              </a:rPr>
              <a:t>Notification of Changes In Your Practice </a:t>
            </a:r>
          </a:p>
          <a:p>
            <a:pPr marL="299085" marR="0" lvl="0" indent="-287020" algn="l" defTabSz="914400" rtl="0" eaLnBrk="1" fontAlgn="auto" latinLnBrk="0" hangingPunct="1">
              <a:lnSpc>
                <a:spcPct val="100000"/>
              </a:lnSpc>
              <a:spcBef>
                <a:spcPts val="100"/>
              </a:spcBef>
              <a:spcAft>
                <a:spcPts val="0"/>
              </a:spcAft>
              <a:buClr>
                <a:schemeClr val="bg2"/>
              </a:buClr>
              <a:buSzTx/>
              <a:buFont typeface="Wingdings" panose="05000000000000000000" pitchFamily="2" charset="2"/>
              <a:buChar char="Ø"/>
              <a:tabLst>
                <a:tab pos="299085" algn="l"/>
                <a:tab pos="299720" algn="l"/>
              </a:tabLst>
              <a:defRPr/>
            </a:pPr>
            <a:r>
              <a:rPr kumimoji="0" lang="en-US" sz="1800" b="0" i="0" u="none" strike="noStrike" kern="1200" cap="none" spc="0" normalizeH="0" baseline="0" noProof="0" dirty="0">
                <a:ln>
                  <a:noFill/>
                </a:ln>
                <a:solidFill>
                  <a:prstClr val="black"/>
                </a:solidFill>
                <a:effectLst/>
                <a:uLnTx/>
                <a:uFillTx/>
                <a:ea typeface="+mn-ea"/>
                <a:cs typeface="Georgia"/>
              </a:rPr>
              <a:t>HIV Testing </a:t>
            </a:r>
          </a:p>
          <a:p>
            <a:pPr marL="299085" marR="0" lvl="0" indent="-287020" algn="l" defTabSz="914400" rtl="0" eaLnBrk="1" fontAlgn="auto" latinLnBrk="0" hangingPunct="1">
              <a:lnSpc>
                <a:spcPct val="100000"/>
              </a:lnSpc>
              <a:spcBef>
                <a:spcPts val="100"/>
              </a:spcBef>
              <a:spcAft>
                <a:spcPts val="0"/>
              </a:spcAft>
              <a:buClr>
                <a:schemeClr val="bg2"/>
              </a:buClr>
              <a:buSzTx/>
              <a:buFont typeface="Wingdings" panose="05000000000000000000" pitchFamily="2" charset="2"/>
              <a:buChar char="Ø"/>
              <a:tabLst>
                <a:tab pos="299085" algn="l"/>
                <a:tab pos="299720" algn="l"/>
              </a:tabLst>
              <a:defRPr/>
            </a:pPr>
            <a:r>
              <a:rPr lang="en-US" dirty="0">
                <a:solidFill>
                  <a:prstClr val="black"/>
                </a:solidFill>
                <a:cs typeface="Georgia"/>
              </a:rPr>
              <a:t>Informed Consent Guidelines </a:t>
            </a:r>
            <a:endParaRPr kumimoji="0" lang="en-US" sz="1800" b="0" i="0" u="none" strike="noStrike" kern="1200" cap="none" spc="0" normalizeH="0" baseline="0" noProof="0" dirty="0">
              <a:ln>
                <a:noFill/>
              </a:ln>
              <a:solidFill>
                <a:prstClr val="black"/>
              </a:solidFill>
              <a:effectLst/>
              <a:uLnTx/>
              <a:uFillTx/>
              <a:ea typeface="+mn-ea"/>
              <a:cs typeface="Georgia"/>
            </a:endParaRPr>
          </a:p>
          <a:p>
            <a:pPr marL="299085" marR="0" lvl="0" indent="-287020" algn="l" defTabSz="914400" rtl="0" eaLnBrk="1" fontAlgn="auto" latinLnBrk="0" hangingPunct="1">
              <a:lnSpc>
                <a:spcPct val="100000"/>
              </a:lnSpc>
              <a:spcBef>
                <a:spcPts val="100"/>
              </a:spcBef>
              <a:spcAft>
                <a:spcPts val="0"/>
              </a:spcAft>
              <a:buClr>
                <a:schemeClr val="bg2"/>
              </a:buClr>
              <a:buSzTx/>
              <a:buFont typeface="Wingdings" panose="05000000000000000000" pitchFamily="2" charset="2"/>
              <a:buChar char="Ø"/>
              <a:tabLst>
                <a:tab pos="299085" algn="l"/>
                <a:tab pos="299720" algn="l"/>
              </a:tabLst>
              <a:defRPr/>
            </a:pPr>
            <a:r>
              <a:rPr kumimoji="0" lang="en-US" sz="1800" b="0" i="0" u="none" strike="noStrike" kern="1200" cap="none" spc="0" normalizeH="0" baseline="0" noProof="0" dirty="0">
                <a:ln>
                  <a:noFill/>
                </a:ln>
                <a:solidFill>
                  <a:prstClr val="black"/>
                </a:solidFill>
                <a:effectLst/>
                <a:uLnTx/>
                <a:uFillTx/>
                <a:ea typeface="+mn-ea"/>
                <a:cs typeface="Georgia"/>
              </a:rPr>
              <a:t>Advanced</a:t>
            </a:r>
            <a:r>
              <a:rPr kumimoji="0" lang="en-US" sz="1800" b="0" i="0" u="none" strike="noStrike" kern="1200" cap="none" spc="-10" normalizeH="0" baseline="0" noProof="0" dirty="0">
                <a:ln>
                  <a:noFill/>
                </a:ln>
                <a:solidFill>
                  <a:prstClr val="black"/>
                </a:solidFill>
                <a:effectLst/>
                <a:uLnTx/>
                <a:uFillTx/>
                <a:ea typeface="+mn-ea"/>
                <a:cs typeface="Georgia"/>
              </a:rPr>
              <a:t> </a:t>
            </a:r>
            <a:r>
              <a:rPr kumimoji="0" lang="en-US" sz="1800" b="0" i="0" u="none" strike="noStrike" kern="1200" cap="none" spc="-5" normalizeH="0" baseline="0" noProof="0" dirty="0">
                <a:ln>
                  <a:noFill/>
                </a:ln>
                <a:solidFill>
                  <a:prstClr val="black"/>
                </a:solidFill>
                <a:effectLst/>
                <a:uLnTx/>
                <a:uFillTx/>
                <a:ea typeface="+mn-ea"/>
                <a:cs typeface="Georgia"/>
              </a:rPr>
              <a:t>Directives</a:t>
            </a:r>
            <a:r>
              <a:rPr kumimoji="0" lang="en-US" sz="1800" b="0" i="0" u="none" strike="noStrike" kern="1200" cap="none" spc="-15" normalizeH="0" baseline="0" noProof="0" dirty="0">
                <a:ln>
                  <a:noFill/>
                </a:ln>
                <a:solidFill>
                  <a:prstClr val="black"/>
                </a:solidFill>
                <a:effectLst/>
                <a:uLnTx/>
                <a:uFillTx/>
                <a:ea typeface="+mn-ea"/>
                <a:cs typeface="Georgia"/>
              </a:rPr>
              <a:t> </a:t>
            </a:r>
            <a:endParaRPr kumimoji="0" lang="en-US" sz="1800" b="0" i="0" u="none" strike="noStrike" kern="1200" cap="none" spc="0" normalizeH="0" baseline="0" noProof="0" dirty="0">
              <a:ln>
                <a:noFill/>
              </a:ln>
              <a:solidFill>
                <a:prstClr val="black"/>
              </a:solidFill>
              <a:effectLst/>
              <a:uLnTx/>
              <a:uFillTx/>
              <a:ea typeface="+mn-ea"/>
              <a:cs typeface="Georgia"/>
            </a:endParaRPr>
          </a:p>
          <a:p>
            <a:pPr marL="299085" marR="0" lvl="0" indent="-28702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tab pos="299085" algn="l"/>
                <a:tab pos="299720" algn="l"/>
              </a:tabLst>
              <a:defRPr/>
            </a:pPr>
            <a:r>
              <a:rPr kumimoji="0" lang="en-US" sz="1800" b="0" i="0" u="none" strike="noStrike" kern="1200" cap="none" spc="-5" normalizeH="0" baseline="0" noProof="0" dirty="0">
                <a:ln>
                  <a:noFill/>
                </a:ln>
                <a:solidFill>
                  <a:prstClr val="black"/>
                </a:solidFill>
                <a:effectLst/>
                <a:uLnTx/>
                <a:uFillTx/>
                <a:ea typeface="+mn-ea"/>
                <a:cs typeface="Georgia"/>
              </a:rPr>
              <a:t>Communicable</a:t>
            </a:r>
            <a:r>
              <a:rPr kumimoji="0" lang="en-US" sz="1800" b="0" i="0" u="none" strike="noStrike" kern="1200" cap="none" spc="-10" normalizeH="0" baseline="0" noProof="0" dirty="0">
                <a:ln>
                  <a:noFill/>
                </a:ln>
                <a:solidFill>
                  <a:prstClr val="black"/>
                </a:solidFill>
                <a:effectLst/>
                <a:uLnTx/>
                <a:uFillTx/>
                <a:ea typeface="+mn-ea"/>
                <a:cs typeface="Georgia"/>
              </a:rPr>
              <a:t> </a:t>
            </a:r>
            <a:r>
              <a:rPr lang="en-US" spc="-5" dirty="0">
                <a:solidFill>
                  <a:prstClr val="black"/>
                </a:solidFill>
                <a:cs typeface="Georgia"/>
              </a:rPr>
              <a:t>D</a:t>
            </a:r>
            <a:r>
              <a:rPr kumimoji="0" lang="en-US" sz="1800" b="0" i="0" u="none" strike="noStrike" kern="1200" cap="none" spc="-5" normalizeH="0" baseline="0" noProof="0" dirty="0" err="1">
                <a:ln>
                  <a:noFill/>
                </a:ln>
                <a:solidFill>
                  <a:prstClr val="black"/>
                </a:solidFill>
                <a:effectLst/>
                <a:uLnTx/>
                <a:uFillTx/>
                <a:ea typeface="+mn-ea"/>
                <a:cs typeface="Georgia"/>
              </a:rPr>
              <a:t>iseases</a:t>
            </a:r>
            <a:r>
              <a:rPr kumimoji="0" lang="en-US" sz="1800" b="0" i="0" u="none" strike="noStrike" kern="1200" cap="none" spc="-30" normalizeH="0" baseline="0" noProof="0" dirty="0">
                <a:ln>
                  <a:noFill/>
                </a:ln>
                <a:solidFill>
                  <a:prstClr val="black"/>
                </a:solidFill>
                <a:effectLst/>
                <a:uLnTx/>
                <a:uFillTx/>
                <a:ea typeface="+mn-ea"/>
                <a:cs typeface="Georgia"/>
              </a:rPr>
              <a:t> </a:t>
            </a:r>
            <a:endParaRPr kumimoji="0" lang="en-US" sz="1800" b="0" i="0" u="none" strike="noStrike" kern="1200" cap="none" spc="0" normalizeH="0" baseline="0" noProof="0" dirty="0">
              <a:ln>
                <a:noFill/>
              </a:ln>
              <a:solidFill>
                <a:prstClr val="black"/>
              </a:solidFill>
              <a:effectLst/>
              <a:uLnTx/>
              <a:uFillTx/>
              <a:ea typeface="+mn-ea"/>
              <a:cs typeface="Georgia"/>
            </a:endParaRPr>
          </a:p>
          <a:p>
            <a:pPr marL="299085" marR="0" lvl="0" indent="-28702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tab pos="299085" algn="l"/>
                <a:tab pos="299720" algn="l"/>
              </a:tabLst>
              <a:defRPr/>
            </a:pPr>
            <a:r>
              <a:rPr kumimoji="0" lang="en-US" sz="1800" b="0" i="0" u="none" strike="noStrike" kern="1200" cap="none" spc="-5" normalizeH="0" baseline="0" noProof="0" dirty="0">
                <a:ln>
                  <a:noFill/>
                </a:ln>
                <a:solidFill>
                  <a:prstClr val="black"/>
                </a:solidFill>
                <a:effectLst/>
                <a:uLnTx/>
                <a:uFillTx/>
                <a:ea typeface="+mn-ea"/>
                <a:cs typeface="Georgia"/>
              </a:rPr>
              <a:t>Smoking</a:t>
            </a:r>
            <a:r>
              <a:rPr kumimoji="0" lang="en-US" sz="1800" b="0" i="0" u="none" strike="noStrike" kern="1200" cap="none" spc="-10" normalizeH="0" baseline="0" noProof="0" dirty="0">
                <a:ln>
                  <a:noFill/>
                </a:ln>
                <a:solidFill>
                  <a:prstClr val="black"/>
                </a:solidFill>
                <a:effectLst/>
                <a:uLnTx/>
                <a:uFillTx/>
                <a:ea typeface="+mn-ea"/>
                <a:cs typeface="Georgia"/>
              </a:rPr>
              <a:t> </a:t>
            </a:r>
            <a:r>
              <a:rPr kumimoji="0" lang="en-US" sz="1800" b="0" i="0" u="none" strike="noStrike" kern="1200" cap="none" spc="-5" normalizeH="0" baseline="0" noProof="0" dirty="0">
                <a:ln>
                  <a:noFill/>
                </a:ln>
                <a:solidFill>
                  <a:prstClr val="black"/>
                </a:solidFill>
                <a:effectLst/>
                <a:uLnTx/>
                <a:uFillTx/>
                <a:ea typeface="+mn-ea"/>
                <a:cs typeface="Georgia"/>
              </a:rPr>
              <a:t>Cessation</a:t>
            </a:r>
            <a:r>
              <a:rPr kumimoji="0" lang="en-US" sz="1800" b="0" i="0" u="none" strike="noStrike" kern="1200" cap="none" spc="-20" normalizeH="0" baseline="0" noProof="0" dirty="0">
                <a:ln>
                  <a:noFill/>
                </a:ln>
                <a:solidFill>
                  <a:prstClr val="black"/>
                </a:solidFill>
                <a:effectLst/>
                <a:uLnTx/>
                <a:uFillTx/>
                <a:ea typeface="+mn-ea"/>
                <a:cs typeface="Georgia"/>
              </a:rPr>
              <a:t> </a:t>
            </a:r>
            <a:endParaRPr kumimoji="0" lang="en-US" sz="1800" b="0" i="0" u="none" strike="noStrike" kern="1200" cap="none" spc="0" normalizeH="0" baseline="0" noProof="0" dirty="0">
              <a:ln>
                <a:noFill/>
              </a:ln>
              <a:solidFill>
                <a:prstClr val="black"/>
              </a:solidFill>
              <a:effectLst/>
              <a:uLnTx/>
              <a:uFillTx/>
              <a:ea typeface="+mn-ea"/>
              <a:cs typeface="Georgia"/>
            </a:endParaRPr>
          </a:p>
          <a:p>
            <a:pPr marL="298450" marR="0" lvl="0" indent="-285750" algn="l" defTabSz="914400" rtl="0" eaLnBrk="1" fontAlgn="auto" latinLnBrk="0" hangingPunct="1">
              <a:lnSpc>
                <a:spcPct val="100000"/>
              </a:lnSpc>
              <a:spcBef>
                <a:spcPts val="445"/>
              </a:spcBef>
              <a:spcAft>
                <a:spcPts val="0"/>
              </a:spcAft>
              <a:buClr>
                <a:schemeClr val="bg2"/>
              </a:buClr>
              <a:buSzTx/>
              <a:buFont typeface="Wingdings" panose="05000000000000000000" pitchFamily="2" charset="2"/>
              <a:buChar char="Ø"/>
              <a:tabLst>
                <a:tab pos="240665" algn="l"/>
                <a:tab pos="241300" algn="l"/>
              </a:tabLst>
              <a:defRPr/>
            </a:pPr>
            <a:r>
              <a:rPr kumimoji="0" lang="en-US" sz="1800" b="0" i="0" u="none" strike="noStrike" kern="1200" cap="none" spc="-5" normalizeH="0" baseline="0" noProof="0" dirty="0">
                <a:ln>
                  <a:noFill/>
                </a:ln>
                <a:solidFill>
                  <a:schemeClr val="bg1"/>
                </a:solidFill>
                <a:effectLst/>
                <a:uLnTx/>
                <a:uFillTx/>
                <a:ea typeface="+mn-ea"/>
                <a:cs typeface="Georgia"/>
              </a:rPr>
              <a:t>Model of Care </a:t>
            </a:r>
          </a:p>
          <a:p>
            <a:pPr marL="298450" marR="0" lvl="0" indent="-285750" algn="l" defTabSz="914400" rtl="0" eaLnBrk="1" fontAlgn="auto" latinLnBrk="0" hangingPunct="1">
              <a:lnSpc>
                <a:spcPct val="100000"/>
              </a:lnSpc>
              <a:spcBef>
                <a:spcPts val="350"/>
              </a:spcBef>
              <a:spcAft>
                <a:spcPts val="0"/>
              </a:spcAft>
              <a:buClr>
                <a:schemeClr val="bg2"/>
              </a:buClr>
              <a:buSzTx/>
              <a:buFont typeface="Wingdings" panose="05000000000000000000" pitchFamily="2" charset="2"/>
              <a:buChar char="Ø"/>
              <a:tabLst>
                <a:tab pos="240665" algn="l"/>
                <a:tab pos="241300" algn="l"/>
              </a:tabLst>
              <a:defRPr/>
            </a:pPr>
            <a:r>
              <a:rPr kumimoji="0" lang="en-US" sz="1800" b="0" i="0" u="none" strike="noStrike" kern="1200" cap="none" spc="-5" normalizeH="0" baseline="0" noProof="0" dirty="0">
                <a:ln>
                  <a:noFill/>
                </a:ln>
                <a:solidFill>
                  <a:schemeClr val="bg1"/>
                </a:solidFill>
                <a:effectLst/>
                <a:uLnTx/>
                <a:uFillTx/>
                <a:ea typeface="+mn-ea"/>
                <a:cs typeface="Georgia"/>
              </a:rPr>
              <a:t>Specialty Referrals </a:t>
            </a:r>
          </a:p>
          <a:p>
            <a:pPr marL="297815" marR="0" lvl="0" indent="-285750" algn="l" defTabSz="914400" rtl="0" eaLnBrk="1" fontAlgn="auto" latinLnBrk="0" hangingPunct="1">
              <a:lnSpc>
                <a:spcPts val="1835"/>
              </a:lnSpc>
              <a:spcBef>
                <a:spcPts val="350"/>
              </a:spcBef>
              <a:spcAft>
                <a:spcPts val="0"/>
              </a:spcAft>
              <a:buClr>
                <a:schemeClr val="bg2"/>
              </a:buClr>
              <a:buSzTx/>
              <a:buFont typeface="Wingdings" panose="05000000000000000000" pitchFamily="2" charset="2"/>
              <a:buChar char="Ø"/>
              <a:tabLst>
                <a:tab pos="295910" algn="l"/>
                <a:tab pos="296545" algn="l"/>
              </a:tabLst>
              <a:defRPr/>
            </a:pPr>
            <a:r>
              <a:rPr lang="en-US" dirty="0">
                <a:solidFill>
                  <a:schemeClr val="bg1"/>
                </a:solidFill>
              </a:rPr>
              <a:t>Lab</a:t>
            </a:r>
            <a:r>
              <a:rPr lang="en-US" spc="-10" dirty="0">
                <a:solidFill>
                  <a:schemeClr val="bg1"/>
                </a:solidFill>
              </a:rPr>
              <a:t> </a:t>
            </a:r>
            <a:r>
              <a:rPr lang="en-US" spc="5" dirty="0">
                <a:solidFill>
                  <a:schemeClr val="bg1"/>
                </a:solidFill>
              </a:rPr>
              <a:t>Services</a:t>
            </a:r>
            <a:r>
              <a:rPr lang="en-US" spc="-15" dirty="0">
                <a:solidFill>
                  <a:schemeClr val="bg1"/>
                </a:solidFill>
              </a:rPr>
              <a:t> </a:t>
            </a:r>
            <a:r>
              <a:rPr lang="en-US" dirty="0">
                <a:solidFill>
                  <a:schemeClr val="bg1"/>
                </a:solidFill>
              </a:rPr>
              <a:t>&amp;</a:t>
            </a:r>
            <a:r>
              <a:rPr lang="en-US" spc="-25" dirty="0">
                <a:solidFill>
                  <a:schemeClr val="bg1"/>
                </a:solidFill>
              </a:rPr>
              <a:t> </a:t>
            </a:r>
            <a:r>
              <a:rPr lang="en-US" spc="-15" dirty="0">
                <a:solidFill>
                  <a:schemeClr val="bg1"/>
                </a:solidFill>
              </a:rPr>
              <a:t>Approved</a:t>
            </a:r>
            <a:r>
              <a:rPr lang="en-US" spc="15" dirty="0">
                <a:solidFill>
                  <a:schemeClr val="bg1"/>
                </a:solidFill>
              </a:rPr>
              <a:t> </a:t>
            </a:r>
            <a:r>
              <a:rPr lang="en-US" spc="-5" dirty="0">
                <a:solidFill>
                  <a:schemeClr val="bg1"/>
                </a:solidFill>
              </a:rPr>
              <a:t>In-Office</a:t>
            </a:r>
            <a:r>
              <a:rPr lang="en-US" spc="-15" dirty="0">
                <a:solidFill>
                  <a:schemeClr val="bg1"/>
                </a:solidFill>
              </a:rPr>
              <a:t> </a:t>
            </a:r>
            <a:r>
              <a:rPr lang="en-US" dirty="0">
                <a:solidFill>
                  <a:schemeClr val="bg1"/>
                </a:solidFill>
              </a:rPr>
              <a:t>Lab</a:t>
            </a:r>
            <a:r>
              <a:rPr lang="en-US" spc="-10" dirty="0">
                <a:solidFill>
                  <a:schemeClr val="bg1"/>
                </a:solidFill>
              </a:rPr>
              <a:t> </a:t>
            </a:r>
            <a:r>
              <a:rPr lang="en-US" spc="-70" dirty="0">
                <a:solidFill>
                  <a:schemeClr val="bg1"/>
                </a:solidFill>
              </a:rPr>
              <a:t>Tests </a:t>
            </a:r>
            <a:endParaRPr kumimoji="0" lang="en-US" sz="1800" b="0" i="0" u="none" strike="noStrike" kern="1200" cap="none" spc="0" normalizeH="0" baseline="0" noProof="0" dirty="0">
              <a:ln>
                <a:noFill/>
              </a:ln>
              <a:solidFill>
                <a:schemeClr val="bg1"/>
              </a:solidFill>
              <a:effectLst/>
              <a:uLnTx/>
              <a:uFillTx/>
              <a:ea typeface="+mn-ea"/>
              <a:cs typeface="Georgia"/>
            </a:endParaRPr>
          </a:p>
          <a:p>
            <a:endParaRPr lang="en-US" dirty="0"/>
          </a:p>
        </p:txBody>
      </p:sp>
      <p:sp>
        <p:nvSpPr>
          <p:cNvPr id="7" name="TextBox 6">
            <a:extLst>
              <a:ext uri="{FF2B5EF4-FFF2-40B4-BE49-F238E27FC236}">
                <a16:creationId xmlns:a16="http://schemas.microsoft.com/office/drawing/2014/main" id="{EF34EE06-0228-A000-402A-13CCB6363ABD}"/>
              </a:ext>
            </a:extLst>
          </p:cNvPr>
          <p:cNvSpPr txBox="1"/>
          <p:nvPr/>
        </p:nvSpPr>
        <p:spPr>
          <a:xfrm>
            <a:off x="3935187" y="1514766"/>
            <a:ext cx="4321629" cy="3984681"/>
          </a:xfrm>
          <a:prstGeom prst="rect">
            <a:avLst/>
          </a:prstGeom>
          <a:noFill/>
        </p:spPr>
        <p:txBody>
          <a:bodyPr wrap="square" rtlCol="0">
            <a:spAutoFit/>
          </a:bodyPr>
          <a:lstStyle/>
          <a:p>
            <a:pPr marL="298450" marR="77470" indent="-285750">
              <a:lnSpc>
                <a:spcPct val="70000"/>
              </a:lnSpc>
              <a:spcBef>
                <a:spcPts val="1000"/>
              </a:spcBef>
              <a:buClr>
                <a:schemeClr val="bg2"/>
              </a:buClr>
              <a:buFont typeface="Wingdings" panose="05000000000000000000" pitchFamily="2" charset="2"/>
              <a:buChar char="Ø"/>
              <a:tabLst>
                <a:tab pos="295910" algn="l"/>
                <a:tab pos="296545" algn="l"/>
              </a:tabLst>
              <a:defRPr/>
            </a:pPr>
            <a:r>
              <a:rPr kumimoji="0" lang="en-US" sz="1800" b="0" i="0" u="none" strike="noStrike" kern="1200" cap="none" spc="0" normalizeH="0" baseline="0" noProof="0">
                <a:ln>
                  <a:noFill/>
                </a:ln>
                <a:solidFill>
                  <a:schemeClr val="bg1"/>
                </a:solidFill>
                <a:effectLst/>
                <a:uLnTx/>
                <a:uFillTx/>
                <a:ea typeface="+mn-ea"/>
                <a:cs typeface="Georgia"/>
              </a:rPr>
              <a:t>Claims Submission </a:t>
            </a:r>
          </a:p>
          <a:p>
            <a:pPr marL="298450" marR="77470" indent="-285750">
              <a:lnSpc>
                <a:spcPct val="70000"/>
              </a:lnSpc>
              <a:spcBef>
                <a:spcPts val="1000"/>
              </a:spcBef>
              <a:buClr>
                <a:schemeClr val="bg2"/>
              </a:buClr>
              <a:buFont typeface="Wingdings" panose="05000000000000000000" pitchFamily="2" charset="2"/>
              <a:buChar char="Ø"/>
              <a:tabLst>
                <a:tab pos="295910" algn="l"/>
                <a:tab pos="296545" algn="l"/>
              </a:tabLst>
              <a:defRPr/>
            </a:pPr>
            <a:r>
              <a:rPr kumimoji="0" lang="en-US" sz="1800" b="0" i="0" u="none" strike="noStrike" kern="1200" cap="none" spc="-5" normalizeH="0" baseline="0" noProof="0">
                <a:ln>
                  <a:noFill/>
                </a:ln>
                <a:solidFill>
                  <a:schemeClr val="bg1"/>
                </a:solidFill>
                <a:effectLst/>
                <a:uLnTx/>
                <a:uFillTx/>
                <a:ea typeface="+mn-ea"/>
                <a:cs typeface="Georgia"/>
              </a:rPr>
              <a:t>Claims Submission and Status </a:t>
            </a:r>
            <a:endParaRPr kumimoji="0" lang="en-US" sz="1800" b="0" i="0" u="none" strike="noStrike" kern="1200" cap="none" spc="0" normalizeH="0" baseline="0" noProof="0">
              <a:ln>
                <a:noFill/>
              </a:ln>
              <a:solidFill>
                <a:schemeClr val="bg1"/>
              </a:solidFill>
              <a:effectLst/>
              <a:uLnTx/>
              <a:uFillTx/>
              <a:ea typeface="+mn-ea"/>
              <a:cs typeface="Georgia"/>
            </a:endParaRPr>
          </a:p>
          <a:p>
            <a:pPr marL="298450" marR="77470" indent="-285750">
              <a:lnSpc>
                <a:spcPct val="70000"/>
              </a:lnSpc>
              <a:spcBef>
                <a:spcPts val="1000"/>
              </a:spcBef>
              <a:buClr>
                <a:schemeClr val="bg2"/>
              </a:buClr>
              <a:buFont typeface="Wingdings" panose="05000000000000000000" pitchFamily="2" charset="2"/>
              <a:buChar char="Ø"/>
              <a:tabLst>
                <a:tab pos="295910" algn="l"/>
                <a:tab pos="296545" algn="l"/>
              </a:tabLst>
              <a:defRPr/>
            </a:pPr>
            <a:r>
              <a:rPr kumimoji="0" lang="en-US" sz="1800" b="0" i="0" u="none" strike="noStrike" kern="1200" cap="none" spc="-5" normalizeH="0" baseline="0" noProof="0">
                <a:ln>
                  <a:noFill/>
                </a:ln>
                <a:solidFill>
                  <a:schemeClr val="bg1"/>
                </a:solidFill>
                <a:effectLst/>
                <a:uLnTx/>
                <a:uFillTx/>
                <a:ea typeface="+mn-ea"/>
                <a:cs typeface="Georgia"/>
              </a:rPr>
              <a:t>Portal &amp; Clearinghouse Claims Submission </a:t>
            </a:r>
            <a:endParaRPr kumimoji="0" lang="en-US" sz="1800" b="0" i="0" u="none" strike="noStrike" kern="1200" cap="none" spc="0" normalizeH="0" baseline="0" noProof="0">
              <a:ln>
                <a:noFill/>
              </a:ln>
              <a:solidFill>
                <a:schemeClr val="bg1"/>
              </a:solidFill>
              <a:effectLst/>
              <a:uLnTx/>
              <a:uFillTx/>
              <a:ea typeface="+mn-ea"/>
              <a:cs typeface="Georgia"/>
            </a:endParaRPr>
          </a:p>
          <a:p>
            <a:pPr marL="298450" marR="77470" indent="-285750">
              <a:lnSpc>
                <a:spcPct val="70000"/>
              </a:lnSpc>
              <a:spcBef>
                <a:spcPts val="1000"/>
              </a:spcBef>
              <a:buClr>
                <a:schemeClr val="bg2"/>
              </a:buClr>
              <a:buFont typeface="Wingdings" panose="05000000000000000000" pitchFamily="2" charset="2"/>
              <a:buChar char="Ø"/>
              <a:tabLst>
                <a:tab pos="295910" algn="l"/>
                <a:tab pos="296545" algn="l"/>
              </a:tabLst>
              <a:defRPr/>
            </a:pPr>
            <a:r>
              <a:rPr kumimoji="0" lang="en-US" sz="1800" b="0" i="0" u="none" strike="noStrike" kern="1200" cap="none" spc="-5" normalizeH="0" baseline="0" noProof="0">
                <a:ln>
                  <a:noFill/>
                </a:ln>
                <a:solidFill>
                  <a:schemeClr val="bg1"/>
                </a:solidFill>
                <a:effectLst/>
                <a:uLnTx/>
                <a:uFillTx/>
                <a:ea typeface="+mn-ea"/>
                <a:cs typeface="Georgia"/>
              </a:rPr>
              <a:t>Claim Reconsideration/Appeals </a:t>
            </a:r>
          </a:p>
          <a:p>
            <a:pPr marL="298450" marR="77470" indent="-285750">
              <a:lnSpc>
                <a:spcPct val="70000"/>
              </a:lnSpc>
              <a:spcBef>
                <a:spcPts val="1000"/>
              </a:spcBef>
              <a:buClr>
                <a:schemeClr val="bg2"/>
              </a:buClr>
              <a:buFont typeface="Wingdings" panose="05000000000000000000" pitchFamily="2" charset="2"/>
              <a:buChar char="Ø"/>
              <a:tabLst>
                <a:tab pos="295910" algn="l"/>
                <a:tab pos="296545" algn="l"/>
              </a:tabLst>
              <a:defRPr/>
            </a:pPr>
            <a:r>
              <a:rPr kumimoji="0" lang="en-US" sz="1800" b="0" i="0" u="none" strike="noStrike" kern="1200" cap="none" spc="-5" normalizeH="0" baseline="0" noProof="0">
                <a:ln>
                  <a:noFill/>
                </a:ln>
                <a:solidFill>
                  <a:schemeClr val="bg1"/>
                </a:solidFill>
                <a:effectLst/>
                <a:uLnTx/>
                <a:uFillTx/>
                <a:ea typeface="+mn-ea"/>
                <a:cs typeface="Georgia"/>
              </a:rPr>
              <a:t>Balance Billing &amp; Claim Status </a:t>
            </a:r>
            <a:endParaRPr kumimoji="0" lang="en-US" sz="1800" b="0" i="0" u="none" strike="noStrike" kern="1200" cap="none" spc="0" normalizeH="0" baseline="0" noProof="0">
              <a:ln>
                <a:noFill/>
              </a:ln>
              <a:solidFill>
                <a:schemeClr val="bg1"/>
              </a:solidFill>
              <a:effectLst/>
              <a:uLnTx/>
              <a:uFillTx/>
              <a:latin typeface="Georgia"/>
              <a:ea typeface="+mn-ea"/>
              <a:cs typeface="Georgia"/>
            </a:endParaRPr>
          </a:p>
          <a:p>
            <a:pPr marL="299085" marR="0" lvl="0" indent="-28702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tab pos="299085" algn="l"/>
                <a:tab pos="299720" algn="l"/>
              </a:tabLst>
              <a:defRPr/>
            </a:pPr>
            <a:r>
              <a:rPr kumimoji="0" lang="en-US" sz="1800" b="0" i="0" u="none" strike="noStrike" kern="1200" cap="none" spc="0" normalizeH="0" baseline="0" noProof="0">
                <a:ln>
                  <a:noFill/>
                </a:ln>
                <a:solidFill>
                  <a:schemeClr val="bg1"/>
                </a:solidFill>
                <a:effectLst/>
                <a:uLnTx/>
                <a:uFillTx/>
                <a:ea typeface="+mn-ea"/>
                <a:cs typeface="Georgia"/>
              </a:rPr>
              <a:t>Our Website &amp; Provider Portal</a:t>
            </a:r>
            <a:r>
              <a:rPr kumimoji="0" lang="en-US" sz="1800" b="0" i="0" u="none" strike="noStrike" kern="1200" cap="none" spc="-5" normalizeH="0" baseline="0" noProof="0">
                <a:ln>
                  <a:noFill/>
                </a:ln>
                <a:solidFill>
                  <a:schemeClr val="bg1"/>
                </a:solidFill>
                <a:effectLst/>
                <a:uLnTx/>
                <a:uFillTx/>
                <a:ea typeface="+mn-ea"/>
                <a:cs typeface="Georgia"/>
              </a:rPr>
              <a:t> </a:t>
            </a:r>
            <a:endParaRPr kumimoji="0" lang="en-US" sz="1800" b="0" i="0" u="none" strike="noStrike" kern="1200" cap="none" spc="0" normalizeH="0" baseline="0" noProof="0">
              <a:ln>
                <a:noFill/>
              </a:ln>
              <a:solidFill>
                <a:schemeClr val="bg1"/>
              </a:solidFill>
              <a:effectLst/>
              <a:uLnTx/>
              <a:uFillTx/>
              <a:ea typeface="+mn-ea"/>
              <a:cs typeface="Georgia"/>
            </a:endParaRPr>
          </a:p>
          <a:p>
            <a:pPr marL="299085" marR="0" lvl="0" indent="-28702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tab pos="299085" algn="l"/>
                <a:tab pos="299720" algn="l"/>
              </a:tabLst>
              <a:defRPr/>
            </a:pPr>
            <a:r>
              <a:rPr kumimoji="0" lang="en-US" sz="1800" b="0" i="0" u="none" strike="noStrike" kern="1200" cap="none" spc="-5" normalizeH="0" baseline="0" noProof="0">
                <a:ln>
                  <a:noFill/>
                </a:ln>
                <a:solidFill>
                  <a:schemeClr val="bg1"/>
                </a:solidFill>
                <a:effectLst/>
                <a:uLnTx/>
                <a:uFillTx/>
                <a:ea typeface="+mn-ea"/>
                <a:cs typeface="Georgia"/>
              </a:rPr>
              <a:t>MetroPlusHealth Care Management </a:t>
            </a:r>
            <a:endParaRPr kumimoji="0" lang="en-US" sz="1800" b="0" i="0" u="none" strike="noStrike" kern="1200" cap="none" spc="0" normalizeH="0" baseline="0" noProof="0">
              <a:ln>
                <a:noFill/>
              </a:ln>
              <a:solidFill>
                <a:schemeClr val="bg1"/>
              </a:solidFill>
              <a:effectLst/>
              <a:uLnTx/>
              <a:uFillTx/>
              <a:ea typeface="+mn-ea"/>
              <a:cs typeface="Georgia"/>
            </a:endParaRPr>
          </a:p>
          <a:p>
            <a:pPr marL="297815" marR="0" lvl="0" indent="-28575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tab pos="353695" algn="l"/>
                <a:tab pos="354330" algn="l"/>
              </a:tabLst>
              <a:defRPr/>
            </a:pPr>
            <a:r>
              <a:rPr kumimoji="0" lang="en-US" sz="1800" b="0" i="0" u="none" strike="noStrike" kern="1200" cap="none" spc="-5" normalizeH="0" baseline="0" noProof="0">
                <a:ln>
                  <a:noFill/>
                </a:ln>
                <a:solidFill>
                  <a:schemeClr val="bg1"/>
                </a:solidFill>
                <a:effectLst/>
                <a:uLnTx/>
                <a:uFillTx/>
                <a:ea typeface="+mn-ea"/>
                <a:cs typeface="Georgia"/>
              </a:rPr>
              <a:t>Care Management Programs </a:t>
            </a:r>
            <a:endParaRPr lang="en-US">
              <a:solidFill>
                <a:schemeClr val="bg1"/>
              </a:solidFill>
              <a:cs typeface="Georgia"/>
            </a:endParaRPr>
          </a:p>
          <a:p>
            <a:pPr marL="299085" marR="0" lvl="0" indent="-28702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tab pos="299085" algn="l"/>
                <a:tab pos="299720" algn="l"/>
              </a:tabLst>
              <a:defRPr/>
            </a:pPr>
            <a:r>
              <a:rPr kumimoji="0" lang="en-US" sz="1800" b="0" i="0" u="none" strike="noStrike" kern="1200" cap="none" spc="-5" normalizeH="0" baseline="0" noProof="0">
                <a:ln>
                  <a:noFill/>
                </a:ln>
                <a:solidFill>
                  <a:schemeClr val="bg1"/>
                </a:solidFill>
                <a:effectLst/>
                <a:uLnTx/>
                <a:uFillTx/>
                <a:ea typeface="+mn-ea"/>
                <a:cs typeface="Georgia"/>
              </a:rPr>
              <a:t>Preventive Health Care Guidelines </a:t>
            </a:r>
            <a:endParaRPr kumimoji="0" lang="en-US" sz="1800" b="0" i="0" u="none" strike="noStrike" kern="1200" cap="none" spc="0" normalizeH="0" baseline="0" noProof="0">
              <a:ln>
                <a:noFill/>
              </a:ln>
              <a:solidFill>
                <a:schemeClr val="bg1"/>
              </a:solidFill>
              <a:effectLst/>
              <a:uLnTx/>
              <a:uFillTx/>
              <a:ea typeface="+mn-ea"/>
              <a:cs typeface="Georgia"/>
            </a:endParaRPr>
          </a:p>
          <a:p>
            <a:pPr marL="299085" marR="0" lvl="0" indent="-28702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tab pos="299085" algn="l"/>
                <a:tab pos="299720" algn="l"/>
              </a:tabLst>
              <a:defRPr/>
            </a:pPr>
            <a:r>
              <a:rPr lang="en-US" sz="1800" spc="-5">
                <a:solidFill>
                  <a:schemeClr val="bg1"/>
                </a:solidFill>
                <a:cs typeface="Georgia"/>
              </a:rPr>
              <a:t>Clinical </a:t>
            </a:r>
            <a:r>
              <a:rPr lang="en-US" spc="-5">
                <a:solidFill>
                  <a:schemeClr val="bg1"/>
                </a:solidFill>
                <a:cs typeface="Georgia"/>
              </a:rPr>
              <a:t>Practice</a:t>
            </a:r>
            <a:r>
              <a:rPr lang="en-US" sz="1800" spc="-5">
                <a:solidFill>
                  <a:schemeClr val="bg1"/>
                </a:solidFill>
                <a:cs typeface="Georgia"/>
              </a:rPr>
              <a:t> Guidelines </a:t>
            </a:r>
            <a:endParaRPr kumimoji="0" lang="en-US" sz="1800" b="0" i="0" u="none" strike="noStrike" kern="1200" cap="none" spc="0" normalizeH="0" baseline="0" noProof="0">
              <a:ln>
                <a:noFill/>
              </a:ln>
              <a:solidFill>
                <a:schemeClr val="bg1"/>
              </a:solidFill>
              <a:effectLst/>
              <a:uLnTx/>
              <a:uFillTx/>
              <a:ea typeface="+mn-ea"/>
              <a:cs typeface="Georgia"/>
            </a:endParaRPr>
          </a:p>
          <a:p>
            <a:pPr marL="299085" marR="0" lvl="0" indent="-28702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tab pos="299085" algn="l"/>
                <a:tab pos="299720" algn="l"/>
              </a:tabLst>
              <a:defRPr/>
            </a:pPr>
            <a:r>
              <a:rPr lang="en-US">
                <a:solidFill>
                  <a:schemeClr val="bg1"/>
                </a:solidFill>
                <a:cs typeface="Georgia"/>
              </a:rPr>
              <a:t>HIV Testing </a:t>
            </a:r>
          </a:p>
          <a:p>
            <a:pPr marL="299085" marR="0" lvl="0" indent="-28702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tab pos="299085" algn="l"/>
                <a:tab pos="299720" algn="l"/>
              </a:tabLst>
              <a:defRPr/>
            </a:pPr>
            <a:r>
              <a:rPr lang="en-US" sz="1800">
                <a:solidFill>
                  <a:schemeClr val="bg1"/>
                </a:solidFill>
                <a:cs typeface="Calibri" panose="020F0502020204030204" pitchFamily="34" charset="0"/>
              </a:rPr>
              <a:t>MetroPlusHealth Partnership In Care (PIC) /Special Needs Plan (SNP)</a:t>
            </a:r>
            <a:endParaRPr lang="en-US">
              <a:solidFill>
                <a:schemeClr val="bg1"/>
              </a:solidFill>
              <a:cs typeface="Georgia"/>
            </a:endParaRPr>
          </a:p>
        </p:txBody>
      </p:sp>
      <p:sp>
        <p:nvSpPr>
          <p:cNvPr id="8" name="TextBox 7">
            <a:extLst>
              <a:ext uri="{FF2B5EF4-FFF2-40B4-BE49-F238E27FC236}">
                <a16:creationId xmlns:a16="http://schemas.microsoft.com/office/drawing/2014/main" id="{308E7B27-B4AB-BA38-D524-3ABE63FB824D}"/>
              </a:ext>
            </a:extLst>
          </p:cNvPr>
          <p:cNvSpPr txBox="1"/>
          <p:nvPr/>
        </p:nvSpPr>
        <p:spPr>
          <a:xfrm>
            <a:off x="8022773" y="1514766"/>
            <a:ext cx="4321629" cy="4298613"/>
          </a:xfrm>
          <a:prstGeom prst="rect">
            <a:avLst/>
          </a:prstGeom>
          <a:noFill/>
        </p:spPr>
        <p:txBody>
          <a:bodyPr wrap="square" rtlCol="0">
            <a:spAutoFit/>
          </a:bodyPr>
          <a:lstStyle/>
          <a:p>
            <a:pPr marL="299085" indent="-287020">
              <a:buClr>
                <a:schemeClr val="bg2"/>
              </a:buClr>
              <a:buFont typeface="Wingdings" panose="05000000000000000000" pitchFamily="2" charset="2"/>
              <a:buChar char="Ø"/>
              <a:tabLst>
                <a:tab pos="299085" algn="l"/>
                <a:tab pos="299720" algn="l"/>
              </a:tabLst>
              <a:defRPr/>
            </a:pPr>
            <a:r>
              <a:rPr lang="en-US" spc="-5">
                <a:solidFill>
                  <a:schemeClr val="bg1"/>
                </a:solidFill>
                <a:cs typeface="Georgia"/>
              </a:rPr>
              <a:t>Benefits for </a:t>
            </a:r>
            <a:r>
              <a:rPr lang="en-US" sz="1800" spc="-5">
                <a:solidFill>
                  <a:schemeClr val="bg1"/>
                </a:solidFill>
                <a:cs typeface="Georgia"/>
              </a:rPr>
              <a:t>SNP Members </a:t>
            </a:r>
            <a:endParaRPr lang="en-US" sz="1800">
              <a:solidFill>
                <a:schemeClr val="bg1"/>
              </a:solidFill>
              <a:cs typeface="Georgia"/>
            </a:endParaRPr>
          </a:p>
          <a:p>
            <a:pPr marL="299085" indent="-287020">
              <a:buClr>
                <a:schemeClr val="bg2"/>
              </a:buClr>
              <a:buFont typeface="Wingdings" panose="05000000000000000000" pitchFamily="2" charset="2"/>
              <a:buChar char="Ø"/>
              <a:tabLst>
                <a:tab pos="299085" algn="l"/>
                <a:tab pos="299720" algn="l"/>
              </a:tabLst>
              <a:defRPr/>
            </a:pPr>
            <a:r>
              <a:rPr lang="en-US">
                <a:solidFill>
                  <a:schemeClr val="bg1"/>
                </a:solidFill>
              </a:rPr>
              <a:t>How will MetroPlusHealth </a:t>
            </a:r>
          </a:p>
          <a:p>
            <a:pPr marL="12065">
              <a:buClr>
                <a:schemeClr val="bg2"/>
              </a:buClr>
              <a:tabLst>
                <a:tab pos="299085" algn="l"/>
                <a:tab pos="299720" algn="l"/>
              </a:tabLst>
              <a:defRPr/>
            </a:pPr>
            <a:r>
              <a:rPr lang="en-US">
                <a:solidFill>
                  <a:schemeClr val="bg1"/>
                </a:solidFill>
              </a:rPr>
              <a:t>	Partnership In Care Help Members? </a:t>
            </a:r>
          </a:p>
          <a:p>
            <a:pPr marL="299085" marR="0" lvl="0" indent="-28702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tab pos="299085" algn="l"/>
                <a:tab pos="299720" algn="l"/>
              </a:tabLst>
              <a:defRPr/>
            </a:pPr>
            <a:r>
              <a:rPr lang="en-US">
                <a:solidFill>
                  <a:schemeClr val="bg1"/>
                </a:solidFill>
                <a:cs typeface="Georgia"/>
              </a:rPr>
              <a:t>Benefits For the Providers </a:t>
            </a:r>
            <a:endParaRPr kumimoji="0" lang="en-US" sz="1800" b="0" i="0" u="none" strike="noStrike" kern="1200" cap="none" spc="0" normalizeH="0" baseline="0" noProof="0">
              <a:ln>
                <a:noFill/>
              </a:ln>
              <a:solidFill>
                <a:schemeClr val="bg1"/>
              </a:solidFill>
              <a:effectLst/>
              <a:uLnTx/>
              <a:uFillTx/>
              <a:ea typeface="+mn-ea"/>
              <a:cs typeface="Georgia"/>
            </a:endParaRPr>
          </a:p>
          <a:p>
            <a:pPr marL="299085" marR="0" lvl="0" indent="-287020" algn="l" defTabSz="914400" rtl="0" eaLnBrk="1" fontAlgn="auto" latinLnBrk="0" hangingPunct="1">
              <a:lnSpc>
                <a:spcPct val="100000"/>
              </a:lnSpc>
              <a:spcBef>
                <a:spcPts val="100"/>
              </a:spcBef>
              <a:spcAft>
                <a:spcPts val="0"/>
              </a:spcAft>
              <a:buClr>
                <a:schemeClr val="bg2"/>
              </a:buClr>
              <a:buSzTx/>
              <a:buFont typeface="Wingdings" panose="05000000000000000000" pitchFamily="2" charset="2"/>
              <a:buChar char="Ø"/>
              <a:tabLst>
                <a:tab pos="299085" algn="l"/>
                <a:tab pos="299720" algn="l"/>
              </a:tabLst>
              <a:defRPr/>
            </a:pPr>
            <a:r>
              <a:rPr lang="en-US">
                <a:solidFill>
                  <a:schemeClr val="bg1"/>
                </a:solidFill>
                <a:cs typeface="Calibri" panose="020F0502020204030204" pitchFamily="34" charset="0"/>
              </a:rPr>
              <a:t>Ways To Enroll In SNP Partnership</a:t>
            </a:r>
          </a:p>
          <a:p>
            <a:pPr marL="12065" marR="0" lvl="0" algn="l" defTabSz="914400" rtl="0" eaLnBrk="1" fontAlgn="auto" latinLnBrk="0" hangingPunct="1">
              <a:lnSpc>
                <a:spcPct val="100000"/>
              </a:lnSpc>
              <a:spcBef>
                <a:spcPts val="100"/>
              </a:spcBef>
              <a:spcAft>
                <a:spcPts val="0"/>
              </a:spcAft>
              <a:buClr>
                <a:schemeClr val="bg2"/>
              </a:buClr>
              <a:buSzTx/>
              <a:tabLst>
                <a:tab pos="299085" algn="l"/>
                <a:tab pos="299720" algn="l"/>
              </a:tabLst>
              <a:defRPr/>
            </a:pPr>
            <a:r>
              <a:rPr lang="en-US">
                <a:solidFill>
                  <a:schemeClr val="bg1"/>
                </a:solidFill>
                <a:cs typeface="Calibri" panose="020F0502020204030204" pitchFamily="34" charset="0"/>
              </a:rPr>
              <a:t>	 In Care </a:t>
            </a:r>
            <a:endParaRPr kumimoji="0" lang="en-US" sz="1800" b="0" i="0" u="none" strike="noStrike" kern="1200" cap="none" spc="0" normalizeH="0" baseline="0" noProof="0">
              <a:ln>
                <a:noFill/>
              </a:ln>
              <a:solidFill>
                <a:schemeClr val="bg1"/>
              </a:solidFill>
              <a:effectLst/>
              <a:uLnTx/>
              <a:uFillTx/>
              <a:ea typeface="+mn-ea"/>
              <a:cs typeface="Georgia"/>
            </a:endParaRPr>
          </a:p>
          <a:p>
            <a:pPr marL="299085" marR="0" lvl="0" indent="-287020" algn="l" defTabSz="914400" rtl="0" eaLnBrk="1" fontAlgn="auto" latinLnBrk="0" hangingPunct="1">
              <a:lnSpc>
                <a:spcPct val="100000"/>
              </a:lnSpc>
              <a:spcBef>
                <a:spcPts val="100"/>
              </a:spcBef>
              <a:spcAft>
                <a:spcPts val="0"/>
              </a:spcAft>
              <a:buClr>
                <a:schemeClr val="bg2"/>
              </a:buClr>
              <a:buSzTx/>
              <a:buFont typeface="Wingdings" panose="05000000000000000000" pitchFamily="2" charset="2"/>
              <a:buChar char="Ø"/>
              <a:tabLst>
                <a:tab pos="299085" algn="l"/>
                <a:tab pos="299720" algn="l"/>
              </a:tabLst>
              <a:defRPr/>
            </a:pPr>
            <a:r>
              <a:rPr kumimoji="0" lang="en-US" sz="1800" b="0" i="0" u="none" strike="noStrike" kern="1200" cap="none" spc="0" normalizeH="0" baseline="0" noProof="0">
                <a:ln>
                  <a:noFill/>
                </a:ln>
                <a:solidFill>
                  <a:schemeClr val="bg1"/>
                </a:solidFill>
                <a:effectLst/>
                <a:uLnTx/>
                <a:uFillTx/>
                <a:ea typeface="+mn-ea"/>
                <a:cs typeface="Georgia"/>
              </a:rPr>
              <a:t>Can Members Transfer to Another Plan </a:t>
            </a:r>
          </a:p>
          <a:p>
            <a:pPr marL="299085" marR="0" lvl="0" indent="-287020" algn="l" defTabSz="914400" rtl="0" eaLnBrk="1" fontAlgn="auto" latinLnBrk="0" hangingPunct="1">
              <a:lnSpc>
                <a:spcPct val="100000"/>
              </a:lnSpc>
              <a:spcBef>
                <a:spcPts val="100"/>
              </a:spcBef>
              <a:spcAft>
                <a:spcPts val="0"/>
              </a:spcAft>
              <a:buClr>
                <a:schemeClr val="bg2"/>
              </a:buClr>
              <a:buSzTx/>
              <a:buFont typeface="Wingdings" panose="05000000000000000000" pitchFamily="2" charset="2"/>
              <a:buChar char="Ø"/>
              <a:tabLst>
                <a:tab pos="299085" algn="l"/>
                <a:tab pos="299720" algn="l"/>
              </a:tabLst>
              <a:defRPr/>
            </a:pPr>
            <a:r>
              <a:rPr kumimoji="0" lang="en-US" sz="1800" b="0" i="0" u="none" strike="noStrike" kern="1200" cap="none" spc="0" normalizeH="0" baseline="0" noProof="0">
                <a:ln>
                  <a:noFill/>
                </a:ln>
                <a:solidFill>
                  <a:schemeClr val="bg1"/>
                </a:solidFill>
                <a:effectLst/>
                <a:uLnTx/>
                <a:uFillTx/>
                <a:ea typeface="+mn-ea"/>
                <a:cs typeface="Georgia"/>
              </a:rPr>
              <a:t>Assistance with MetroPlusHealth MFE Marketplace </a:t>
            </a:r>
          </a:p>
          <a:p>
            <a:pPr marL="299085" marR="0" lvl="0" indent="-28702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tab pos="299085" algn="l"/>
                <a:tab pos="299720" algn="l"/>
              </a:tabLst>
              <a:defRPr/>
            </a:pPr>
            <a:r>
              <a:rPr kumimoji="0" lang="en-US" sz="1800" b="0" i="0" u="none" strike="noStrike" kern="1200" cap="none" spc="-5" normalizeH="0" baseline="0" noProof="0">
                <a:ln>
                  <a:noFill/>
                </a:ln>
                <a:solidFill>
                  <a:schemeClr val="bg1"/>
                </a:solidFill>
                <a:effectLst/>
                <a:uLnTx/>
                <a:uFillTx/>
                <a:ea typeface="+mn-ea"/>
                <a:cs typeface="Georgia"/>
              </a:rPr>
              <a:t>Provider Services Is Here to Help </a:t>
            </a:r>
          </a:p>
          <a:p>
            <a:pPr marL="12065" marR="0" lvl="0" algn="l" defTabSz="914400" rtl="0" eaLnBrk="1" fontAlgn="auto" latinLnBrk="0" hangingPunct="1">
              <a:lnSpc>
                <a:spcPct val="100000"/>
              </a:lnSpc>
              <a:spcBef>
                <a:spcPts val="0"/>
              </a:spcBef>
              <a:spcAft>
                <a:spcPts val="0"/>
              </a:spcAft>
              <a:buClr>
                <a:schemeClr val="bg2"/>
              </a:buClr>
              <a:buSzTx/>
              <a:tabLst>
                <a:tab pos="299085" algn="l"/>
                <a:tab pos="299720" algn="l"/>
              </a:tabLst>
              <a:defRPr/>
            </a:pPr>
            <a:r>
              <a:rPr lang="en-US" spc="-5">
                <a:solidFill>
                  <a:schemeClr val="bg1"/>
                </a:solidFill>
                <a:cs typeface="Georgia"/>
              </a:rPr>
              <a:t>	</a:t>
            </a:r>
            <a:r>
              <a:rPr kumimoji="0" lang="en-US" sz="1800" b="0" i="0" u="none" strike="noStrike" kern="1200" cap="none" spc="-5" normalizeH="0" baseline="0" noProof="0">
                <a:ln>
                  <a:noFill/>
                </a:ln>
                <a:solidFill>
                  <a:schemeClr val="bg1"/>
                </a:solidFill>
                <a:effectLst/>
                <a:uLnTx/>
                <a:uFillTx/>
                <a:ea typeface="+mn-ea"/>
                <a:cs typeface="Georgia"/>
              </a:rPr>
              <a:t>You </a:t>
            </a:r>
            <a:endParaRPr kumimoji="0" lang="en-US" sz="1800" b="0" i="0" u="none" strike="noStrike" kern="1200" cap="none" spc="0" normalizeH="0" baseline="0" noProof="0">
              <a:ln>
                <a:noFill/>
              </a:ln>
              <a:solidFill>
                <a:schemeClr val="bg1"/>
              </a:solidFill>
              <a:effectLst/>
              <a:uLnTx/>
              <a:uFillTx/>
              <a:ea typeface="+mn-ea"/>
              <a:cs typeface="Georgia"/>
            </a:endParaRPr>
          </a:p>
          <a:p>
            <a:pPr marL="299085" marR="0" lvl="0" indent="-28702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tab pos="299085" algn="l"/>
                <a:tab pos="299720" algn="l"/>
              </a:tabLst>
              <a:defRPr/>
            </a:pPr>
            <a:r>
              <a:rPr kumimoji="0" lang="en-US" sz="1800" b="0" i="0" u="none" strike="noStrike" kern="1200" cap="none" spc="-5" normalizeH="0" baseline="0" noProof="0">
                <a:ln>
                  <a:noFill/>
                </a:ln>
                <a:solidFill>
                  <a:schemeClr val="bg1"/>
                </a:solidFill>
                <a:effectLst/>
                <a:uLnTx/>
                <a:uFillTx/>
                <a:ea typeface="+mn-ea"/>
                <a:cs typeface="Georgia"/>
              </a:rPr>
              <a:t>Key Points to Remember </a:t>
            </a:r>
            <a:endParaRPr kumimoji="0" lang="en-US" sz="1800" b="0" i="0" u="none" strike="noStrike" kern="1200" cap="none" spc="0" normalizeH="0" baseline="0" noProof="0">
              <a:ln>
                <a:noFill/>
              </a:ln>
              <a:solidFill>
                <a:schemeClr val="bg1"/>
              </a:solidFill>
              <a:effectLst/>
              <a:uLnTx/>
              <a:uFillTx/>
              <a:ea typeface="+mn-ea"/>
              <a:cs typeface="Georgia"/>
            </a:endParaRPr>
          </a:p>
          <a:p>
            <a:pPr marL="299085" marR="0" lvl="0" indent="-28702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tab pos="299085" algn="l"/>
                <a:tab pos="299720" algn="l"/>
              </a:tabLst>
              <a:defRPr/>
            </a:pPr>
            <a:r>
              <a:rPr kumimoji="0" lang="en-US" sz="1800" b="0" i="0" u="none" strike="noStrike" kern="1200" cap="none" spc="-5" normalizeH="0" baseline="0" noProof="0">
                <a:ln>
                  <a:noFill/>
                </a:ln>
                <a:solidFill>
                  <a:schemeClr val="bg1"/>
                </a:solidFill>
                <a:effectLst/>
                <a:uLnTx/>
                <a:uFillTx/>
                <a:ea typeface="+mn-ea"/>
                <a:cs typeface="Georgia"/>
              </a:rPr>
              <a:t>Conclusion </a:t>
            </a:r>
            <a:endParaRPr kumimoji="0" lang="en-US" sz="1800" b="0" i="0" u="none" strike="noStrike" kern="1200" cap="none" spc="0" normalizeH="0" baseline="0" noProof="0">
              <a:ln>
                <a:noFill/>
              </a:ln>
              <a:solidFill>
                <a:schemeClr val="bg1"/>
              </a:solidFill>
              <a:effectLst/>
              <a:uLnTx/>
              <a:uFillTx/>
              <a:ea typeface="+mn-ea"/>
              <a:cs typeface="Georgia"/>
            </a:endParaRPr>
          </a:p>
          <a:p>
            <a:endParaRPr lang="en-US"/>
          </a:p>
        </p:txBody>
      </p:sp>
    </p:spTree>
    <p:extLst>
      <p:ext uri="{BB962C8B-B14F-4D97-AF65-F5344CB8AC3E}">
        <p14:creationId xmlns:p14="http://schemas.microsoft.com/office/powerpoint/2010/main" val="1640271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F324C3-4C61-DAA3-FE5A-9BE96445B3F1}"/>
              </a:ext>
            </a:extLst>
          </p:cNvPr>
          <p:cNvSpPr>
            <a:spLocks noGrp="1"/>
          </p:cNvSpPr>
          <p:nvPr>
            <p:ph type="body" sz="quarter" idx="10"/>
          </p:nvPr>
        </p:nvSpPr>
        <p:spPr>
          <a:xfrm>
            <a:off x="0" y="-7"/>
            <a:ext cx="12192000" cy="954367"/>
          </a:xfrm>
        </p:spPr>
        <p:txBody>
          <a:bodyPr/>
          <a:lstStyle/>
          <a:p>
            <a:pPr algn="ctr"/>
            <a:r>
              <a:rPr lang="en-US" b="1"/>
              <a:t>Our Fraud &amp; Abuse Prevention Program</a:t>
            </a:r>
          </a:p>
        </p:txBody>
      </p:sp>
      <p:sp>
        <p:nvSpPr>
          <p:cNvPr id="4" name="Content Placeholder 3">
            <a:extLst>
              <a:ext uri="{FF2B5EF4-FFF2-40B4-BE49-F238E27FC236}">
                <a16:creationId xmlns:a16="http://schemas.microsoft.com/office/drawing/2014/main" id="{74FD3D67-F80B-D19B-ACB7-430C019C199C}"/>
              </a:ext>
            </a:extLst>
          </p:cNvPr>
          <p:cNvSpPr>
            <a:spLocks noGrp="1"/>
          </p:cNvSpPr>
          <p:nvPr>
            <p:ph sz="quarter" idx="11"/>
          </p:nvPr>
        </p:nvSpPr>
        <p:spPr>
          <a:xfrm>
            <a:off x="212436" y="1203960"/>
            <a:ext cx="11887200" cy="4892039"/>
          </a:xfrm>
        </p:spPr>
        <p:txBody>
          <a:bodyPr vert="horz" lIns="0" tIns="0" rIns="0" bIns="0" rtlCol="0" anchor="t">
            <a:noAutofit/>
          </a:bodyPr>
          <a:lstStyle/>
          <a:p>
            <a:pPr marL="298450" marR="195580" indent="-285750">
              <a:lnSpc>
                <a:spcPct val="100000"/>
              </a:lnSpc>
              <a:spcBef>
                <a:spcPts val="0"/>
              </a:spcBef>
              <a:spcAft>
                <a:spcPts val="0"/>
              </a:spcAft>
              <a:buClr>
                <a:schemeClr val="bg2"/>
              </a:buClr>
              <a:buFont typeface="Wingdings" panose="05000000000000000000" pitchFamily="2" charset="2"/>
              <a:buChar char="Ø"/>
            </a:pPr>
            <a:r>
              <a:rPr lang="en-US" sz="2000" spc="-5" err="1">
                <a:latin typeface="+mn-lt"/>
                <a:cs typeface="Georgia"/>
              </a:rPr>
              <a:t>MetroPlusHealth</a:t>
            </a:r>
            <a:r>
              <a:rPr lang="en-US" sz="2000" spc="-35">
                <a:latin typeface="+mn-lt"/>
                <a:cs typeface="Georgia"/>
              </a:rPr>
              <a:t> </a:t>
            </a:r>
            <a:r>
              <a:rPr lang="en-US" sz="2000">
                <a:latin typeface="+mn-lt"/>
                <a:cs typeface="Georgia"/>
              </a:rPr>
              <a:t>is</a:t>
            </a:r>
            <a:r>
              <a:rPr lang="en-US" sz="2000" spc="20">
                <a:latin typeface="+mn-lt"/>
                <a:cs typeface="Georgia"/>
              </a:rPr>
              <a:t> </a:t>
            </a:r>
            <a:r>
              <a:rPr lang="en-US" sz="2000" spc="-5">
                <a:latin typeface="+mn-lt"/>
                <a:cs typeface="Georgia"/>
              </a:rPr>
              <a:t>committed</a:t>
            </a:r>
            <a:r>
              <a:rPr lang="en-US" sz="2000" spc="-35">
                <a:latin typeface="+mn-lt"/>
                <a:cs typeface="Georgia"/>
              </a:rPr>
              <a:t> </a:t>
            </a:r>
            <a:r>
              <a:rPr lang="en-US" sz="2000" spc="-5">
                <a:latin typeface="+mn-lt"/>
                <a:cs typeface="Georgia"/>
              </a:rPr>
              <a:t>to</a:t>
            </a:r>
            <a:r>
              <a:rPr lang="en-US" sz="2000" spc="5">
                <a:latin typeface="+mn-lt"/>
                <a:cs typeface="Georgia"/>
              </a:rPr>
              <a:t> </a:t>
            </a:r>
            <a:r>
              <a:rPr lang="en-US" sz="2000">
                <a:latin typeface="+mn-lt"/>
                <a:cs typeface="Georgia"/>
              </a:rPr>
              <a:t>preventing</a:t>
            </a:r>
            <a:r>
              <a:rPr lang="en-US" sz="2000" spc="-25">
                <a:latin typeface="+mn-lt"/>
                <a:cs typeface="Georgia"/>
              </a:rPr>
              <a:t> </a:t>
            </a:r>
            <a:r>
              <a:rPr lang="en-US" sz="2000" spc="-5">
                <a:latin typeface="+mn-lt"/>
                <a:cs typeface="Georgia"/>
              </a:rPr>
              <a:t>fraud,</a:t>
            </a:r>
            <a:r>
              <a:rPr lang="en-US" sz="2000" spc="30">
                <a:latin typeface="+mn-lt"/>
                <a:cs typeface="Georgia"/>
              </a:rPr>
              <a:t> </a:t>
            </a:r>
            <a:r>
              <a:rPr lang="en-US" sz="2000" spc="-5">
                <a:latin typeface="+mn-lt"/>
                <a:cs typeface="Georgia"/>
              </a:rPr>
              <a:t>waste </a:t>
            </a:r>
            <a:r>
              <a:rPr lang="en-US" sz="2000">
                <a:latin typeface="+mn-lt"/>
                <a:cs typeface="Georgia"/>
              </a:rPr>
              <a:t>and</a:t>
            </a:r>
            <a:r>
              <a:rPr lang="en-US" sz="2000" spc="20">
                <a:latin typeface="+mn-lt"/>
                <a:cs typeface="Georgia"/>
              </a:rPr>
              <a:t> </a:t>
            </a:r>
            <a:r>
              <a:rPr lang="en-US" sz="2000">
                <a:latin typeface="+mn-lt"/>
                <a:cs typeface="Georgia"/>
              </a:rPr>
              <a:t>abuse</a:t>
            </a:r>
            <a:r>
              <a:rPr lang="en-US" sz="2000" spc="10">
                <a:latin typeface="+mn-lt"/>
                <a:cs typeface="Georgia"/>
              </a:rPr>
              <a:t> </a:t>
            </a:r>
            <a:r>
              <a:rPr lang="en-US" sz="2000">
                <a:latin typeface="+mn-lt"/>
                <a:cs typeface="Georgia"/>
              </a:rPr>
              <a:t>by</a:t>
            </a:r>
            <a:r>
              <a:rPr lang="en-US" sz="2000" spc="5">
                <a:latin typeface="+mn-lt"/>
                <a:cs typeface="Georgia"/>
              </a:rPr>
              <a:t> </a:t>
            </a:r>
            <a:r>
              <a:rPr lang="en-US" sz="2000" spc="-5">
                <a:latin typeface="+mn-lt"/>
                <a:cs typeface="Georgia"/>
              </a:rPr>
              <a:t>members,</a:t>
            </a:r>
            <a:r>
              <a:rPr lang="en-US" sz="2000" spc="-15">
                <a:latin typeface="+mn-lt"/>
                <a:cs typeface="Georgia"/>
              </a:rPr>
              <a:t> </a:t>
            </a:r>
            <a:r>
              <a:rPr lang="en-US" sz="2000" spc="-5">
                <a:latin typeface="+mn-lt"/>
                <a:cs typeface="Georgia"/>
              </a:rPr>
              <a:t>providers </a:t>
            </a:r>
            <a:r>
              <a:rPr lang="en-US" sz="2000" spc="-470">
                <a:latin typeface="+mn-lt"/>
                <a:cs typeface="Georgia"/>
              </a:rPr>
              <a:t> </a:t>
            </a:r>
            <a:r>
              <a:rPr lang="en-US" sz="2000">
                <a:latin typeface="+mn-lt"/>
                <a:cs typeface="Georgia"/>
              </a:rPr>
              <a:t>and</a:t>
            </a:r>
            <a:r>
              <a:rPr lang="en-US" sz="2000" spc="5">
                <a:latin typeface="+mn-lt"/>
                <a:cs typeface="Georgia"/>
              </a:rPr>
              <a:t> </a:t>
            </a:r>
            <a:r>
              <a:rPr lang="en-US" sz="2000" spc="-5">
                <a:latin typeface="+mn-lt"/>
                <a:cs typeface="Georgia"/>
              </a:rPr>
              <a:t>employees</a:t>
            </a:r>
            <a:endParaRPr lang="en-US" sz="2000">
              <a:latin typeface="+mn-lt"/>
              <a:cs typeface="Georgia"/>
            </a:endParaRPr>
          </a:p>
          <a:p>
            <a:pPr marL="756285" marR="5080" indent="-287020">
              <a:lnSpc>
                <a:spcPct val="100000"/>
              </a:lnSpc>
              <a:spcBef>
                <a:spcPts val="0"/>
              </a:spcBef>
              <a:spcAft>
                <a:spcPts val="0"/>
              </a:spcAft>
              <a:buClr>
                <a:schemeClr val="bg2"/>
              </a:buClr>
              <a:buFont typeface="Wingdings" panose="05000000000000000000" pitchFamily="2" charset="2"/>
              <a:buChar char="§"/>
              <a:tabLst>
                <a:tab pos="756285" algn="l"/>
                <a:tab pos="756920" algn="l"/>
              </a:tabLst>
            </a:pPr>
            <a:r>
              <a:rPr lang="en-US" sz="2000">
                <a:latin typeface="+mn-lt"/>
                <a:cs typeface="Georgia"/>
              </a:rPr>
              <a:t>Examples include: member </a:t>
            </a:r>
            <a:r>
              <a:rPr lang="en-US" sz="2000" spc="-5">
                <a:latin typeface="+mn-lt"/>
                <a:cs typeface="Georgia"/>
              </a:rPr>
              <a:t>overutilization </a:t>
            </a:r>
            <a:r>
              <a:rPr lang="en-US" sz="2000">
                <a:latin typeface="+mn-lt"/>
                <a:cs typeface="Georgia"/>
              </a:rPr>
              <a:t>of ER services, </a:t>
            </a:r>
            <a:r>
              <a:rPr lang="en-US" sz="2000" spc="-5">
                <a:latin typeface="+mn-lt"/>
                <a:cs typeface="Georgia"/>
              </a:rPr>
              <a:t>oversupply </a:t>
            </a:r>
            <a:r>
              <a:rPr lang="en-US" sz="2000">
                <a:latin typeface="+mn-lt"/>
                <a:cs typeface="Georgia"/>
              </a:rPr>
              <a:t>of </a:t>
            </a:r>
            <a:r>
              <a:rPr lang="en-US" sz="2000" spc="-5">
                <a:latin typeface="+mn-lt"/>
                <a:cs typeface="Georgia"/>
              </a:rPr>
              <a:t>controlled substances,</a:t>
            </a:r>
            <a:r>
              <a:rPr lang="en-US" sz="2000" spc="15">
                <a:latin typeface="+mn-lt"/>
                <a:cs typeface="Georgia"/>
              </a:rPr>
              <a:t> </a:t>
            </a:r>
            <a:r>
              <a:rPr lang="en-US" sz="2000" spc="-5">
                <a:latin typeface="+mn-lt"/>
                <a:cs typeface="Georgia"/>
              </a:rPr>
              <a:t>doctor</a:t>
            </a:r>
            <a:r>
              <a:rPr lang="en-US" sz="2000">
                <a:latin typeface="+mn-lt"/>
                <a:cs typeface="Georgia"/>
              </a:rPr>
              <a:t> </a:t>
            </a:r>
            <a:r>
              <a:rPr lang="en-US" sz="2000" spc="-5">
                <a:latin typeface="+mn-lt"/>
                <a:cs typeface="Georgia"/>
              </a:rPr>
              <a:t>shopping, pharmacy</a:t>
            </a:r>
            <a:r>
              <a:rPr lang="en-US" sz="2000" spc="30">
                <a:latin typeface="+mn-lt"/>
                <a:cs typeface="Georgia"/>
              </a:rPr>
              <a:t> </a:t>
            </a:r>
            <a:r>
              <a:rPr lang="en-US" sz="2000" spc="-5">
                <a:latin typeface="+mn-lt"/>
                <a:cs typeface="Georgia"/>
              </a:rPr>
              <a:t>shopping,</a:t>
            </a:r>
            <a:r>
              <a:rPr lang="en-US" sz="2000" spc="-15">
                <a:latin typeface="+mn-lt"/>
                <a:cs typeface="Georgia"/>
              </a:rPr>
              <a:t> </a:t>
            </a:r>
            <a:r>
              <a:rPr lang="en-US" sz="2000" spc="-5">
                <a:latin typeface="+mn-lt"/>
                <a:cs typeface="Georgia"/>
              </a:rPr>
              <a:t>inappropriate</a:t>
            </a:r>
            <a:r>
              <a:rPr lang="en-US" sz="2000" spc="20">
                <a:latin typeface="+mn-lt"/>
                <a:cs typeface="Georgia"/>
              </a:rPr>
              <a:t> </a:t>
            </a:r>
            <a:r>
              <a:rPr lang="en-US" sz="2000">
                <a:latin typeface="+mn-lt"/>
                <a:cs typeface="Georgia"/>
              </a:rPr>
              <a:t>medication </a:t>
            </a:r>
            <a:r>
              <a:rPr lang="en-US" sz="2000" spc="-465">
                <a:latin typeface="+mn-lt"/>
                <a:cs typeface="Georgia"/>
              </a:rPr>
              <a:t> </a:t>
            </a:r>
            <a:r>
              <a:rPr lang="en-US" sz="2000">
                <a:latin typeface="+mn-lt"/>
                <a:cs typeface="Georgia"/>
              </a:rPr>
              <a:t>combinations,</a:t>
            </a:r>
            <a:r>
              <a:rPr lang="en-US" sz="2000" spc="-15">
                <a:latin typeface="+mn-lt"/>
                <a:cs typeface="Georgia"/>
              </a:rPr>
              <a:t> </a:t>
            </a:r>
            <a:r>
              <a:rPr lang="en-US" sz="2000" spc="-5">
                <a:latin typeface="+mn-lt"/>
                <a:cs typeface="Georgia"/>
              </a:rPr>
              <a:t>prescription</a:t>
            </a:r>
            <a:r>
              <a:rPr lang="en-US" sz="2000" spc="-15">
                <a:latin typeface="+mn-lt"/>
                <a:cs typeface="Georgia"/>
              </a:rPr>
              <a:t> </a:t>
            </a:r>
            <a:r>
              <a:rPr lang="en-US" sz="2000" spc="-5">
                <a:latin typeface="+mn-lt"/>
                <a:cs typeface="Georgia"/>
              </a:rPr>
              <a:t>forgeries </a:t>
            </a:r>
            <a:r>
              <a:rPr lang="en-US" sz="2000">
                <a:latin typeface="+mn-lt"/>
                <a:cs typeface="Georgia"/>
              </a:rPr>
              <a:t>and</a:t>
            </a:r>
            <a:r>
              <a:rPr lang="en-US" sz="2000" spc="5">
                <a:latin typeface="+mn-lt"/>
                <a:cs typeface="Georgia"/>
              </a:rPr>
              <a:t> </a:t>
            </a:r>
            <a:r>
              <a:rPr lang="en-US" sz="2000">
                <a:latin typeface="+mn-lt"/>
                <a:cs typeface="Georgia"/>
              </a:rPr>
              <a:t>member</a:t>
            </a:r>
            <a:r>
              <a:rPr lang="en-US" sz="2000" spc="-15">
                <a:latin typeface="+mn-lt"/>
                <a:cs typeface="Georgia"/>
              </a:rPr>
              <a:t> </a:t>
            </a:r>
            <a:r>
              <a:rPr lang="en-US" sz="2000" spc="-5">
                <a:latin typeface="+mn-lt"/>
                <a:cs typeface="Georgia"/>
              </a:rPr>
              <a:t>card</a:t>
            </a:r>
            <a:r>
              <a:rPr lang="en-US" sz="2000">
                <a:latin typeface="+mn-lt"/>
                <a:cs typeface="Georgia"/>
              </a:rPr>
              <a:t> </a:t>
            </a:r>
            <a:r>
              <a:rPr lang="en-US" sz="2000" spc="-5">
                <a:latin typeface="+mn-lt"/>
                <a:cs typeface="Georgia"/>
              </a:rPr>
              <a:t>loaning</a:t>
            </a:r>
            <a:r>
              <a:rPr lang="en-US" sz="2000">
                <a:latin typeface="+mn-lt"/>
                <a:cs typeface="Georgia"/>
              </a:rPr>
              <a:t> </a:t>
            </a:r>
            <a:r>
              <a:rPr lang="en-US" sz="2000" spc="-5">
                <a:latin typeface="+mn-lt"/>
                <a:cs typeface="Georgia"/>
              </a:rPr>
              <a:t>or</a:t>
            </a:r>
            <a:r>
              <a:rPr lang="en-US" sz="2000">
                <a:latin typeface="+mn-lt"/>
                <a:cs typeface="Georgia"/>
              </a:rPr>
              <a:t> </a:t>
            </a:r>
            <a:r>
              <a:rPr lang="en-US" sz="2000" spc="-5">
                <a:latin typeface="+mn-lt"/>
                <a:cs typeface="Georgia"/>
              </a:rPr>
              <a:t>sharing</a:t>
            </a:r>
            <a:endParaRPr lang="en-US" sz="2000">
              <a:latin typeface="+mn-lt"/>
              <a:cs typeface="Georgia"/>
            </a:endParaRPr>
          </a:p>
          <a:p>
            <a:pPr marL="285750" marR="5080">
              <a:lnSpc>
                <a:spcPct val="100000"/>
              </a:lnSpc>
              <a:spcBef>
                <a:spcPts val="0"/>
              </a:spcBef>
              <a:spcAft>
                <a:spcPts val="0"/>
              </a:spcAft>
              <a:buClr>
                <a:schemeClr val="bg2"/>
              </a:buClr>
            </a:pPr>
            <a:r>
              <a:rPr lang="en-US" sz="2000" spc="-5">
                <a:latin typeface="+mn-lt"/>
                <a:cs typeface="Georgia"/>
              </a:rPr>
              <a:t>Information related to how MetroPlusHealth's works to prevent fraud, waste, and abuse can be found here: </a:t>
            </a:r>
            <a:r>
              <a:rPr lang="en-US" sz="2000" spc="-5">
                <a:latin typeface="+mn-lt"/>
                <a:cs typeface="Arial"/>
              </a:rPr>
              <a:t>https://metroplus.org/about-us/fraud-abuse/ </a:t>
            </a:r>
            <a:r>
              <a:rPr lang="en-US" sz="2000" spc="-5">
                <a:latin typeface="+mn-lt"/>
                <a:cs typeface="Georgia"/>
              </a:rPr>
              <a:t> </a:t>
            </a:r>
          </a:p>
          <a:p>
            <a:pPr marL="469265" marR="5080">
              <a:lnSpc>
                <a:spcPct val="100000"/>
              </a:lnSpc>
              <a:spcBef>
                <a:spcPts val="0"/>
              </a:spcBef>
              <a:spcAft>
                <a:spcPts val="0"/>
              </a:spcAft>
              <a:buClr>
                <a:schemeClr val="bg2"/>
              </a:buClr>
            </a:pPr>
            <a:endParaRPr lang="en-US" sz="2000" spc="-5">
              <a:latin typeface="+mn-lt"/>
              <a:cs typeface="Georgia"/>
            </a:endParaRPr>
          </a:p>
          <a:p>
            <a:pPr marL="298450" marR="662940" indent="-285750">
              <a:lnSpc>
                <a:spcPct val="100000"/>
              </a:lnSpc>
              <a:spcBef>
                <a:spcPts val="0"/>
              </a:spcBef>
              <a:spcAft>
                <a:spcPts val="0"/>
              </a:spcAft>
              <a:buClr>
                <a:schemeClr val="bg2"/>
              </a:buClr>
              <a:buFont typeface="Wingdings" panose="05000000000000000000" pitchFamily="2" charset="2"/>
              <a:buChar char="Ø"/>
            </a:pPr>
            <a:r>
              <a:rPr lang="en-US" sz="2000" b="1" spc="-5">
                <a:latin typeface="+mn-lt"/>
                <a:cs typeface="Georgia"/>
              </a:rPr>
              <a:t>Providers</a:t>
            </a:r>
            <a:r>
              <a:rPr lang="en-US" sz="2000" b="1" spc="20">
                <a:latin typeface="+mn-lt"/>
                <a:cs typeface="Georgia"/>
              </a:rPr>
              <a:t> </a:t>
            </a:r>
            <a:r>
              <a:rPr lang="en-US" sz="2000" b="1">
                <a:latin typeface="+mn-lt"/>
                <a:cs typeface="Georgia"/>
              </a:rPr>
              <a:t>are</a:t>
            </a:r>
            <a:r>
              <a:rPr lang="en-US" sz="2000" b="1" spc="10">
                <a:latin typeface="+mn-lt"/>
                <a:cs typeface="Georgia"/>
              </a:rPr>
              <a:t> </a:t>
            </a:r>
            <a:r>
              <a:rPr lang="en-US" sz="2000" b="1" spc="-5">
                <a:latin typeface="+mn-lt"/>
                <a:cs typeface="Georgia"/>
              </a:rPr>
              <a:t>encouraged</a:t>
            </a:r>
            <a:r>
              <a:rPr lang="en-US" sz="2000" b="1">
                <a:latin typeface="+mn-lt"/>
                <a:cs typeface="Georgia"/>
              </a:rPr>
              <a:t> </a:t>
            </a:r>
            <a:r>
              <a:rPr lang="en-US" sz="2000" b="1" spc="-5">
                <a:latin typeface="+mn-lt"/>
                <a:cs typeface="Georgia"/>
              </a:rPr>
              <a:t>to</a:t>
            </a:r>
            <a:r>
              <a:rPr lang="en-US" sz="2000" b="1" spc="5">
                <a:latin typeface="+mn-lt"/>
                <a:cs typeface="Georgia"/>
              </a:rPr>
              <a:t> </a:t>
            </a:r>
            <a:r>
              <a:rPr lang="en-US" sz="2000" b="1">
                <a:latin typeface="+mn-lt"/>
                <a:cs typeface="Georgia"/>
              </a:rPr>
              <a:t>report suspected</a:t>
            </a:r>
            <a:r>
              <a:rPr lang="en-US" sz="2000" b="1" spc="-25">
                <a:latin typeface="+mn-lt"/>
                <a:cs typeface="Georgia"/>
              </a:rPr>
              <a:t> </a:t>
            </a:r>
            <a:r>
              <a:rPr lang="en-US" sz="2000" b="1" spc="-5">
                <a:latin typeface="+mn-lt"/>
                <a:cs typeface="Georgia"/>
              </a:rPr>
              <a:t>fraud,</a:t>
            </a:r>
            <a:r>
              <a:rPr lang="en-US" sz="2000" b="1" spc="5">
                <a:latin typeface="+mn-lt"/>
                <a:cs typeface="Georgia"/>
              </a:rPr>
              <a:t> </a:t>
            </a:r>
            <a:r>
              <a:rPr lang="en-US" sz="2000" b="1">
                <a:latin typeface="+mn-lt"/>
                <a:cs typeface="Georgia"/>
              </a:rPr>
              <a:t>abuse, </a:t>
            </a:r>
            <a:r>
              <a:rPr lang="en-US" sz="2000" b="1" spc="-5">
                <a:latin typeface="+mn-lt"/>
                <a:cs typeface="Georgia"/>
              </a:rPr>
              <a:t>questionable and</a:t>
            </a:r>
            <a:r>
              <a:rPr lang="en-US" sz="2000" b="1">
                <a:latin typeface="+mn-lt"/>
                <a:cs typeface="Georgia"/>
              </a:rPr>
              <a:t> </a:t>
            </a:r>
            <a:r>
              <a:rPr lang="en-US" sz="2000" b="1" spc="-5">
                <a:latin typeface="+mn-lt"/>
                <a:cs typeface="Georgia"/>
              </a:rPr>
              <a:t>illegal </a:t>
            </a:r>
            <a:r>
              <a:rPr lang="en-US" sz="2000" b="1" spc="-440">
                <a:latin typeface="+mn-lt"/>
                <a:cs typeface="Georgia"/>
              </a:rPr>
              <a:t> </a:t>
            </a:r>
            <a:r>
              <a:rPr lang="en-US" sz="2000" b="1">
                <a:latin typeface="+mn-lt"/>
                <a:cs typeface="Georgia"/>
              </a:rPr>
              <a:t>activities</a:t>
            </a:r>
            <a:r>
              <a:rPr lang="en-US" sz="2000" b="1" spc="-5">
                <a:latin typeface="+mn-lt"/>
                <a:cs typeface="Georgia"/>
              </a:rPr>
              <a:t> </a:t>
            </a:r>
            <a:r>
              <a:rPr lang="en-US" sz="2000" b="1">
                <a:latin typeface="+mn-lt"/>
                <a:cs typeface="Georgia"/>
              </a:rPr>
              <a:t>to </a:t>
            </a:r>
            <a:r>
              <a:rPr lang="en-US" sz="2000" b="1" spc="-5">
                <a:latin typeface="+mn-lt"/>
                <a:cs typeface="Georgia"/>
              </a:rPr>
              <a:t>MetroPlusHealth:</a:t>
            </a:r>
            <a:endParaRPr lang="en-US" sz="2000">
              <a:latin typeface="+mn-lt"/>
              <a:cs typeface="Georgia"/>
            </a:endParaRPr>
          </a:p>
          <a:p>
            <a:pPr marL="756285" marR="271145" indent="-287020">
              <a:lnSpc>
                <a:spcPct val="100000"/>
              </a:lnSpc>
              <a:spcBef>
                <a:spcPts val="0"/>
              </a:spcBef>
              <a:spcAft>
                <a:spcPts val="0"/>
              </a:spcAft>
              <a:buClr>
                <a:schemeClr val="bg2"/>
              </a:buClr>
              <a:buFont typeface="Wingdings" panose="05000000000000000000" pitchFamily="2" charset="2"/>
              <a:buChar char="§"/>
              <a:tabLst>
                <a:tab pos="756285" algn="l"/>
                <a:tab pos="756920" algn="l"/>
              </a:tabLst>
            </a:pPr>
            <a:r>
              <a:rPr lang="en-US" sz="2000" b="1" spc="-5">
                <a:latin typeface="+mn-lt"/>
                <a:cs typeface="Georgia"/>
              </a:rPr>
              <a:t>MetroPlusHealth</a:t>
            </a:r>
            <a:r>
              <a:rPr lang="en-US" sz="2000" b="1" spc="5">
                <a:latin typeface="+mn-lt"/>
                <a:cs typeface="Georgia"/>
              </a:rPr>
              <a:t> </a:t>
            </a:r>
            <a:r>
              <a:rPr lang="en-US" sz="2000" b="1" spc="-5">
                <a:latin typeface="+mn-lt"/>
                <a:cs typeface="Georgia"/>
              </a:rPr>
              <a:t>Compliance</a:t>
            </a:r>
            <a:r>
              <a:rPr lang="en-US" sz="2000" b="1" spc="-15">
                <a:latin typeface="+mn-lt"/>
                <a:cs typeface="Georgia"/>
              </a:rPr>
              <a:t> </a:t>
            </a:r>
            <a:r>
              <a:rPr lang="en-US" sz="2000" b="1" spc="-5">
                <a:latin typeface="+mn-lt"/>
                <a:cs typeface="Georgia"/>
              </a:rPr>
              <a:t>Hotline:</a:t>
            </a:r>
            <a:r>
              <a:rPr lang="en-US" sz="2000" b="1" spc="35">
                <a:latin typeface="+mn-lt"/>
                <a:cs typeface="Georgia"/>
              </a:rPr>
              <a:t> </a:t>
            </a:r>
          </a:p>
          <a:p>
            <a:pPr marL="1442085" marR="271145" lvl="1" indent="-287020">
              <a:lnSpc>
                <a:spcPct val="100000"/>
              </a:lnSpc>
              <a:spcBef>
                <a:spcPts val="0"/>
              </a:spcBef>
              <a:spcAft>
                <a:spcPts val="0"/>
              </a:spcAft>
              <a:buClr>
                <a:schemeClr val="bg2"/>
              </a:buClr>
              <a:tabLst>
                <a:tab pos="756285" algn="l"/>
                <a:tab pos="756920" algn="l"/>
              </a:tabLst>
            </a:pPr>
            <a:r>
              <a:rPr lang="en-US" sz="2000" spc="-5">
                <a:latin typeface="+mn-lt"/>
                <a:cs typeface="Georgia"/>
              </a:rPr>
              <a:t>Call</a:t>
            </a:r>
            <a:r>
              <a:rPr lang="en-US" sz="2000" spc="20">
                <a:latin typeface="+mn-lt"/>
                <a:cs typeface="Georgia"/>
              </a:rPr>
              <a:t> </a:t>
            </a:r>
            <a:r>
              <a:rPr lang="en-US" sz="2000" b="1">
                <a:latin typeface="+mn-lt"/>
                <a:cs typeface="Georgia"/>
              </a:rPr>
              <a:t>888-245-7247</a:t>
            </a:r>
            <a:r>
              <a:rPr lang="en-US" sz="2000">
                <a:latin typeface="+mn-lt"/>
                <a:cs typeface="Georgia"/>
              </a:rPr>
              <a:t>;</a:t>
            </a:r>
            <a:r>
              <a:rPr lang="en-US" sz="2000" spc="-25">
                <a:latin typeface="+mn-lt"/>
                <a:cs typeface="Georgia"/>
              </a:rPr>
              <a:t> </a:t>
            </a:r>
            <a:r>
              <a:rPr lang="en-US" sz="2000" spc="-5">
                <a:latin typeface="+mn-lt"/>
                <a:cs typeface="Georgia"/>
              </a:rPr>
              <a:t>you</a:t>
            </a:r>
            <a:r>
              <a:rPr lang="en-US" sz="2000" spc="10">
                <a:latin typeface="+mn-lt"/>
                <a:cs typeface="Georgia"/>
              </a:rPr>
              <a:t> </a:t>
            </a:r>
            <a:r>
              <a:rPr lang="en-US" sz="2000" spc="-5">
                <a:latin typeface="+mn-lt"/>
                <a:cs typeface="Georgia"/>
              </a:rPr>
              <a:t>can</a:t>
            </a:r>
            <a:r>
              <a:rPr lang="en-US" sz="2000" spc="20">
                <a:latin typeface="+mn-lt"/>
                <a:cs typeface="Georgia"/>
              </a:rPr>
              <a:t> </a:t>
            </a:r>
            <a:r>
              <a:rPr lang="en-US" sz="2000" spc="-5">
                <a:latin typeface="+mn-lt"/>
                <a:cs typeface="Georgia"/>
              </a:rPr>
              <a:t>give</a:t>
            </a:r>
            <a:r>
              <a:rPr lang="en-US" sz="2000" spc="-20">
                <a:latin typeface="+mn-lt"/>
                <a:cs typeface="Georgia"/>
              </a:rPr>
              <a:t> </a:t>
            </a:r>
            <a:r>
              <a:rPr lang="en-US" sz="2000" spc="-5">
                <a:latin typeface="+mn-lt"/>
                <a:cs typeface="Georgia"/>
              </a:rPr>
              <a:t>your </a:t>
            </a:r>
            <a:r>
              <a:rPr lang="en-US" sz="2000" spc="-465">
                <a:latin typeface="+mn-lt"/>
                <a:cs typeface="Georgia"/>
              </a:rPr>
              <a:t> </a:t>
            </a:r>
            <a:r>
              <a:rPr lang="en-US" sz="2000">
                <a:latin typeface="+mn-lt"/>
                <a:cs typeface="Georgia"/>
              </a:rPr>
              <a:t>name</a:t>
            </a:r>
            <a:r>
              <a:rPr lang="en-US" sz="2000" spc="-5">
                <a:latin typeface="+mn-lt"/>
                <a:cs typeface="Georgia"/>
              </a:rPr>
              <a:t> or</a:t>
            </a:r>
            <a:r>
              <a:rPr lang="en-US" sz="2000">
                <a:latin typeface="+mn-lt"/>
                <a:cs typeface="Georgia"/>
              </a:rPr>
              <a:t> report</a:t>
            </a:r>
            <a:r>
              <a:rPr lang="en-US" sz="2000" spc="-5">
                <a:latin typeface="+mn-lt"/>
                <a:cs typeface="Georgia"/>
              </a:rPr>
              <a:t> anonymously</a:t>
            </a:r>
          </a:p>
          <a:p>
            <a:pPr marL="1442085" marR="271145" lvl="1" indent="-287020">
              <a:lnSpc>
                <a:spcPct val="100000"/>
              </a:lnSpc>
              <a:spcBef>
                <a:spcPts val="0"/>
              </a:spcBef>
              <a:spcAft>
                <a:spcPts val="0"/>
              </a:spcAft>
              <a:buClr>
                <a:schemeClr val="bg2"/>
              </a:buClr>
              <a:tabLst>
                <a:tab pos="756285" algn="l"/>
                <a:tab pos="756920" algn="l"/>
              </a:tabLst>
            </a:pPr>
            <a:r>
              <a:rPr lang="en-US" sz="2000" spc="-5">
                <a:latin typeface="+mn-lt"/>
                <a:cs typeface="Georgia"/>
              </a:rPr>
              <a:t>Submit an anonymous report here: </a:t>
            </a:r>
            <a:r>
              <a:rPr lang="en-US" sz="2000" spc="-5">
                <a:latin typeface="+mn-lt"/>
                <a:cs typeface="Georgia"/>
                <a:hlinkClick r:id="rId3"/>
              </a:rPr>
              <a:t>https://www.mycompliancereport.com/report?cid=MPH</a:t>
            </a:r>
            <a:r>
              <a:rPr lang="en-US" sz="2000" spc="-5">
                <a:latin typeface="+mn-lt"/>
                <a:cs typeface="Georgia"/>
              </a:rPr>
              <a:t> </a:t>
            </a:r>
            <a:endParaRPr lang="en-US" sz="2000">
              <a:latin typeface="+mn-lt"/>
              <a:cs typeface="Georgia"/>
            </a:endParaRPr>
          </a:p>
          <a:p>
            <a:pPr marL="756285" indent="-287655">
              <a:lnSpc>
                <a:spcPct val="100000"/>
              </a:lnSpc>
              <a:spcBef>
                <a:spcPts val="0"/>
              </a:spcBef>
              <a:spcAft>
                <a:spcPts val="0"/>
              </a:spcAft>
              <a:buClr>
                <a:schemeClr val="bg2"/>
              </a:buClr>
              <a:buFont typeface="Wingdings" panose="05000000000000000000" pitchFamily="2" charset="2"/>
              <a:buChar char="§"/>
              <a:tabLst>
                <a:tab pos="756285" algn="l"/>
                <a:tab pos="756920" algn="l"/>
              </a:tabLst>
            </a:pPr>
            <a:r>
              <a:rPr lang="en-US" sz="2000" b="1" spc="-5">
                <a:latin typeface="+mn-lt"/>
                <a:cs typeface="Georgia"/>
              </a:rPr>
              <a:t>Corporate</a:t>
            </a:r>
            <a:r>
              <a:rPr lang="en-US" sz="2000" b="1" spc="-10">
                <a:latin typeface="+mn-lt"/>
                <a:cs typeface="Georgia"/>
              </a:rPr>
              <a:t> </a:t>
            </a:r>
            <a:r>
              <a:rPr lang="en-US" sz="2000" b="1">
                <a:latin typeface="+mn-lt"/>
                <a:cs typeface="Georgia"/>
              </a:rPr>
              <a:t>Compliance</a:t>
            </a:r>
            <a:r>
              <a:rPr lang="en-US" sz="2000" b="1" spc="-20">
                <a:latin typeface="+mn-lt"/>
                <a:cs typeface="Georgia"/>
              </a:rPr>
              <a:t> </a:t>
            </a:r>
            <a:r>
              <a:rPr lang="en-US" sz="2000" b="1">
                <a:latin typeface="+mn-lt"/>
                <a:cs typeface="Georgia"/>
              </a:rPr>
              <a:t>Officer:</a:t>
            </a:r>
            <a:r>
              <a:rPr lang="en-US" sz="2000" b="1" spc="-5">
                <a:latin typeface="+mn-lt"/>
                <a:cs typeface="Georgia"/>
              </a:rPr>
              <a:t> </a:t>
            </a:r>
            <a:r>
              <a:rPr lang="en-US" sz="2000" spc="-5">
                <a:latin typeface="+mn-lt"/>
                <a:cs typeface="Georgia"/>
              </a:rPr>
              <a:t>Contact</a:t>
            </a:r>
            <a:r>
              <a:rPr lang="en-US" sz="2000" spc="10">
                <a:latin typeface="+mn-lt"/>
                <a:cs typeface="Georgia"/>
              </a:rPr>
              <a:t> </a:t>
            </a:r>
            <a:r>
              <a:rPr lang="en-US" sz="2000">
                <a:latin typeface="+mn-lt"/>
                <a:cs typeface="Georgia"/>
              </a:rPr>
              <a:t>Raven</a:t>
            </a:r>
            <a:r>
              <a:rPr lang="en-US" sz="2000" spc="-5">
                <a:latin typeface="+mn-lt"/>
                <a:cs typeface="Georgia"/>
              </a:rPr>
              <a:t> Solon, MetroPlus</a:t>
            </a:r>
            <a:r>
              <a:rPr lang="en-US" sz="2000" spc="-25">
                <a:latin typeface="+mn-lt"/>
                <a:cs typeface="Georgia"/>
              </a:rPr>
              <a:t> </a:t>
            </a:r>
            <a:r>
              <a:rPr lang="en-US" sz="2000" spc="-5">
                <a:latin typeface="+mn-lt"/>
                <a:cs typeface="Georgia"/>
              </a:rPr>
              <a:t>Corporate</a:t>
            </a:r>
            <a:endParaRPr lang="en-US" sz="2000">
              <a:latin typeface="+mn-lt"/>
              <a:cs typeface="Georgia"/>
            </a:endParaRPr>
          </a:p>
          <a:p>
            <a:pPr marL="1442085" lvl="1" indent="-287655">
              <a:lnSpc>
                <a:spcPct val="100000"/>
              </a:lnSpc>
              <a:spcBef>
                <a:spcPts val="0"/>
              </a:spcBef>
              <a:spcAft>
                <a:spcPts val="0"/>
              </a:spcAft>
              <a:buClr>
                <a:schemeClr val="bg2"/>
              </a:buClr>
              <a:tabLst>
                <a:tab pos="756285" algn="l"/>
                <a:tab pos="756920" algn="l"/>
              </a:tabLst>
            </a:pPr>
            <a:r>
              <a:rPr lang="en-US" sz="2000" spc="-5">
                <a:latin typeface="+mn-lt"/>
                <a:cs typeface="Georgia"/>
              </a:rPr>
              <a:t>Compliance</a:t>
            </a:r>
            <a:r>
              <a:rPr lang="en-US" sz="2000" spc="10">
                <a:latin typeface="+mn-lt"/>
                <a:cs typeface="Georgia"/>
              </a:rPr>
              <a:t> </a:t>
            </a:r>
            <a:r>
              <a:rPr lang="en-US" sz="2000" spc="-5">
                <a:latin typeface="+mn-lt"/>
                <a:cs typeface="Georgia"/>
              </a:rPr>
              <a:t>Officer,</a:t>
            </a:r>
            <a:r>
              <a:rPr lang="en-US" sz="2000" spc="10">
                <a:latin typeface="+mn-lt"/>
                <a:cs typeface="Georgia"/>
              </a:rPr>
              <a:t> </a:t>
            </a:r>
            <a:r>
              <a:rPr lang="en-US" sz="2000">
                <a:latin typeface="+mn-lt"/>
                <a:cs typeface="Georgia"/>
              </a:rPr>
              <a:t>at</a:t>
            </a:r>
            <a:r>
              <a:rPr lang="en-US" sz="2000" spc="30">
                <a:latin typeface="+mn-lt"/>
                <a:cs typeface="Georgia"/>
              </a:rPr>
              <a:t> </a:t>
            </a:r>
            <a:r>
              <a:rPr lang="en-US" sz="2000" b="1">
                <a:latin typeface="+mn-lt"/>
                <a:cs typeface="Georgia"/>
              </a:rPr>
              <a:t>212-908-5205</a:t>
            </a:r>
            <a:r>
              <a:rPr lang="en-US" sz="2000" b="1" spc="-50">
                <a:latin typeface="+mn-lt"/>
                <a:cs typeface="Georgia"/>
              </a:rPr>
              <a:t> </a:t>
            </a:r>
            <a:r>
              <a:rPr lang="en-US" sz="2000" spc="-5">
                <a:latin typeface="+mn-lt"/>
                <a:cs typeface="Georgia"/>
              </a:rPr>
              <a:t>or</a:t>
            </a:r>
            <a:r>
              <a:rPr lang="en-US" sz="2000" spc="15">
                <a:latin typeface="+mn-lt"/>
                <a:cs typeface="Georgia"/>
              </a:rPr>
              <a:t> </a:t>
            </a:r>
            <a:r>
              <a:rPr lang="en-US" sz="2000" b="1" spc="-5">
                <a:latin typeface="+mn-lt"/>
                <a:cs typeface="Georgia"/>
                <a:hlinkClick r:id="rId4"/>
              </a:rPr>
              <a:t>complianceofficer@metroplus.org</a:t>
            </a:r>
            <a:endParaRPr lang="en-US" sz="2000">
              <a:latin typeface="+mn-lt"/>
              <a:cs typeface="Georgia"/>
            </a:endParaRPr>
          </a:p>
          <a:p>
            <a:pPr marL="756285" indent="-287655">
              <a:lnSpc>
                <a:spcPct val="100000"/>
              </a:lnSpc>
              <a:spcBef>
                <a:spcPts val="0"/>
              </a:spcBef>
              <a:spcAft>
                <a:spcPts val="0"/>
              </a:spcAft>
              <a:buClr>
                <a:schemeClr val="bg2"/>
              </a:buClr>
              <a:buFont typeface="Wingdings" panose="05000000000000000000" pitchFamily="2" charset="2"/>
              <a:buChar char="§"/>
              <a:tabLst>
                <a:tab pos="756285" algn="l"/>
                <a:tab pos="756920" algn="l"/>
              </a:tabLst>
            </a:pPr>
            <a:r>
              <a:rPr lang="en-US" sz="2000" b="1" spc="-5">
                <a:latin typeface="+mn-lt"/>
                <a:cs typeface="Georgia"/>
              </a:rPr>
              <a:t>Provider</a:t>
            </a:r>
            <a:r>
              <a:rPr lang="en-US" sz="2000" b="1" spc="-10">
                <a:latin typeface="+mn-lt"/>
                <a:cs typeface="Georgia"/>
              </a:rPr>
              <a:t> </a:t>
            </a:r>
            <a:r>
              <a:rPr lang="en-US" sz="2000" b="1">
                <a:latin typeface="+mn-lt"/>
                <a:cs typeface="Georgia"/>
              </a:rPr>
              <a:t>Services:</a:t>
            </a:r>
            <a:r>
              <a:rPr lang="en-US" sz="2000" b="1" spc="15">
                <a:latin typeface="+mn-lt"/>
                <a:cs typeface="Georgia"/>
              </a:rPr>
              <a:t> </a:t>
            </a:r>
            <a:r>
              <a:rPr lang="en-US" sz="2000" spc="-5">
                <a:latin typeface="+mn-lt"/>
                <a:cs typeface="Georgia"/>
              </a:rPr>
              <a:t>Contact</a:t>
            </a:r>
            <a:r>
              <a:rPr lang="en-US" sz="2000">
                <a:latin typeface="+mn-lt"/>
                <a:cs typeface="Georgia"/>
              </a:rPr>
              <a:t> </a:t>
            </a:r>
            <a:r>
              <a:rPr lang="en-US" sz="2000" spc="-5">
                <a:latin typeface="+mn-lt"/>
                <a:cs typeface="Georgia"/>
              </a:rPr>
              <a:t>your</a:t>
            </a:r>
            <a:r>
              <a:rPr lang="en-US" sz="2000" spc="10">
                <a:latin typeface="+mn-lt"/>
                <a:cs typeface="Georgia"/>
              </a:rPr>
              <a:t> </a:t>
            </a:r>
            <a:r>
              <a:rPr lang="en-US" sz="2000" spc="-5" err="1">
                <a:latin typeface="+mn-lt"/>
                <a:cs typeface="Georgia"/>
              </a:rPr>
              <a:t>MetroPlus</a:t>
            </a:r>
            <a:r>
              <a:rPr lang="en-US" sz="2000" spc="-20">
                <a:latin typeface="+mn-lt"/>
                <a:cs typeface="Georgia"/>
              </a:rPr>
              <a:t> </a:t>
            </a:r>
            <a:r>
              <a:rPr lang="en-US" sz="2000" spc="-5">
                <a:latin typeface="+mn-lt"/>
                <a:cs typeface="Georgia"/>
              </a:rPr>
              <a:t>Provider Service Representative</a:t>
            </a:r>
            <a:endParaRPr lang="en-US" sz="2000">
              <a:latin typeface="+mn-lt"/>
              <a:cs typeface="Georgia"/>
            </a:endParaRPr>
          </a:p>
          <a:p>
            <a:endParaRPr lang="en-US"/>
          </a:p>
        </p:txBody>
      </p:sp>
    </p:spTree>
    <p:extLst>
      <p:ext uri="{BB962C8B-B14F-4D97-AF65-F5344CB8AC3E}">
        <p14:creationId xmlns:p14="http://schemas.microsoft.com/office/powerpoint/2010/main" val="1321387641"/>
      </p:ext>
    </p:extLst>
  </p:cSld>
  <p:clrMapOvr>
    <a:masterClrMapping/>
  </p:clrMapOvr>
  <p:extLst>
    <p:ext uri="{6950BFC3-D8DA-4A85-94F7-54DA5524770B}">
      <p188:commentRel xmlns:p188="http://schemas.microsoft.com/office/powerpoint/2018/8/main" r:id="rId2"/>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F0083C-93C7-5F0D-B24E-449005FA1284}"/>
              </a:ext>
            </a:extLst>
          </p:cNvPr>
          <p:cNvSpPr>
            <a:spLocks noGrp="1"/>
          </p:cNvSpPr>
          <p:nvPr>
            <p:ph type="body" sz="quarter" idx="10"/>
          </p:nvPr>
        </p:nvSpPr>
        <p:spPr>
          <a:xfrm>
            <a:off x="0" y="-7"/>
            <a:ext cx="12192000" cy="954367"/>
          </a:xfrm>
        </p:spPr>
        <p:txBody>
          <a:bodyPr/>
          <a:lstStyle/>
          <a:p>
            <a:pPr algn="ctr"/>
            <a:r>
              <a:rPr lang="en-US" sz="4200" b="1" dirty="0">
                <a:latin typeface="+mj-lt"/>
              </a:rPr>
              <a:t>Our Fraud &amp; Abuse Prevention Program, cont’d </a:t>
            </a:r>
          </a:p>
        </p:txBody>
      </p:sp>
      <p:sp>
        <p:nvSpPr>
          <p:cNvPr id="4" name="Content Placeholder 3">
            <a:extLst>
              <a:ext uri="{FF2B5EF4-FFF2-40B4-BE49-F238E27FC236}">
                <a16:creationId xmlns:a16="http://schemas.microsoft.com/office/drawing/2014/main" id="{D6F99431-51EC-78D4-0EAE-362A24B62C3C}"/>
              </a:ext>
            </a:extLst>
          </p:cNvPr>
          <p:cNvSpPr>
            <a:spLocks noGrp="1"/>
          </p:cNvSpPr>
          <p:nvPr>
            <p:ph sz="quarter" idx="11"/>
          </p:nvPr>
        </p:nvSpPr>
        <p:spPr>
          <a:xfrm>
            <a:off x="3009529" y="1364971"/>
            <a:ext cx="9053162" cy="4952702"/>
          </a:xfrm>
        </p:spPr>
        <p:txBody>
          <a:bodyPr/>
          <a:lstStyle/>
          <a:p>
            <a:pPr marL="12700">
              <a:lnSpc>
                <a:spcPct val="100000"/>
              </a:lnSpc>
              <a:spcBef>
                <a:spcPts val="0"/>
              </a:spcBef>
              <a:spcAft>
                <a:spcPts val="0"/>
              </a:spcAft>
              <a:buClr>
                <a:schemeClr val="bg2"/>
              </a:buClr>
            </a:pPr>
            <a:r>
              <a:rPr lang="en-US" sz="2200" b="1" spc="-10" dirty="0">
                <a:latin typeface="+mn-lt"/>
                <a:cs typeface="Georgia"/>
              </a:rPr>
              <a:t>MetroPlusHealth</a:t>
            </a:r>
            <a:r>
              <a:rPr lang="en-US" sz="2200" b="1" spc="65" dirty="0">
                <a:latin typeface="+mn-lt"/>
                <a:cs typeface="Georgia"/>
              </a:rPr>
              <a:t> </a:t>
            </a:r>
            <a:r>
              <a:rPr lang="en-US" sz="2200" b="1" spc="-5" dirty="0">
                <a:latin typeface="+mn-lt"/>
                <a:cs typeface="Georgia"/>
              </a:rPr>
              <a:t>Special</a:t>
            </a:r>
            <a:r>
              <a:rPr lang="en-US" sz="2200" b="1" spc="40" dirty="0">
                <a:latin typeface="+mn-lt"/>
                <a:cs typeface="Georgia"/>
              </a:rPr>
              <a:t> </a:t>
            </a:r>
            <a:r>
              <a:rPr lang="en-US" sz="2200" b="1" spc="-5" dirty="0">
                <a:latin typeface="+mn-lt"/>
                <a:cs typeface="Georgia"/>
              </a:rPr>
              <a:t>Investigations</a:t>
            </a:r>
            <a:r>
              <a:rPr lang="en-US" sz="2200" b="1" dirty="0">
                <a:latin typeface="+mn-lt"/>
                <a:cs typeface="Georgia"/>
              </a:rPr>
              <a:t> </a:t>
            </a:r>
            <a:r>
              <a:rPr lang="en-US" sz="2200" b="1" spc="-5" dirty="0">
                <a:latin typeface="+mn-lt"/>
                <a:cs typeface="Georgia"/>
              </a:rPr>
              <a:t>Unit</a:t>
            </a:r>
            <a:r>
              <a:rPr lang="en-US" sz="2200" b="1" dirty="0">
                <a:latin typeface="+mn-lt"/>
                <a:cs typeface="Georgia"/>
              </a:rPr>
              <a:t> </a:t>
            </a:r>
            <a:r>
              <a:rPr lang="en-US" sz="2200" b="1" spc="-5" dirty="0">
                <a:latin typeface="+mn-lt"/>
                <a:cs typeface="Georgia"/>
              </a:rPr>
              <a:t>(SIU)</a:t>
            </a:r>
            <a:endParaRPr lang="en-US" sz="2200" dirty="0">
              <a:latin typeface="+mn-lt"/>
              <a:cs typeface="Georgia"/>
            </a:endParaRPr>
          </a:p>
          <a:p>
            <a:pPr marL="342900" indent="-342900">
              <a:lnSpc>
                <a:spcPct val="100000"/>
              </a:lnSpc>
              <a:spcBef>
                <a:spcPts val="0"/>
              </a:spcBef>
              <a:spcAft>
                <a:spcPts val="0"/>
              </a:spcAft>
              <a:buClr>
                <a:schemeClr val="bg2"/>
              </a:buClr>
              <a:buFont typeface="Wingdings" panose="05000000000000000000" pitchFamily="2" charset="2"/>
              <a:buChar char="Ø"/>
            </a:pPr>
            <a:endParaRPr lang="en-US" sz="2300" dirty="0">
              <a:latin typeface="+mn-lt"/>
              <a:cs typeface="Georgia"/>
            </a:endParaRPr>
          </a:p>
          <a:p>
            <a:pPr marL="354965" marR="312420" indent="-342900">
              <a:lnSpc>
                <a:spcPct val="100000"/>
              </a:lnSpc>
              <a:spcBef>
                <a:spcPts val="0"/>
              </a:spcBef>
              <a:spcAft>
                <a:spcPts val="0"/>
              </a:spcAft>
              <a:buClr>
                <a:schemeClr val="bg2"/>
              </a:buClr>
              <a:buFont typeface="Wingdings" panose="05000000000000000000" pitchFamily="2" charset="2"/>
              <a:buChar char="Ø"/>
              <a:tabLst>
                <a:tab pos="299085" algn="l"/>
                <a:tab pos="299720" algn="l"/>
              </a:tabLst>
            </a:pPr>
            <a:r>
              <a:rPr lang="en-US" sz="2400" spc="-10" dirty="0">
                <a:latin typeface="+mn-lt"/>
                <a:cs typeface="Georgia"/>
              </a:rPr>
              <a:t>MetroPlusHealth</a:t>
            </a:r>
            <a:r>
              <a:rPr lang="en-US" sz="2400" spc="10" dirty="0">
                <a:latin typeface="+mn-lt"/>
                <a:cs typeface="Georgia"/>
              </a:rPr>
              <a:t> </a:t>
            </a:r>
            <a:r>
              <a:rPr lang="en-US" sz="2400" spc="-10" dirty="0">
                <a:latin typeface="+mn-lt"/>
                <a:cs typeface="Georgia"/>
              </a:rPr>
              <a:t>has</a:t>
            </a:r>
            <a:r>
              <a:rPr lang="en-US" sz="2400" dirty="0">
                <a:latin typeface="+mn-lt"/>
                <a:cs typeface="Georgia"/>
              </a:rPr>
              <a:t> </a:t>
            </a:r>
            <a:r>
              <a:rPr lang="en-US" sz="2400" spc="-5" dirty="0">
                <a:latin typeface="+mn-lt"/>
                <a:cs typeface="Georgia"/>
              </a:rPr>
              <a:t>a</a:t>
            </a:r>
            <a:r>
              <a:rPr lang="en-US" sz="2400" spc="10" dirty="0">
                <a:latin typeface="+mn-lt"/>
                <a:cs typeface="Georgia"/>
              </a:rPr>
              <a:t> </a:t>
            </a:r>
            <a:r>
              <a:rPr lang="en-US" sz="2400" spc="-10" dirty="0">
                <a:latin typeface="+mn-lt"/>
                <a:cs typeface="Georgia"/>
              </a:rPr>
              <a:t>dedicated</a:t>
            </a:r>
            <a:r>
              <a:rPr lang="en-US" sz="2400" spc="40" dirty="0">
                <a:latin typeface="+mn-lt"/>
                <a:cs typeface="Georgia"/>
              </a:rPr>
              <a:t> </a:t>
            </a:r>
            <a:r>
              <a:rPr lang="en-US" sz="2400" spc="-10" dirty="0">
                <a:latin typeface="+mn-lt"/>
                <a:cs typeface="Georgia"/>
              </a:rPr>
              <a:t>SIU</a:t>
            </a:r>
            <a:r>
              <a:rPr lang="en-US" sz="2400" dirty="0">
                <a:latin typeface="+mn-lt"/>
                <a:cs typeface="Georgia"/>
              </a:rPr>
              <a:t> </a:t>
            </a:r>
            <a:r>
              <a:rPr lang="en-US" sz="2400" spc="-5" dirty="0">
                <a:latin typeface="+mn-lt"/>
                <a:cs typeface="Georgia"/>
              </a:rPr>
              <a:t>responsible</a:t>
            </a:r>
            <a:r>
              <a:rPr lang="en-US" sz="2400" spc="30" dirty="0">
                <a:latin typeface="+mn-lt"/>
                <a:cs typeface="Georgia"/>
              </a:rPr>
              <a:t> </a:t>
            </a:r>
            <a:r>
              <a:rPr lang="en-US" sz="2400" spc="-5" dirty="0">
                <a:latin typeface="+mn-lt"/>
                <a:cs typeface="Georgia"/>
              </a:rPr>
              <a:t>for </a:t>
            </a:r>
            <a:r>
              <a:rPr lang="en-US" sz="2400" dirty="0">
                <a:latin typeface="+mn-lt"/>
                <a:cs typeface="Georgia"/>
              </a:rPr>
              <a:t> </a:t>
            </a:r>
            <a:r>
              <a:rPr lang="en-US" sz="2400" spc="-10" dirty="0">
                <a:latin typeface="+mn-lt"/>
                <a:cs typeface="Georgia"/>
              </a:rPr>
              <a:t>performing</a:t>
            </a:r>
            <a:r>
              <a:rPr lang="en-US" sz="2400" spc="10" dirty="0">
                <a:latin typeface="+mn-lt"/>
                <a:cs typeface="Georgia"/>
              </a:rPr>
              <a:t> </a:t>
            </a:r>
            <a:r>
              <a:rPr lang="en-US" sz="2400" spc="-5" dirty="0">
                <a:latin typeface="+mn-lt"/>
                <a:cs typeface="Georgia"/>
              </a:rPr>
              <a:t>provider-based</a:t>
            </a:r>
            <a:r>
              <a:rPr lang="en-US" sz="2400" spc="40" dirty="0">
                <a:latin typeface="+mn-lt"/>
                <a:cs typeface="Georgia"/>
              </a:rPr>
              <a:t> </a:t>
            </a:r>
            <a:r>
              <a:rPr lang="en-US" sz="2400" spc="-5" dirty="0">
                <a:latin typeface="+mn-lt"/>
                <a:cs typeface="Georgia"/>
              </a:rPr>
              <a:t>fraud, waste</a:t>
            </a:r>
            <a:r>
              <a:rPr lang="en-US" sz="2400" spc="-10" dirty="0">
                <a:latin typeface="+mn-lt"/>
                <a:cs typeface="Georgia"/>
              </a:rPr>
              <a:t> </a:t>
            </a:r>
            <a:r>
              <a:rPr lang="en-US" sz="2400" spc="-5" dirty="0">
                <a:latin typeface="+mn-lt"/>
                <a:cs typeface="Georgia"/>
              </a:rPr>
              <a:t>and</a:t>
            </a:r>
            <a:r>
              <a:rPr lang="en-US" sz="2400" dirty="0">
                <a:latin typeface="+mn-lt"/>
                <a:cs typeface="Georgia"/>
              </a:rPr>
              <a:t> </a:t>
            </a:r>
            <a:r>
              <a:rPr lang="en-US" sz="2400" spc="-10" dirty="0">
                <a:latin typeface="+mn-lt"/>
                <a:cs typeface="Georgia"/>
              </a:rPr>
              <a:t>abuse</a:t>
            </a:r>
            <a:r>
              <a:rPr lang="en-US" sz="2400" dirty="0">
                <a:latin typeface="+mn-lt"/>
                <a:cs typeface="Georgia"/>
              </a:rPr>
              <a:t> </a:t>
            </a:r>
            <a:r>
              <a:rPr lang="en-US" sz="2400" spc="-5" dirty="0">
                <a:latin typeface="+mn-lt"/>
                <a:cs typeface="Georgia"/>
              </a:rPr>
              <a:t>audits</a:t>
            </a:r>
            <a:r>
              <a:rPr lang="en-US" sz="2400" spc="15" dirty="0">
                <a:latin typeface="+mn-lt"/>
                <a:cs typeface="Georgia"/>
              </a:rPr>
              <a:t> </a:t>
            </a:r>
            <a:r>
              <a:rPr lang="en-US" sz="2400" spc="-5" dirty="0">
                <a:latin typeface="+mn-lt"/>
                <a:cs typeface="Georgia"/>
              </a:rPr>
              <a:t>and </a:t>
            </a:r>
            <a:r>
              <a:rPr lang="en-US" sz="2400" spc="-515" dirty="0">
                <a:latin typeface="+mn-lt"/>
                <a:cs typeface="Georgia"/>
              </a:rPr>
              <a:t> </a:t>
            </a:r>
            <a:r>
              <a:rPr lang="en-US" sz="2400" spc="-5" dirty="0">
                <a:latin typeface="+mn-lt"/>
                <a:cs typeface="Georgia"/>
              </a:rPr>
              <a:t>investigations.</a:t>
            </a:r>
            <a:endParaRPr lang="en-US" sz="2400" dirty="0">
              <a:latin typeface="+mn-lt"/>
              <a:cs typeface="Georgia"/>
            </a:endParaRPr>
          </a:p>
          <a:p>
            <a:pPr marL="342900" indent="-342900">
              <a:lnSpc>
                <a:spcPct val="100000"/>
              </a:lnSpc>
              <a:spcBef>
                <a:spcPts val="0"/>
              </a:spcBef>
              <a:spcAft>
                <a:spcPts val="0"/>
              </a:spcAft>
              <a:buClr>
                <a:schemeClr val="bg2"/>
              </a:buClr>
              <a:buFont typeface="Wingdings" panose="05000000000000000000" pitchFamily="2" charset="2"/>
              <a:buChar char="Ø"/>
            </a:pPr>
            <a:endParaRPr lang="en-US" sz="2400" dirty="0">
              <a:latin typeface="+mn-lt"/>
              <a:cs typeface="Georgia"/>
            </a:endParaRPr>
          </a:p>
          <a:p>
            <a:pPr marL="354965" indent="-342900">
              <a:lnSpc>
                <a:spcPct val="100000"/>
              </a:lnSpc>
              <a:spcBef>
                <a:spcPts val="0"/>
              </a:spcBef>
              <a:spcAft>
                <a:spcPts val="0"/>
              </a:spcAft>
              <a:buClr>
                <a:schemeClr val="bg2"/>
              </a:buClr>
              <a:buFont typeface="Wingdings" panose="05000000000000000000" pitchFamily="2" charset="2"/>
              <a:buChar char="Ø"/>
              <a:tabLst>
                <a:tab pos="299085" algn="l"/>
                <a:tab pos="299720" algn="l"/>
              </a:tabLst>
            </a:pPr>
            <a:r>
              <a:rPr lang="en-US" sz="2400" spc="-5" dirty="0">
                <a:latin typeface="+mn-lt"/>
                <a:cs typeface="Georgia"/>
              </a:rPr>
              <a:t>The</a:t>
            </a:r>
            <a:r>
              <a:rPr lang="en-US" sz="2400" spc="-10" dirty="0">
                <a:latin typeface="+mn-lt"/>
                <a:cs typeface="Georgia"/>
              </a:rPr>
              <a:t> </a:t>
            </a:r>
            <a:r>
              <a:rPr lang="en-US" sz="2400" spc="-5" dirty="0">
                <a:latin typeface="+mn-lt"/>
                <a:cs typeface="Georgia"/>
              </a:rPr>
              <a:t>SIU accepts</a:t>
            </a:r>
            <a:r>
              <a:rPr lang="en-US" sz="2400" spc="20" dirty="0">
                <a:latin typeface="+mn-lt"/>
                <a:cs typeface="Georgia"/>
              </a:rPr>
              <a:t> </a:t>
            </a:r>
            <a:r>
              <a:rPr lang="en-US" sz="2400" spc="-5" dirty="0">
                <a:latin typeface="+mn-lt"/>
                <a:cs typeface="Georgia"/>
              </a:rPr>
              <a:t>tips,</a:t>
            </a:r>
            <a:r>
              <a:rPr lang="en-US" sz="2400" dirty="0">
                <a:latin typeface="+mn-lt"/>
                <a:cs typeface="Georgia"/>
              </a:rPr>
              <a:t> </a:t>
            </a:r>
            <a:r>
              <a:rPr lang="en-US" sz="2400" spc="-10" dirty="0">
                <a:latin typeface="+mn-lt"/>
                <a:cs typeface="Georgia"/>
              </a:rPr>
              <a:t>referrals</a:t>
            </a:r>
            <a:r>
              <a:rPr lang="en-US" sz="2400" spc="-5" dirty="0">
                <a:latin typeface="+mn-lt"/>
                <a:cs typeface="Georgia"/>
              </a:rPr>
              <a:t> and allegations</a:t>
            </a:r>
            <a:r>
              <a:rPr lang="en-US" sz="2400" spc="40" dirty="0">
                <a:latin typeface="+mn-lt"/>
                <a:cs typeface="Georgia"/>
              </a:rPr>
              <a:t> </a:t>
            </a:r>
            <a:r>
              <a:rPr lang="en-US" sz="2400" spc="-5" dirty="0">
                <a:latin typeface="+mn-lt"/>
                <a:cs typeface="Georgia"/>
              </a:rPr>
              <a:t>of</a:t>
            </a:r>
            <a:r>
              <a:rPr lang="en-US" sz="2400" spc="-10" dirty="0">
                <a:latin typeface="+mn-lt"/>
                <a:cs typeface="Georgia"/>
              </a:rPr>
              <a:t> </a:t>
            </a:r>
            <a:r>
              <a:rPr lang="en-US" sz="2400" spc="-5" dirty="0">
                <a:latin typeface="+mn-lt"/>
                <a:cs typeface="Georgia"/>
              </a:rPr>
              <a:t>fraud</a:t>
            </a:r>
            <a:r>
              <a:rPr lang="en-US" sz="2400" spc="-10" dirty="0">
                <a:latin typeface="+mn-lt"/>
                <a:cs typeface="Georgia"/>
              </a:rPr>
              <a:t> or</a:t>
            </a:r>
            <a:endParaRPr lang="en-US" sz="2400" dirty="0">
              <a:latin typeface="+mn-lt"/>
              <a:cs typeface="Georgia"/>
            </a:endParaRPr>
          </a:p>
          <a:p>
            <a:pPr marL="299085">
              <a:lnSpc>
                <a:spcPct val="100000"/>
              </a:lnSpc>
              <a:spcBef>
                <a:spcPts val="0"/>
              </a:spcBef>
              <a:spcAft>
                <a:spcPts val="0"/>
              </a:spcAft>
              <a:buClr>
                <a:schemeClr val="bg2"/>
              </a:buClr>
            </a:pPr>
            <a:r>
              <a:rPr lang="en-US" sz="2400" spc="-10" dirty="0">
                <a:latin typeface="+mn-lt"/>
                <a:cs typeface="Georgia"/>
              </a:rPr>
              <a:t>abuse</a:t>
            </a:r>
            <a:r>
              <a:rPr lang="en-US" sz="2400" spc="5" dirty="0">
                <a:latin typeface="+mn-lt"/>
                <a:cs typeface="Georgia"/>
              </a:rPr>
              <a:t> </a:t>
            </a:r>
            <a:r>
              <a:rPr lang="en-US" sz="2400" spc="-5" dirty="0">
                <a:latin typeface="+mn-lt"/>
                <a:cs typeface="Georgia"/>
              </a:rPr>
              <a:t>from</a:t>
            </a:r>
            <a:r>
              <a:rPr lang="en-US" sz="2400" dirty="0">
                <a:latin typeface="+mn-lt"/>
                <a:cs typeface="Georgia"/>
              </a:rPr>
              <a:t> </a:t>
            </a:r>
            <a:r>
              <a:rPr lang="en-US" sz="2400" spc="-5" dirty="0">
                <a:latin typeface="+mn-lt"/>
                <a:cs typeface="Georgia"/>
              </a:rPr>
              <a:t>a</a:t>
            </a:r>
            <a:r>
              <a:rPr lang="en-US" sz="2400" dirty="0">
                <a:latin typeface="+mn-lt"/>
                <a:cs typeface="Georgia"/>
              </a:rPr>
              <a:t> </a:t>
            </a:r>
            <a:r>
              <a:rPr lang="en-US" sz="2400" spc="-5" dirty="0">
                <a:latin typeface="+mn-lt"/>
                <a:cs typeface="Georgia"/>
              </a:rPr>
              <a:t>variety</a:t>
            </a:r>
            <a:r>
              <a:rPr lang="en-US" sz="2400" dirty="0">
                <a:latin typeface="+mn-lt"/>
                <a:cs typeface="Georgia"/>
              </a:rPr>
              <a:t> of </a:t>
            </a:r>
            <a:r>
              <a:rPr lang="en-US" sz="2400" spc="-5" dirty="0">
                <a:latin typeface="+mn-lt"/>
                <a:cs typeface="Georgia"/>
              </a:rPr>
              <a:t>internal</a:t>
            </a:r>
            <a:r>
              <a:rPr lang="en-US" sz="2400" spc="15" dirty="0">
                <a:latin typeface="+mn-lt"/>
                <a:cs typeface="Georgia"/>
              </a:rPr>
              <a:t> </a:t>
            </a:r>
            <a:r>
              <a:rPr lang="en-US" sz="2400" spc="-5" dirty="0">
                <a:latin typeface="+mn-lt"/>
                <a:cs typeface="Georgia"/>
              </a:rPr>
              <a:t>and</a:t>
            </a:r>
            <a:r>
              <a:rPr lang="en-US" sz="2400" dirty="0">
                <a:latin typeface="+mn-lt"/>
                <a:cs typeface="Georgia"/>
              </a:rPr>
              <a:t> </a:t>
            </a:r>
            <a:r>
              <a:rPr lang="en-US" sz="2400" spc="-10" dirty="0">
                <a:latin typeface="+mn-lt"/>
                <a:cs typeface="Georgia"/>
              </a:rPr>
              <a:t>external</a:t>
            </a:r>
            <a:r>
              <a:rPr lang="en-US" sz="2400" spc="25" dirty="0">
                <a:latin typeface="+mn-lt"/>
                <a:cs typeface="Georgia"/>
              </a:rPr>
              <a:t> </a:t>
            </a:r>
            <a:r>
              <a:rPr lang="en-US" sz="2400" spc="-10" dirty="0">
                <a:latin typeface="+mn-lt"/>
                <a:cs typeface="Georgia"/>
              </a:rPr>
              <a:t>sources</a:t>
            </a:r>
            <a:endParaRPr lang="en-US" sz="2400" dirty="0">
              <a:latin typeface="+mn-lt"/>
              <a:cs typeface="Georgia"/>
            </a:endParaRPr>
          </a:p>
          <a:p>
            <a:pPr marL="342900" indent="-342900">
              <a:lnSpc>
                <a:spcPct val="100000"/>
              </a:lnSpc>
              <a:spcBef>
                <a:spcPts val="0"/>
              </a:spcBef>
              <a:spcAft>
                <a:spcPts val="0"/>
              </a:spcAft>
              <a:buClr>
                <a:schemeClr val="bg2"/>
              </a:buClr>
              <a:buFont typeface="Wingdings" panose="05000000000000000000" pitchFamily="2" charset="2"/>
              <a:buChar char="Ø"/>
            </a:pPr>
            <a:endParaRPr lang="en-US" sz="2400" dirty="0">
              <a:latin typeface="+mn-lt"/>
              <a:cs typeface="Georgia"/>
            </a:endParaRPr>
          </a:p>
          <a:p>
            <a:pPr marL="354965" marR="5080" indent="-342900">
              <a:lnSpc>
                <a:spcPct val="100000"/>
              </a:lnSpc>
              <a:spcBef>
                <a:spcPts val="0"/>
              </a:spcBef>
              <a:spcAft>
                <a:spcPts val="0"/>
              </a:spcAft>
              <a:buClr>
                <a:schemeClr val="bg2"/>
              </a:buClr>
              <a:buFont typeface="Wingdings" panose="05000000000000000000" pitchFamily="2" charset="2"/>
              <a:buChar char="Ø"/>
              <a:tabLst>
                <a:tab pos="299085" algn="l"/>
                <a:tab pos="299720" algn="l"/>
              </a:tabLst>
            </a:pPr>
            <a:r>
              <a:rPr lang="en-US" sz="2400" spc="-5" dirty="0">
                <a:latin typeface="+mn-lt"/>
                <a:cs typeface="Georgia"/>
              </a:rPr>
              <a:t>Some examples</a:t>
            </a:r>
            <a:r>
              <a:rPr lang="en-US" sz="2400" spc="25" dirty="0">
                <a:latin typeface="+mn-lt"/>
                <a:cs typeface="Georgia"/>
              </a:rPr>
              <a:t> </a:t>
            </a:r>
            <a:r>
              <a:rPr lang="en-US" sz="2400" spc="-5" dirty="0">
                <a:latin typeface="+mn-lt"/>
                <a:cs typeface="Georgia"/>
              </a:rPr>
              <a:t>of</a:t>
            </a:r>
            <a:r>
              <a:rPr lang="en-US" sz="2400" spc="-10" dirty="0">
                <a:latin typeface="+mn-lt"/>
                <a:cs typeface="Georgia"/>
              </a:rPr>
              <a:t> the</a:t>
            </a:r>
            <a:r>
              <a:rPr lang="en-US" sz="2400" dirty="0">
                <a:latin typeface="+mn-lt"/>
                <a:cs typeface="Georgia"/>
              </a:rPr>
              <a:t> </a:t>
            </a:r>
            <a:r>
              <a:rPr lang="en-US" sz="2400" spc="-10" dirty="0">
                <a:latin typeface="+mn-lt"/>
                <a:cs typeface="Georgia"/>
              </a:rPr>
              <a:t>fraudulent</a:t>
            </a:r>
            <a:r>
              <a:rPr lang="en-US" sz="2400" spc="5" dirty="0">
                <a:latin typeface="+mn-lt"/>
                <a:cs typeface="Georgia"/>
              </a:rPr>
              <a:t> </a:t>
            </a:r>
            <a:r>
              <a:rPr lang="en-US" sz="2400" spc="-5" dirty="0">
                <a:latin typeface="+mn-lt"/>
                <a:cs typeface="Georgia"/>
              </a:rPr>
              <a:t>and abusive</a:t>
            </a:r>
            <a:r>
              <a:rPr lang="en-US" sz="2400" spc="10" dirty="0">
                <a:latin typeface="+mn-lt"/>
                <a:cs typeface="Georgia"/>
              </a:rPr>
              <a:t> </a:t>
            </a:r>
            <a:r>
              <a:rPr lang="en-US" sz="2400" spc="-5" dirty="0">
                <a:latin typeface="+mn-lt"/>
                <a:cs typeface="Georgia"/>
              </a:rPr>
              <a:t>activities that</a:t>
            </a:r>
            <a:r>
              <a:rPr lang="en-US" sz="2400" spc="-10" dirty="0">
                <a:latin typeface="+mn-lt"/>
                <a:cs typeface="Georgia"/>
              </a:rPr>
              <a:t> </a:t>
            </a:r>
            <a:r>
              <a:rPr lang="en-US" sz="2400" spc="-5" dirty="0">
                <a:latin typeface="+mn-lt"/>
                <a:cs typeface="Georgia"/>
              </a:rPr>
              <a:t>the</a:t>
            </a:r>
            <a:r>
              <a:rPr lang="en-US" sz="2400" spc="-10" dirty="0">
                <a:latin typeface="+mn-lt"/>
                <a:cs typeface="Georgia"/>
              </a:rPr>
              <a:t> </a:t>
            </a:r>
            <a:r>
              <a:rPr lang="en-US" sz="2400" spc="-5" dirty="0">
                <a:latin typeface="+mn-lt"/>
                <a:cs typeface="Georgia"/>
              </a:rPr>
              <a:t>SIU audits</a:t>
            </a:r>
            <a:r>
              <a:rPr lang="en-US" sz="2400" spc="10" dirty="0">
                <a:latin typeface="+mn-lt"/>
                <a:cs typeface="Georgia"/>
              </a:rPr>
              <a:t> </a:t>
            </a:r>
            <a:r>
              <a:rPr lang="en-US" sz="2400" spc="-5" dirty="0">
                <a:latin typeface="+mn-lt"/>
                <a:cs typeface="Georgia"/>
              </a:rPr>
              <a:t>and</a:t>
            </a:r>
            <a:r>
              <a:rPr lang="en-US" sz="2400" dirty="0">
                <a:latin typeface="+mn-lt"/>
                <a:cs typeface="Georgia"/>
              </a:rPr>
              <a:t> </a:t>
            </a:r>
            <a:r>
              <a:rPr lang="en-US" sz="2400" spc="-5" dirty="0">
                <a:latin typeface="+mn-lt"/>
                <a:cs typeface="Georgia"/>
              </a:rPr>
              <a:t>investigates</a:t>
            </a:r>
            <a:r>
              <a:rPr lang="en-US" sz="2400" spc="35" dirty="0">
                <a:latin typeface="+mn-lt"/>
                <a:cs typeface="Georgia"/>
              </a:rPr>
              <a:t> </a:t>
            </a:r>
            <a:r>
              <a:rPr lang="en-US" sz="2400" spc="-5" dirty="0">
                <a:latin typeface="+mn-lt"/>
                <a:cs typeface="Georgia"/>
              </a:rPr>
              <a:t>for</a:t>
            </a:r>
            <a:r>
              <a:rPr lang="en-US" sz="2400" spc="-20" dirty="0">
                <a:latin typeface="+mn-lt"/>
                <a:cs typeface="Georgia"/>
              </a:rPr>
              <a:t> include</a:t>
            </a:r>
            <a:r>
              <a:rPr lang="en-US" sz="2400" dirty="0">
                <a:latin typeface="+mn-lt"/>
                <a:cs typeface="Georgia"/>
              </a:rPr>
              <a:t> </a:t>
            </a:r>
            <a:r>
              <a:rPr lang="en-US" sz="2400" spc="-10" dirty="0">
                <a:latin typeface="+mn-lt"/>
                <a:cs typeface="Georgia"/>
              </a:rPr>
              <a:t>double</a:t>
            </a:r>
            <a:r>
              <a:rPr lang="en-US" sz="2400" spc="5" dirty="0">
                <a:latin typeface="+mn-lt"/>
                <a:cs typeface="Georgia"/>
              </a:rPr>
              <a:t> </a:t>
            </a:r>
            <a:r>
              <a:rPr lang="en-US" sz="2400" spc="-5" dirty="0">
                <a:latin typeface="+mn-lt"/>
                <a:cs typeface="Georgia"/>
              </a:rPr>
              <a:t>billing, </a:t>
            </a:r>
            <a:r>
              <a:rPr lang="en-US" sz="2400" spc="-10" dirty="0">
                <a:latin typeface="+mn-lt"/>
                <a:cs typeface="Georgia"/>
              </a:rPr>
              <a:t>upcoding,</a:t>
            </a:r>
            <a:r>
              <a:rPr lang="en-US" sz="2400" spc="30" dirty="0">
                <a:latin typeface="+mn-lt"/>
                <a:cs typeface="Georgia"/>
              </a:rPr>
              <a:t> </a:t>
            </a:r>
            <a:r>
              <a:rPr lang="en-US" sz="2400" spc="-10" dirty="0">
                <a:latin typeface="+mn-lt"/>
                <a:cs typeface="Georgia"/>
              </a:rPr>
              <a:t>overutilization,</a:t>
            </a:r>
            <a:r>
              <a:rPr lang="en-US" sz="2400" spc="45" dirty="0">
                <a:latin typeface="+mn-lt"/>
                <a:cs typeface="Georgia"/>
              </a:rPr>
              <a:t> </a:t>
            </a:r>
            <a:r>
              <a:rPr lang="en-US" sz="2400" spc="-10" dirty="0">
                <a:latin typeface="+mn-lt"/>
                <a:cs typeface="Georgia"/>
              </a:rPr>
              <a:t>unbundling,</a:t>
            </a:r>
            <a:r>
              <a:rPr lang="en-US" sz="2400" spc="50" dirty="0">
                <a:latin typeface="+mn-lt"/>
                <a:cs typeface="Georgia"/>
              </a:rPr>
              <a:t> </a:t>
            </a:r>
            <a:r>
              <a:rPr lang="en-US" sz="2400" spc="-10" dirty="0">
                <a:latin typeface="+mn-lt"/>
                <a:cs typeface="Georgia"/>
              </a:rPr>
              <a:t>billing</a:t>
            </a:r>
            <a:r>
              <a:rPr lang="en-US" sz="2400" spc="50" dirty="0">
                <a:latin typeface="+mn-lt"/>
                <a:cs typeface="Georgia"/>
              </a:rPr>
              <a:t> </a:t>
            </a:r>
            <a:r>
              <a:rPr lang="en-US" sz="2400" spc="-5" dirty="0">
                <a:latin typeface="+mn-lt"/>
                <a:cs typeface="Georgia"/>
              </a:rPr>
              <a:t>for</a:t>
            </a:r>
            <a:r>
              <a:rPr lang="en-US" sz="2400" spc="10" dirty="0">
                <a:latin typeface="+mn-lt"/>
                <a:cs typeface="Georgia"/>
              </a:rPr>
              <a:t> </a:t>
            </a:r>
            <a:r>
              <a:rPr lang="en-US" sz="2400" spc="-10" dirty="0">
                <a:latin typeface="+mn-lt"/>
                <a:cs typeface="Georgia"/>
              </a:rPr>
              <a:t>services </a:t>
            </a:r>
            <a:r>
              <a:rPr lang="en-US" sz="2400" spc="-520" dirty="0">
                <a:latin typeface="+mn-lt"/>
                <a:cs typeface="Georgia"/>
              </a:rPr>
              <a:t> </a:t>
            </a:r>
            <a:r>
              <a:rPr lang="en-US" sz="2400" spc="-5" dirty="0">
                <a:latin typeface="+mn-lt"/>
                <a:cs typeface="Georgia"/>
              </a:rPr>
              <a:t>not</a:t>
            </a:r>
            <a:r>
              <a:rPr lang="en-US" sz="2400" spc="5" dirty="0">
                <a:latin typeface="+mn-lt"/>
                <a:cs typeface="Georgia"/>
              </a:rPr>
              <a:t> </a:t>
            </a:r>
            <a:r>
              <a:rPr lang="en-US" sz="2400" spc="-10" dirty="0">
                <a:latin typeface="+mn-lt"/>
                <a:cs typeface="Georgia"/>
              </a:rPr>
              <a:t>rendered,</a:t>
            </a:r>
            <a:r>
              <a:rPr lang="en-US" sz="2400" spc="15" dirty="0">
                <a:latin typeface="+mn-lt"/>
                <a:cs typeface="Georgia"/>
              </a:rPr>
              <a:t> </a:t>
            </a:r>
            <a:r>
              <a:rPr lang="en-US" sz="2400" spc="-10" dirty="0">
                <a:latin typeface="+mn-lt"/>
                <a:cs typeface="Georgia"/>
              </a:rPr>
              <a:t>billing</a:t>
            </a:r>
            <a:r>
              <a:rPr lang="en-US" sz="2400" spc="25" dirty="0">
                <a:latin typeface="+mn-lt"/>
                <a:cs typeface="Georgia"/>
              </a:rPr>
              <a:t> </a:t>
            </a:r>
            <a:r>
              <a:rPr lang="en-US" sz="2400" spc="-5" dirty="0">
                <a:latin typeface="+mn-lt"/>
                <a:cs typeface="Georgia"/>
              </a:rPr>
              <a:t>for</a:t>
            </a:r>
            <a:r>
              <a:rPr lang="en-US" sz="2400" spc="-10" dirty="0">
                <a:latin typeface="+mn-lt"/>
                <a:cs typeface="Georgia"/>
              </a:rPr>
              <a:t> services</a:t>
            </a:r>
            <a:r>
              <a:rPr lang="en-US" sz="2400" spc="15" dirty="0">
                <a:latin typeface="+mn-lt"/>
                <a:cs typeface="Georgia"/>
              </a:rPr>
              <a:t> </a:t>
            </a:r>
            <a:r>
              <a:rPr lang="en-US" sz="2400" spc="-5" dirty="0">
                <a:latin typeface="+mn-lt"/>
                <a:cs typeface="Georgia"/>
              </a:rPr>
              <a:t>without</a:t>
            </a:r>
            <a:r>
              <a:rPr lang="en-US" sz="2400" dirty="0">
                <a:latin typeface="+mn-lt"/>
                <a:cs typeface="Georgia"/>
              </a:rPr>
              <a:t> </a:t>
            </a:r>
            <a:r>
              <a:rPr lang="en-US" sz="2400" spc="-5" dirty="0">
                <a:latin typeface="+mn-lt"/>
                <a:cs typeface="Georgia"/>
              </a:rPr>
              <a:t>a</a:t>
            </a:r>
            <a:r>
              <a:rPr lang="en-US" sz="2400" dirty="0">
                <a:latin typeface="+mn-lt"/>
                <a:cs typeface="Georgia"/>
              </a:rPr>
              <a:t> </a:t>
            </a:r>
            <a:r>
              <a:rPr lang="en-US" sz="2400" spc="-10" dirty="0">
                <a:latin typeface="+mn-lt"/>
                <a:cs typeface="Georgia"/>
              </a:rPr>
              <a:t>license,</a:t>
            </a:r>
            <a:r>
              <a:rPr lang="en-US" sz="2400" spc="10" dirty="0">
                <a:latin typeface="+mn-lt"/>
                <a:cs typeface="Georgia"/>
              </a:rPr>
              <a:t> </a:t>
            </a:r>
            <a:r>
              <a:rPr lang="en-US" sz="2400" spc="-10" dirty="0">
                <a:latin typeface="+mn-lt"/>
                <a:cs typeface="Georgia"/>
              </a:rPr>
              <a:t>etc.</a:t>
            </a:r>
            <a:endParaRPr lang="en-US" sz="2400" dirty="0">
              <a:latin typeface="+mn-lt"/>
              <a:cs typeface="Georgia"/>
            </a:endParaRPr>
          </a:p>
          <a:p>
            <a:endParaRPr lang="en-US" dirty="0"/>
          </a:p>
        </p:txBody>
      </p:sp>
      <p:pic>
        <p:nvPicPr>
          <p:cNvPr id="5" name="object 8">
            <a:extLst>
              <a:ext uri="{FF2B5EF4-FFF2-40B4-BE49-F238E27FC236}">
                <a16:creationId xmlns:a16="http://schemas.microsoft.com/office/drawing/2014/main" id="{B109DF87-4CAB-19C5-AA2E-0D110191F982}"/>
              </a:ext>
            </a:extLst>
          </p:cNvPr>
          <p:cNvPicPr/>
          <p:nvPr/>
        </p:nvPicPr>
        <p:blipFill>
          <a:blip r:embed="rId2" cstate="print"/>
          <a:stretch>
            <a:fillRect/>
          </a:stretch>
        </p:blipFill>
        <p:spPr>
          <a:xfrm>
            <a:off x="303394" y="1364971"/>
            <a:ext cx="2445886" cy="2517648"/>
          </a:xfrm>
          <a:prstGeom prst="rect">
            <a:avLst/>
          </a:prstGeom>
        </p:spPr>
      </p:pic>
    </p:spTree>
    <p:extLst>
      <p:ext uri="{BB962C8B-B14F-4D97-AF65-F5344CB8AC3E}">
        <p14:creationId xmlns:p14="http://schemas.microsoft.com/office/powerpoint/2010/main" val="3119246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F324C3-4C61-DAA3-FE5A-9BE96445B3F1}"/>
              </a:ext>
            </a:extLst>
          </p:cNvPr>
          <p:cNvSpPr>
            <a:spLocks noGrp="1"/>
          </p:cNvSpPr>
          <p:nvPr>
            <p:ph type="body" sz="quarter" idx="10"/>
          </p:nvPr>
        </p:nvSpPr>
        <p:spPr>
          <a:xfrm>
            <a:off x="0" y="-7"/>
            <a:ext cx="12192000" cy="954367"/>
          </a:xfrm>
        </p:spPr>
        <p:txBody>
          <a:bodyPr/>
          <a:lstStyle/>
          <a:p>
            <a:pPr algn="ctr"/>
            <a:r>
              <a:rPr lang="en-US" b="1"/>
              <a:t>Our Privacy Program</a:t>
            </a:r>
          </a:p>
        </p:txBody>
      </p:sp>
      <p:sp>
        <p:nvSpPr>
          <p:cNvPr id="4" name="Content Placeholder 3">
            <a:extLst>
              <a:ext uri="{FF2B5EF4-FFF2-40B4-BE49-F238E27FC236}">
                <a16:creationId xmlns:a16="http://schemas.microsoft.com/office/drawing/2014/main" id="{74FD3D67-F80B-D19B-ACB7-430C019C199C}"/>
              </a:ext>
            </a:extLst>
          </p:cNvPr>
          <p:cNvSpPr>
            <a:spLocks noGrp="1"/>
          </p:cNvSpPr>
          <p:nvPr>
            <p:ph sz="quarter" idx="11"/>
          </p:nvPr>
        </p:nvSpPr>
        <p:spPr>
          <a:xfrm>
            <a:off x="212436" y="1203960"/>
            <a:ext cx="11887200" cy="4892039"/>
          </a:xfrm>
        </p:spPr>
        <p:txBody>
          <a:bodyPr vert="horz" lIns="0" tIns="0" rIns="0" bIns="0" rtlCol="0" anchor="t">
            <a:noAutofit/>
          </a:bodyPr>
          <a:lstStyle/>
          <a:p>
            <a:pPr marL="298450" marR="195580" indent="-285750">
              <a:lnSpc>
                <a:spcPct val="100000"/>
              </a:lnSpc>
              <a:spcBef>
                <a:spcPts val="0"/>
              </a:spcBef>
              <a:spcAft>
                <a:spcPts val="0"/>
              </a:spcAft>
              <a:buClr>
                <a:schemeClr val="bg2"/>
              </a:buClr>
              <a:buFont typeface="Wingdings" panose="05000000000000000000" pitchFamily="2" charset="2"/>
              <a:buChar char="Ø"/>
            </a:pPr>
            <a:r>
              <a:rPr lang="en-US" sz="1800" spc="-5">
                <a:latin typeface="+mn-lt"/>
                <a:cs typeface="Georgia"/>
              </a:rPr>
              <a:t> MetroPlusHealth places a high priority on the privacy of its members information and confirming to the requirements of all related laws and regulations.  As a MetroPlusHealth provider, you must also protect the privacy of your patient’s information. You are required to:</a:t>
            </a:r>
          </a:p>
          <a:p>
            <a:pPr marL="984250" marR="195580" lvl="1" indent="-285750">
              <a:lnSpc>
                <a:spcPct val="100000"/>
              </a:lnSpc>
              <a:spcBef>
                <a:spcPts val="0"/>
              </a:spcBef>
              <a:spcAft>
                <a:spcPts val="0"/>
              </a:spcAft>
              <a:buClr>
                <a:schemeClr val="bg2"/>
              </a:buClr>
              <a:buFont typeface="Wingdings" panose="05000000000000000000" pitchFamily="2" charset="2"/>
              <a:buChar char="Ø"/>
            </a:pPr>
            <a:r>
              <a:rPr lang="en-US" sz="1800" spc="-5">
                <a:latin typeface="+mn-lt"/>
                <a:cs typeface="Georgia"/>
              </a:rPr>
              <a:t>Have an established system of maintaining member records in a confidential manner</a:t>
            </a:r>
          </a:p>
          <a:p>
            <a:pPr marL="984250" marR="195580" lvl="1" indent="-285750">
              <a:lnSpc>
                <a:spcPct val="100000"/>
              </a:lnSpc>
              <a:spcBef>
                <a:spcPts val="0"/>
              </a:spcBef>
              <a:spcAft>
                <a:spcPts val="0"/>
              </a:spcAft>
              <a:buClr>
                <a:schemeClr val="bg2"/>
              </a:buClr>
              <a:buFont typeface="Wingdings" panose="05000000000000000000" pitchFamily="2" charset="2"/>
              <a:buChar char="Ø"/>
            </a:pPr>
            <a:r>
              <a:rPr lang="en-US" sz="1800" spc="-5">
                <a:latin typeface="+mn-lt"/>
                <a:cs typeface="Georgia"/>
              </a:rPr>
              <a:t>Develop policies and procedures to assure confidentiality of HIV-related, behavioral heath, and substance abuse information.</a:t>
            </a:r>
          </a:p>
          <a:p>
            <a:pPr marL="298450" marR="195580" indent="-285750">
              <a:lnSpc>
                <a:spcPct val="100000"/>
              </a:lnSpc>
              <a:spcBef>
                <a:spcPts val="0"/>
              </a:spcBef>
              <a:spcAft>
                <a:spcPts val="0"/>
              </a:spcAft>
              <a:buClr>
                <a:schemeClr val="bg2"/>
              </a:buClr>
              <a:buFont typeface="Wingdings" panose="05000000000000000000" pitchFamily="2" charset="2"/>
              <a:buChar char="Ø"/>
            </a:pPr>
            <a:r>
              <a:rPr lang="en-US" sz="1800" spc="-5">
                <a:latin typeface="+mn-lt"/>
                <a:cs typeface="Georgia"/>
              </a:rPr>
              <a:t>MetroPlusHealth provides information on how member information may be used and disclosed and how members can get access to their information in our Notice of Privacy Practices found here: </a:t>
            </a:r>
            <a:r>
              <a:rPr lang="en-US" sz="1800" spc="-5">
                <a:latin typeface="+mn-lt"/>
                <a:cs typeface="Arial"/>
                <a:hlinkClick r:id="rId2"/>
              </a:rPr>
              <a:t>https://metroplus.org/about-us/privacy-policies/</a:t>
            </a:r>
            <a:endParaRPr lang="en-US" sz="1800" spc="-5">
              <a:latin typeface="+mn-lt"/>
              <a:cs typeface="Arial"/>
            </a:endParaRPr>
          </a:p>
          <a:p>
            <a:pPr marL="298450" marR="195580" indent="-285750">
              <a:lnSpc>
                <a:spcPct val="100000"/>
              </a:lnSpc>
              <a:spcBef>
                <a:spcPts val="0"/>
              </a:spcBef>
              <a:spcAft>
                <a:spcPts val="0"/>
              </a:spcAft>
              <a:buClr>
                <a:schemeClr val="bg2"/>
              </a:buClr>
              <a:buFont typeface="Wingdings" panose="05000000000000000000" pitchFamily="2" charset="2"/>
              <a:buChar char="Ø"/>
            </a:pPr>
            <a:endParaRPr lang="en-US" sz="1800" spc="-5">
              <a:latin typeface="+mn-lt"/>
              <a:cs typeface="Georgia"/>
            </a:endParaRPr>
          </a:p>
          <a:p>
            <a:pPr marL="298450" marR="662940" indent="-285750">
              <a:lnSpc>
                <a:spcPct val="100000"/>
              </a:lnSpc>
              <a:spcBef>
                <a:spcPts val="0"/>
              </a:spcBef>
              <a:spcAft>
                <a:spcPts val="0"/>
              </a:spcAft>
              <a:buClr>
                <a:schemeClr val="bg2"/>
              </a:buClr>
              <a:buFont typeface="Wingdings" panose="05000000000000000000" pitchFamily="2" charset="2"/>
              <a:buChar char="Ø"/>
            </a:pPr>
            <a:r>
              <a:rPr lang="en-US" sz="1800" b="1" spc="-5">
                <a:latin typeface="+mn-lt"/>
                <a:cs typeface="Georgia"/>
              </a:rPr>
              <a:t>Providers</a:t>
            </a:r>
            <a:r>
              <a:rPr lang="en-US" sz="1800" b="1" spc="20">
                <a:latin typeface="+mn-lt"/>
                <a:cs typeface="Georgia"/>
              </a:rPr>
              <a:t> </a:t>
            </a:r>
            <a:r>
              <a:rPr lang="en-US" sz="1800" b="1">
                <a:latin typeface="+mn-lt"/>
                <a:cs typeface="Georgia"/>
              </a:rPr>
              <a:t>are</a:t>
            </a:r>
            <a:r>
              <a:rPr lang="en-US" sz="1800" b="1" spc="10">
                <a:latin typeface="+mn-lt"/>
                <a:cs typeface="Georgia"/>
              </a:rPr>
              <a:t> </a:t>
            </a:r>
            <a:r>
              <a:rPr lang="en-US" sz="1800" b="1" spc="-5">
                <a:latin typeface="+mn-lt"/>
                <a:cs typeface="Georgia"/>
              </a:rPr>
              <a:t>encouraged</a:t>
            </a:r>
            <a:r>
              <a:rPr lang="en-US" sz="1800" b="1">
                <a:latin typeface="+mn-lt"/>
                <a:cs typeface="Georgia"/>
              </a:rPr>
              <a:t> </a:t>
            </a:r>
            <a:r>
              <a:rPr lang="en-US" sz="1800" b="1" spc="-5">
                <a:latin typeface="+mn-lt"/>
                <a:cs typeface="Georgia"/>
              </a:rPr>
              <a:t>to</a:t>
            </a:r>
            <a:r>
              <a:rPr lang="en-US" sz="1800" b="1" spc="5">
                <a:latin typeface="+mn-lt"/>
                <a:cs typeface="Georgia"/>
              </a:rPr>
              <a:t> </a:t>
            </a:r>
            <a:r>
              <a:rPr lang="en-US" sz="1800" b="1">
                <a:latin typeface="+mn-lt"/>
                <a:cs typeface="Georgia"/>
              </a:rPr>
              <a:t>report suspected</a:t>
            </a:r>
            <a:r>
              <a:rPr lang="en-US" sz="1800" b="1" spc="-25">
                <a:latin typeface="+mn-lt"/>
                <a:cs typeface="Georgia"/>
              </a:rPr>
              <a:t> </a:t>
            </a:r>
            <a:r>
              <a:rPr lang="en-US" sz="1800" b="1" spc="-5">
                <a:latin typeface="+mn-lt"/>
                <a:cs typeface="Georgia"/>
              </a:rPr>
              <a:t>privacy violations to</a:t>
            </a:r>
            <a:r>
              <a:rPr lang="en-US" sz="1800" b="1">
                <a:latin typeface="+mn-lt"/>
                <a:cs typeface="Georgia"/>
              </a:rPr>
              <a:t> </a:t>
            </a:r>
            <a:r>
              <a:rPr lang="en-US" sz="1800" b="1" spc="-5">
                <a:latin typeface="+mn-lt"/>
                <a:cs typeface="Georgia"/>
              </a:rPr>
              <a:t>MetroPlusHealth:</a:t>
            </a:r>
            <a:endParaRPr lang="en-US" sz="1800">
              <a:latin typeface="+mn-lt"/>
              <a:cs typeface="Georgia"/>
            </a:endParaRPr>
          </a:p>
          <a:p>
            <a:pPr marL="756285" marR="271145" indent="-287020">
              <a:lnSpc>
                <a:spcPct val="100000"/>
              </a:lnSpc>
              <a:spcBef>
                <a:spcPts val="0"/>
              </a:spcBef>
              <a:spcAft>
                <a:spcPts val="0"/>
              </a:spcAft>
              <a:buClr>
                <a:schemeClr val="bg2"/>
              </a:buClr>
              <a:buFont typeface="Wingdings" panose="05000000000000000000" pitchFamily="2" charset="2"/>
              <a:buChar char="§"/>
              <a:tabLst>
                <a:tab pos="756285" algn="l"/>
                <a:tab pos="756920" algn="l"/>
              </a:tabLst>
            </a:pPr>
            <a:r>
              <a:rPr lang="en-US" sz="1800" b="1" spc="-5">
                <a:latin typeface="+mn-lt"/>
                <a:cs typeface="Georgia"/>
              </a:rPr>
              <a:t>MetroPlusHealth</a:t>
            </a:r>
            <a:r>
              <a:rPr lang="en-US" sz="1800" b="1" spc="5">
                <a:latin typeface="+mn-lt"/>
                <a:cs typeface="Georgia"/>
              </a:rPr>
              <a:t> </a:t>
            </a:r>
            <a:r>
              <a:rPr lang="en-US" sz="1800" b="1" spc="-5">
                <a:latin typeface="+mn-lt"/>
                <a:cs typeface="Georgia"/>
              </a:rPr>
              <a:t>Compliance</a:t>
            </a:r>
            <a:r>
              <a:rPr lang="en-US" sz="1800" b="1" spc="-15">
                <a:latin typeface="+mn-lt"/>
                <a:cs typeface="Georgia"/>
              </a:rPr>
              <a:t> </a:t>
            </a:r>
            <a:r>
              <a:rPr lang="en-US" sz="1800" b="1" spc="-5">
                <a:latin typeface="+mn-lt"/>
                <a:cs typeface="Georgia"/>
              </a:rPr>
              <a:t>Hotline:</a:t>
            </a:r>
            <a:r>
              <a:rPr lang="en-US" sz="1800" b="1" spc="35">
                <a:latin typeface="+mn-lt"/>
                <a:cs typeface="Georgia"/>
              </a:rPr>
              <a:t> </a:t>
            </a:r>
          </a:p>
          <a:p>
            <a:pPr marL="1442085" marR="271145" lvl="1" indent="-287020">
              <a:lnSpc>
                <a:spcPct val="100000"/>
              </a:lnSpc>
              <a:spcBef>
                <a:spcPts val="0"/>
              </a:spcBef>
              <a:spcAft>
                <a:spcPts val="0"/>
              </a:spcAft>
              <a:buClr>
                <a:schemeClr val="bg2"/>
              </a:buClr>
              <a:tabLst>
                <a:tab pos="756285" algn="l"/>
                <a:tab pos="756920" algn="l"/>
              </a:tabLst>
            </a:pPr>
            <a:r>
              <a:rPr lang="en-US" sz="1800" spc="-5">
                <a:latin typeface="+mn-lt"/>
                <a:cs typeface="Georgia"/>
              </a:rPr>
              <a:t>Call</a:t>
            </a:r>
            <a:r>
              <a:rPr lang="en-US" sz="1800" spc="20">
                <a:latin typeface="+mn-lt"/>
                <a:cs typeface="Georgia"/>
              </a:rPr>
              <a:t> </a:t>
            </a:r>
            <a:r>
              <a:rPr lang="en-US" sz="1800" b="1">
                <a:latin typeface="+mn-lt"/>
                <a:cs typeface="Georgia"/>
              </a:rPr>
              <a:t>888-245-7247</a:t>
            </a:r>
            <a:r>
              <a:rPr lang="en-US" sz="1800">
                <a:latin typeface="+mn-lt"/>
                <a:cs typeface="Georgia"/>
              </a:rPr>
              <a:t>;</a:t>
            </a:r>
            <a:r>
              <a:rPr lang="en-US" sz="1800" spc="-25">
                <a:latin typeface="+mn-lt"/>
                <a:cs typeface="Georgia"/>
              </a:rPr>
              <a:t> </a:t>
            </a:r>
            <a:r>
              <a:rPr lang="en-US" sz="1800" spc="-5">
                <a:latin typeface="+mn-lt"/>
                <a:cs typeface="Georgia"/>
              </a:rPr>
              <a:t>you</a:t>
            </a:r>
            <a:r>
              <a:rPr lang="en-US" sz="1800" spc="10">
                <a:latin typeface="+mn-lt"/>
                <a:cs typeface="Georgia"/>
              </a:rPr>
              <a:t> </a:t>
            </a:r>
            <a:r>
              <a:rPr lang="en-US" sz="1800" spc="-5">
                <a:latin typeface="+mn-lt"/>
                <a:cs typeface="Georgia"/>
              </a:rPr>
              <a:t>can</a:t>
            </a:r>
            <a:r>
              <a:rPr lang="en-US" sz="1800" spc="20">
                <a:latin typeface="+mn-lt"/>
                <a:cs typeface="Georgia"/>
              </a:rPr>
              <a:t> </a:t>
            </a:r>
            <a:r>
              <a:rPr lang="en-US" sz="1800" spc="-5">
                <a:latin typeface="+mn-lt"/>
                <a:cs typeface="Georgia"/>
              </a:rPr>
              <a:t>give</a:t>
            </a:r>
            <a:r>
              <a:rPr lang="en-US" sz="1800" spc="-20">
                <a:latin typeface="+mn-lt"/>
                <a:cs typeface="Georgia"/>
              </a:rPr>
              <a:t> </a:t>
            </a:r>
            <a:r>
              <a:rPr lang="en-US" sz="1800" spc="-5">
                <a:latin typeface="+mn-lt"/>
                <a:cs typeface="Georgia"/>
              </a:rPr>
              <a:t>your </a:t>
            </a:r>
            <a:r>
              <a:rPr lang="en-US" sz="1800" spc="-465">
                <a:latin typeface="+mn-lt"/>
                <a:cs typeface="Georgia"/>
              </a:rPr>
              <a:t> </a:t>
            </a:r>
            <a:r>
              <a:rPr lang="en-US" sz="1800">
                <a:latin typeface="+mn-lt"/>
                <a:cs typeface="Georgia"/>
              </a:rPr>
              <a:t>name</a:t>
            </a:r>
            <a:r>
              <a:rPr lang="en-US" sz="1800" spc="-5">
                <a:latin typeface="+mn-lt"/>
                <a:cs typeface="Georgia"/>
              </a:rPr>
              <a:t> or</a:t>
            </a:r>
            <a:r>
              <a:rPr lang="en-US" sz="1800">
                <a:latin typeface="+mn-lt"/>
                <a:cs typeface="Georgia"/>
              </a:rPr>
              <a:t> report</a:t>
            </a:r>
            <a:r>
              <a:rPr lang="en-US" sz="1800" spc="-5">
                <a:latin typeface="+mn-lt"/>
                <a:cs typeface="Georgia"/>
              </a:rPr>
              <a:t> anonymously</a:t>
            </a:r>
          </a:p>
          <a:p>
            <a:pPr marL="1442085" marR="271145" lvl="1" indent="-287020">
              <a:lnSpc>
                <a:spcPct val="100000"/>
              </a:lnSpc>
              <a:spcBef>
                <a:spcPts val="0"/>
              </a:spcBef>
              <a:spcAft>
                <a:spcPts val="0"/>
              </a:spcAft>
              <a:buClr>
                <a:schemeClr val="bg2"/>
              </a:buClr>
              <a:tabLst>
                <a:tab pos="756285" algn="l"/>
                <a:tab pos="756920" algn="l"/>
              </a:tabLst>
            </a:pPr>
            <a:r>
              <a:rPr lang="en-US" sz="1800" spc="-5">
                <a:latin typeface="+mn-lt"/>
                <a:cs typeface="Georgia"/>
              </a:rPr>
              <a:t>Submit an anonymous report here: </a:t>
            </a:r>
            <a:r>
              <a:rPr lang="en-US" sz="1800" spc="-5">
                <a:latin typeface="+mn-lt"/>
                <a:cs typeface="Georgia"/>
                <a:hlinkClick r:id="rId3"/>
              </a:rPr>
              <a:t>https://www.mycompliancereport.com/report?cid=MPH</a:t>
            </a:r>
            <a:r>
              <a:rPr lang="en-US" sz="1800" spc="-5">
                <a:latin typeface="+mn-lt"/>
                <a:cs typeface="Georgia"/>
              </a:rPr>
              <a:t> </a:t>
            </a:r>
            <a:endParaRPr lang="en-US" sz="1800">
              <a:latin typeface="+mn-lt"/>
              <a:cs typeface="Georgia"/>
            </a:endParaRPr>
          </a:p>
          <a:p>
            <a:pPr marL="756285" indent="-287655">
              <a:lnSpc>
                <a:spcPct val="100000"/>
              </a:lnSpc>
              <a:spcBef>
                <a:spcPts val="0"/>
              </a:spcBef>
              <a:spcAft>
                <a:spcPts val="0"/>
              </a:spcAft>
              <a:buClr>
                <a:schemeClr val="bg2"/>
              </a:buClr>
              <a:buFont typeface="Wingdings" panose="05000000000000000000" pitchFamily="2" charset="2"/>
              <a:buChar char="§"/>
              <a:tabLst>
                <a:tab pos="756285" algn="l"/>
                <a:tab pos="756920" algn="l"/>
              </a:tabLst>
            </a:pPr>
            <a:r>
              <a:rPr lang="en-US" sz="1800" b="1" spc="-5">
                <a:latin typeface="+mn-lt"/>
                <a:cs typeface="Georgia"/>
              </a:rPr>
              <a:t>MetroPlusHealth Privacy </a:t>
            </a:r>
            <a:r>
              <a:rPr lang="en-US" sz="1800" b="1">
                <a:latin typeface="+mn-lt"/>
                <a:cs typeface="Georgia"/>
              </a:rPr>
              <a:t>Officer:</a:t>
            </a:r>
            <a:r>
              <a:rPr lang="en-US" sz="1800" b="1" spc="-5">
                <a:latin typeface="+mn-lt"/>
                <a:cs typeface="Georgia"/>
              </a:rPr>
              <a:t> </a:t>
            </a:r>
            <a:r>
              <a:rPr lang="en-US" sz="1800" spc="-5">
                <a:latin typeface="+mn-lt"/>
                <a:cs typeface="Georgia"/>
              </a:rPr>
              <a:t>Contact</a:t>
            </a:r>
            <a:r>
              <a:rPr lang="en-US" sz="1800" spc="10">
                <a:latin typeface="+mn-lt"/>
                <a:cs typeface="Georgia"/>
              </a:rPr>
              <a:t> </a:t>
            </a:r>
            <a:r>
              <a:rPr lang="en-US" sz="1800">
                <a:latin typeface="+mn-lt"/>
                <a:cs typeface="Georgia"/>
              </a:rPr>
              <a:t>Raven</a:t>
            </a:r>
            <a:r>
              <a:rPr lang="en-US" sz="1800" spc="-5">
                <a:latin typeface="+mn-lt"/>
                <a:cs typeface="Georgia"/>
              </a:rPr>
              <a:t> Ryan Solon at </a:t>
            </a:r>
            <a:r>
              <a:rPr lang="en-US" sz="1800">
                <a:latin typeface="+mn-lt"/>
                <a:cs typeface="Georgia"/>
              </a:rPr>
              <a:t>212-908-5205</a:t>
            </a:r>
            <a:r>
              <a:rPr lang="en-US" sz="1800" spc="-5">
                <a:latin typeface="+mn-lt"/>
                <a:cs typeface="Georgia"/>
              </a:rPr>
              <a:t> or </a:t>
            </a:r>
            <a:r>
              <a:rPr lang="en-US" sz="1800" spc="-5">
                <a:latin typeface="+mn-lt"/>
                <a:cs typeface="Georgia"/>
                <a:hlinkClick r:id="rId4"/>
              </a:rPr>
              <a:t>PrivacyOfficer@metroplus.org</a:t>
            </a:r>
            <a:endParaRPr lang="en-US" sz="1800" spc="-5">
              <a:latin typeface="+mn-lt"/>
              <a:cs typeface="Georgia"/>
            </a:endParaRPr>
          </a:p>
          <a:p>
            <a:endParaRPr lang="en-US"/>
          </a:p>
        </p:txBody>
      </p:sp>
    </p:spTree>
    <p:extLst>
      <p:ext uri="{BB962C8B-B14F-4D97-AF65-F5344CB8AC3E}">
        <p14:creationId xmlns:p14="http://schemas.microsoft.com/office/powerpoint/2010/main" val="3775662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552CCA-0359-1191-E29F-50002EF9E6FB}"/>
              </a:ext>
            </a:extLst>
          </p:cNvPr>
          <p:cNvSpPr>
            <a:spLocks noGrp="1"/>
          </p:cNvSpPr>
          <p:nvPr>
            <p:ph type="body" sz="quarter" idx="10"/>
          </p:nvPr>
        </p:nvSpPr>
        <p:spPr>
          <a:xfrm>
            <a:off x="0" y="-7"/>
            <a:ext cx="12192000" cy="954367"/>
          </a:xfrm>
        </p:spPr>
        <p:txBody>
          <a:bodyPr/>
          <a:lstStyle/>
          <a:p>
            <a:pPr algn="ctr"/>
            <a:r>
              <a:rPr lang="en-US" sz="5400" b="1"/>
              <a:t>Quality Management </a:t>
            </a:r>
          </a:p>
        </p:txBody>
      </p:sp>
      <p:sp>
        <p:nvSpPr>
          <p:cNvPr id="4" name="Content Placeholder 3">
            <a:extLst>
              <a:ext uri="{FF2B5EF4-FFF2-40B4-BE49-F238E27FC236}">
                <a16:creationId xmlns:a16="http://schemas.microsoft.com/office/drawing/2014/main" id="{F10AEBE3-D35F-FC63-0327-59050FF7F88F}"/>
              </a:ext>
            </a:extLst>
          </p:cNvPr>
          <p:cNvSpPr>
            <a:spLocks noGrp="1"/>
          </p:cNvSpPr>
          <p:nvPr>
            <p:ph sz="quarter" idx="11"/>
          </p:nvPr>
        </p:nvSpPr>
        <p:spPr>
          <a:xfrm>
            <a:off x="426720" y="1280160"/>
            <a:ext cx="11582400" cy="4724399"/>
          </a:xfrm>
        </p:spPr>
        <p:txBody>
          <a:bodyPr vert="horz" lIns="0" tIns="0" rIns="0" bIns="0" rtlCol="0" anchor="t">
            <a:noAutofit/>
          </a:bodyPr>
          <a:lstStyle/>
          <a:p>
            <a:pPr marL="184150" marR="5080" indent="-171450">
              <a:lnSpc>
                <a:spcPct val="100000"/>
              </a:lnSpc>
              <a:spcBef>
                <a:spcPts val="0"/>
              </a:spcBef>
              <a:spcAft>
                <a:spcPts val="0"/>
              </a:spcAft>
              <a:buClr>
                <a:schemeClr val="bg2"/>
              </a:buClr>
              <a:buFont typeface="Wingdings" panose="05000000000000000000" pitchFamily="2" charset="2"/>
              <a:buChar char="Ø"/>
            </a:pPr>
            <a:r>
              <a:rPr lang="en-US" sz="1800" b="1" dirty="0">
                <a:latin typeface="+mn-lt"/>
                <a:cs typeface="Arial"/>
              </a:rPr>
              <a:t>MetroPlusHealth</a:t>
            </a:r>
            <a:r>
              <a:rPr lang="en-US" sz="1800" b="1" spc="-30" dirty="0">
                <a:latin typeface="+mn-lt"/>
                <a:cs typeface="Arial"/>
              </a:rPr>
              <a:t> </a:t>
            </a:r>
            <a:r>
              <a:rPr lang="en-US" sz="1800" b="1" spc="10" dirty="0">
                <a:latin typeface="+mn-lt"/>
                <a:cs typeface="Arial"/>
              </a:rPr>
              <a:t>is</a:t>
            </a:r>
            <a:r>
              <a:rPr lang="en-US" sz="1800" b="1" spc="-30" dirty="0">
                <a:latin typeface="+mn-lt"/>
                <a:cs typeface="Arial"/>
              </a:rPr>
              <a:t> </a:t>
            </a:r>
            <a:r>
              <a:rPr lang="en-US" sz="1800" b="1" spc="-10" dirty="0">
                <a:latin typeface="+mn-lt"/>
                <a:cs typeface="Arial"/>
              </a:rPr>
              <a:t>committed</a:t>
            </a:r>
            <a:r>
              <a:rPr lang="en-US" sz="1800" b="1" spc="55" dirty="0">
                <a:latin typeface="+mn-lt"/>
                <a:cs typeface="Arial"/>
              </a:rPr>
              <a:t> </a:t>
            </a:r>
            <a:r>
              <a:rPr lang="en-US" sz="1800" b="1" dirty="0">
                <a:latin typeface="+mn-lt"/>
                <a:cs typeface="Arial"/>
              </a:rPr>
              <a:t>to</a:t>
            </a:r>
            <a:r>
              <a:rPr lang="en-US" sz="1800" b="1" spc="20" dirty="0">
                <a:latin typeface="+mn-lt"/>
                <a:cs typeface="Arial"/>
              </a:rPr>
              <a:t> </a:t>
            </a:r>
            <a:r>
              <a:rPr lang="en-US" sz="1800" b="1" spc="5" dirty="0">
                <a:latin typeface="+mn-lt"/>
                <a:cs typeface="Arial"/>
              </a:rPr>
              <a:t>providing</a:t>
            </a:r>
            <a:r>
              <a:rPr lang="en-US" sz="1800" b="1" spc="-95" dirty="0">
                <a:latin typeface="+mn-lt"/>
                <a:cs typeface="Arial"/>
              </a:rPr>
              <a:t> </a:t>
            </a:r>
            <a:r>
              <a:rPr lang="en-US" sz="1800" b="1" dirty="0">
                <a:latin typeface="+mn-lt"/>
                <a:cs typeface="Arial"/>
              </a:rPr>
              <a:t>comprehensive,</a:t>
            </a:r>
            <a:r>
              <a:rPr lang="en-US" sz="1800" b="1" spc="-60" dirty="0">
                <a:latin typeface="+mn-lt"/>
                <a:cs typeface="Arial"/>
              </a:rPr>
              <a:t> </a:t>
            </a:r>
            <a:r>
              <a:rPr lang="en-US" sz="1800" b="1" dirty="0">
                <a:latin typeface="+mn-lt"/>
                <a:cs typeface="Arial"/>
              </a:rPr>
              <a:t>patient-centered,</a:t>
            </a:r>
            <a:r>
              <a:rPr lang="en-US" sz="1800" b="1" spc="-100" dirty="0">
                <a:latin typeface="+mn-lt"/>
                <a:cs typeface="Arial"/>
              </a:rPr>
              <a:t> </a:t>
            </a:r>
            <a:r>
              <a:rPr lang="en-US" sz="1800" b="1" spc="10" dirty="0">
                <a:latin typeface="+mn-lt"/>
                <a:cs typeface="Arial"/>
              </a:rPr>
              <a:t>quality </a:t>
            </a:r>
            <a:r>
              <a:rPr lang="en-US" sz="1800" b="1" spc="-484" dirty="0">
                <a:latin typeface="+mn-lt"/>
                <a:cs typeface="Arial"/>
              </a:rPr>
              <a:t> </a:t>
            </a:r>
            <a:r>
              <a:rPr lang="en-US" sz="1800" b="1" spc="5" dirty="0">
                <a:latin typeface="+mn-lt"/>
                <a:cs typeface="Arial"/>
              </a:rPr>
              <a:t>health</a:t>
            </a:r>
            <a:r>
              <a:rPr lang="en-US" sz="1800" b="1" spc="-70" dirty="0">
                <a:latin typeface="+mn-lt"/>
                <a:cs typeface="Arial"/>
              </a:rPr>
              <a:t> </a:t>
            </a:r>
            <a:r>
              <a:rPr lang="en-US" sz="1800" b="1" dirty="0">
                <a:latin typeface="+mn-lt"/>
                <a:cs typeface="Arial"/>
              </a:rPr>
              <a:t>care</a:t>
            </a:r>
          </a:p>
          <a:p>
            <a:pPr marL="755650" marR="5080" lvl="1" indent="-285750">
              <a:lnSpc>
                <a:spcPct val="100000"/>
              </a:lnSpc>
              <a:spcBef>
                <a:spcPts val="0"/>
              </a:spcBef>
              <a:spcAft>
                <a:spcPts val="0"/>
              </a:spcAft>
              <a:buClr>
                <a:schemeClr val="bg2"/>
              </a:buClr>
              <a:buFont typeface="Wingdings" panose="05000000000000000000" pitchFamily="2" charset="2"/>
              <a:buChar char="Ø"/>
            </a:pPr>
            <a:r>
              <a:rPr lang="en-US" sz="1800" spc="-15" dirty="0">
                <a:latin typeface="+mn-lt"/>
                <a:cs typeface="Arial"/>
              </a:rPr>
              <a:t>MetroPlusHealth</a:t>
            </a:r>
            <a:r>
              <a:rPr lang="en-US" sz="1800" spc="85" dirty="0">
                <a:latin typeface="+mn-lt"/>
                <a:cs typeface="Arial"/>
              </a:rPr>
              <a:t> </a:t>
            </a:r>
            <a:r>
              <a:rPr lang="en-US" sz="1800" dirty="0">
                <a:latin typeface="+mn-lt"/>
                <a:cs typeface="Arial"/>
              </a:rPr>
              <a:t>strives</a:t>
            </a:r>
            <a:r>
              <a:rPr lang="en-US" sz="1800" spc="-20" dirty="0">
                <a:latin typeface="+mn-lt"/>
                <a:cs typeface="Arial"/>
              </a:rPr>
              <a:t> </a:t>
            </a:r>
            <a:r>
              <a:rPr lang="en-US" sz="1800" spc="-10" dirty="0">
                <a:latin typeface="+mn-lt"/>
                <a:cs typeface="Arial"/>
              </a:rPr>
              <a:t>to</a:t>
            </a:r>
            <a:r>
              <a:rPr lang="en-US" sz="1800" spc="-5" dirty="0">
                <a:latin typeface="+mn-lt"/>
                <a:cs typeface="Arial"/>
              </a:rPr>
              <a:t> </a:t>
            </a:r>
            <a:r>
              <a:rPr lang="en-US" sz="1800" spc="-10" dirty="0">
                <a:latin typeface="+mn-lt"/>
                <a:cs typeface="Arial"/>
              </a:rPr>
              <a:t>establish</a:t>
            </a:r>
            <a:r>
              <a:rPr lang="en-US" sz="1800" spc="60" dirty="0">
                <a:latin typeface="+mn-lt"/>
                <a:cs typeface="Arial"/>
              </a:rPr>
              <a:t> </a:t>
            </a:r>
            <a:r>
              <a:rPr lang="en-US" sz="1800" spc="-5" dirty="0">
                <a:latin typeface="+mn-lt"/>
                <a:cs typeface="Arial"/>
              </a:rPr>
              <a:t>a</a:t>
            </a:r>
            <a:r>
              <a:rPr lang="en-US" sz="1800" spc="30" dirty="0">
                <a:latin typeface="+mn-lt"/>
                <a:cs typeface="Arial"/>
              </a:rPr>
              <a:t> </a:t>
            </a:r>
            <a:r>
              <a:rPr lang="en-US" sz="1800" spc="-10" dirty="0">
                <a:latin typeface="+mn-lt"/>
                <a:cs typeface="Arial"/>
              </a:rPr>
              <a:t>coordinated,</a:t>
            </a:r>
            <a:r>
              <a:rPr lang="en-US" sz="1800" spc="105" dirty="0">
                <a:latin typeface="+mn-lt"/>
                <a:cs typeface="Arial"/>
              </a:rPr>
              <a:t> </a:t>
            </a:r>
            <a:r>
              <a:rPr lang="en-US" sz="1800" dirty="0">
                <a:latin typeface="+mn-lt"/>
                <a:cs typeface="Arial"/>
              </a:rPr>
              <a:t>cost-effective</a:t>
            </a:r>
            <a:r>
              <a:rPr lang="en-US" sz="1800" spc="25" dirty="0">
                <a:latin typeface="+mn-lt"/>
                <a:cs typeface="Arial"/>
              </a:rPr>
              <a:t> </a:t>
            </a:r>
            <a:r>
              <a:rPr lang="en-US" sz="1800" spc="-20" dirty="0">
                <a:latin typeface="+mn-lt"/>
                <a:cs typeface="Arial"/>
              </a:rPr>
              <a:t>medical </a:t>
            </a:r>
            <a:r>
              <a:rPr lang="en-US" sz="1800" spc="-455" dirty="0">
                <a:latin typeface="+mn-lt"/>
                <a:cs typeface="Arial"/>
              </a:rPr>
              <a:t> </a:t>
            </a:r>
            <a:r>
              <a:rPr lang="en-US" sz="1800" spc="-5" dirty="0">
                <a:latin typeface="+mn-lt"/>
                <a:cs typeface="Arial"/>
              </a:rPr>
              <a:t>delivery</a:t>
            </a:r>
            <a:r>
              <a:rPr lang="en-US" sz="1800" spc="5" dirty="0">
                <a:latin typeface="+mn-lt"/>
                <a:cs typeface="Arial"/>
              </a:rPr>
              <a:t> </a:t>
            </a:r>
            <a:r>
              <a:rPr lang="en-US" sz="1800" spc="-10" dirty="0">
                <a:latin typeface="+mn-lt"/>
                <a:cs typeface="Arial"/>
              </a:rPr>
              <a:t>system</a:t>
            </a:r>
            <a:r>
              <a:rPr lang="en-US" sz="1800" spc="25" dirty="0">
                <a:latin typeface="+mn-lt"/>
                <a:cs typeface="Arial"/>
              </a:rPr>
              <a:t> </a:t>
            </a:r>
            <a:r>
              <a:rPr lang="en-US" sz="1800" spc="-15" dirty="0">
                <a:latin typeface="+mn-lt"/>
                <a:cs typeface="Arial"/>
              </a:rPr>
              <a:t>which</a:t>
            </a:r>
            <a:r>
              <a:rPr lang="en-US" sz="1800" spc="60" dirty="0">
                <a:latin typeface="+mn-lt"/>
                <a:cs typeface="Arial"/>
              </a:rPr>
              <a:t> </a:t>
            </a:r>
            <a:r>
              <a:rPr lang="en-US" sz="1800" spc="-15" dirty="0">
                <a:latin typeface="+mn-lt"/>
                <a:cs typeface="Arial"/>
              </a:rPr>
              <a:t>is</a:t>
            </a:r>
            <a:r>
              <a:rPr lang="en-US" sz="1800" spc="10" dirty="0">
                <a:latin typeface="+mn-lt"/>
                <a:cs typeface="Arial"/>
              </a:rPr>
              <a:t> </a:t>
            </a:r>
            <a:r>
              <a:rPr lang="en-US" sz="1800" spc="-25" dirty="0">
                <a:latin typeface="+mn-lt"/>
                <a:cs typeface="Arial"/>
              </a:rPr>
              <a:t>timely</a:t>
            </a:r>
            <a:r>
              <a:rPr lang="en-US" sz="1800" spc="120" dirty="0">
                <a:latin typeface="+mn-lt"/>
                <a:cs typeface="Arial"/>
              </a:rPr>
              <a:t> </a:t>
            </a:r>
            <a:r>
              <a:rPr lang="en-US" sz="1800" spc="-15" dirty="0">
                <a:latin typeface="+mn-lt"/>
                <a:cs typeface="Arial"/>
              </a:rPr>
              <a:t>and</a:t>
            </a:r>
            <a:r>
              <a:rPr lang="en-US" sz="1800" spc="25" dirty="0">
                <a:latin typeface="+mn-lt"/>
                <a:cs typeface="Arial"/>
              </a:rPr>
              <a:t> </a:t>
            </a:r>
            <a:r>
              <a:rPr lang="en-US" sz="1800" spc="-10" dirty="0">
                <a:latin typeface="+mn-lt"/>
                <a:cs typeface="Arial"/>
              </a:rPr>
              <a:t>appropriate</a:t>
            </a:r>
            <a:r>
              <a:rPr lang="en-US" sz="1800" spc="90" dirty="0">
                <a:latin typeface="+mn-lt"/>
                <a:cs typeface="Arial"/>
              </a:rPr>
              <a:t> </a:t>
            </a:r>
            <a:r>
              <a:rPr lang="en-US" sz="1800" spc="-10" dirty="0">
                <a:latin typeface="+mn-lt"/>
                <a:cs typeface="Arial"/>
              </a:rPr>
              <a:t>for</a:t>
            </a:r>
            <a:r>
              <a:rPr lang="en-US" sz="1800" spc="5" dirty="0">
                <a:latin typeface="+mn-lt"/>
                <a:cs typeface="Arial"/>
              </a:rPr>
              <a:t> </a:t>
            </a:r>
            <a:r>
              <a:rPr lang="en-US" sz="1800" spc="-20" dirty="0">
                <a:latin typeface="+mn-lt"/>
                <a:cs typeface="Arial"/>
              </a:rPr>
              <a:t>member</a:t>
            </a:r>
            <a:r>
              <a:rPr lang="en-US" sz="1800" spc="114" dirty="0">
                <a:latin typeface="+mn-lt"/>
                <a:cs typeface="Arial"/>
              </a:rPr>
              <a:t> </a:t>
            </a:r>
            <a:r>
              <a:rPr lang="en-US" sz="1800" spc="-15" dirty="0">
                <a:latin typeface="+mn-lt"/>
                <a:cs typeface="Arial"/>
              </a:rPr>
              <a:t>needs.</a:t>
            </a:r>
          </a:p>
          <a:p>
            <a:pPr marL="755650" marR="5080" lvl="1" indent="-285750">
              <a:lnSpc>
                <a:spcPct val="100000"/>
              </a:lnSpc>
              <a:spcBef>
                <a:spcPts val="0"/>
              </a:spcBef>
              <a:spcAft>
                <a:spcPts val="0"/>
              </a:spcAft>
              <a:buClr>
                <a:schemeClr val="bg2"/>
              </a:buClr>
              <a:buFont typeface="Wingdings" panose="05000000000000000000" pitchFamily="2" charset="2"/>
              <a:buChar char="Ø"/>
            </a:pPr>
            <a:endParaRPr lang="en-US" sz="1800" b="1" spc="-15" dirty="0">
              <a:latin typeface="+mn-lt"/>
              <a:cs typeface="Arial"/>
            </a:endParaRPr>
          </a:p>
          <a:p>
            <a:pPr marL="184150" marR="5080" indent="-171450">
              <a:lnSpc>
                <a:spcPct val="100000"/>
              </a:lnSpc>
              <a:spcBef>
                <a:spcPts val="0"/>
              </a:spcBef>
              <a:spcAft>
                <a:spcPts val="0"/>
              </a:spcAft>
              <a:buClr>
                <a:schemeClr val="bg2"/>
              </a:buClr>
              <a:buFont typeface="Wingdings" panose="05000000000000000000" pitchFamily="2" charset="2"/>
              <a:buChar char="Ø"/>
            </a:pPr>
            <a:r>
              <a:rPr lang="en-US" sz="1800" b="1" spc="-15" dirty="0">
                <a:latin typeface="+mn-lt"/>
                <a:cs typeface="Arial"/>
              </a:rPr>
              <a:t>MetroPlusHealth works on various quality improvement activities (QIAs) and targeted, focused studies throughout the year to improve the care and service members receive</a:t>
            </a:r>
          </a:p>
          <a:p>
            <a:pPr marL="757555" marR="850900" indent="-343535">
              <a:lnSpc>
                <a:spcPct val="100000"/>
              </a:lnSpc>
              <a:spcBef>
                <a:spcPts val="0"/>
              </a:spcBef>
              <a:spcAft>
                <a:spcPts val="0"/>
              </a:spcAft>
              <a:buClr>
                <a:schemeClr val="bg2"/>
              </a:buClr>
              <a:buFont typeface="Wingdings" panose="05000000000000000000" pitchFamily="2" charset="2"/>
              <a:buChar char="Ø"/>
              <a:tabLst>
                <a:tab pos="757555" algn="l"/>
                <a:tab pos="758190" algn="l"/>
              </a:tabLst>
            </a:pPr>
            <a:r>
              <a:rPr lang="en-US" sz="1800" spc="-5" dirty="0">
                <a:latin typeface="+mn-lt"/>
                <a:cs typeface="Arial"/>
              </a:rPr>
              <a:t>Quality improvement projects focus on improving various aspects of behavioral health, preventive health, chronic care and member experience. </a:t>
            </a:r>
          </a:p>
          <a:p>
            <a:pPr marL="757555" marR="850900" indent="-343535">
              <a:lnSpc>
                <a:spcPct val="100000"/>
              </a:lnSpc>
              <a:spcBef>
                <a:spcPts val="0"/>
              </a:spcBef>
              <a:spcAft>
                <a:spcPts val="0"/>
              </a:spcAft>
              <a:buClr>
                <a:schemeClr val="bg2"/>
              </a:buClr>
              <a:buFont typeface="Wingdings" panose="05000000000000000000" pitchFamily="2" charset="2"/>
              <a:buChar char="Ø"/>
              <a:tabLst>
                <a:tab pos="757555" algn="l"/>
                <a:tab pos="758190" algn="l"/>
              </a:tabLst>
            </a:pPr>
            <a:r>
              <a:rPr lang="en-US" sz="1800" spc="-5" dirty="0">
                <a:latin typeface="+mn-lt"/>
                <a:cs typeface="Arial"/>
              </a:rPr>
              <a:t>QIAs are conducted for all QARR/HEDIS measures and product lines and follow a PDSA process. </a:t>
            </a:r>
          </a:p>
          <a:p>
            <a:pPr marL="757555" marR="850900" indent="-343535">
              <a:lnSpc>
                <a:spcPct val="100000"/>
              </a:lnSpc>
              <a:spcBef>
                <a:spcPts val="0"/>
              </a:spcBef>
              <a:spcAft>
                <a:spcPts val="0"/>
              </a:spcAft>
              <a:buClr>
                <a:schemeClr val="bg2"/>
              </a:buClr>
              <a:buFont typeface="Wingdings" panose="05000000000000000000" pitchFamily="2" charset="2"/>
              <a:buChar char="Ø"/>
              <a:tabLst>
                <a:tab pos="757555" algn="l"/>
                <a:tab pos="758190" algn="l"/>
              </a:tabLst>
            </a:pPr>
            <a:endParaRPr lang="en-US" sz="1800" b="1" dirty="0">
              <a:latin typeface="+mn-lt"/>
              <a:cs typeface="Arial"/>
            </a:endParaRPr>
          </a:p>
          <a:p>
            <a:pPr marL="184150" indent="-171450">
              <a:lnSpc>
                <a:spcPct val="100000"/>
              </a:lnSpc>
              <a:spcBef>
                <a:spcPts val="0"/>
              </a:spcBef>
              <a:spcAft>
                <a:spcPts val="0"/>
              </a:spcAft>
              <a:buClr>
                <a:schemeClr val="bg2"/>
              </a:buClr>
              <a:buFont typeface="Wingdings" panose="05000000000000000000" pitchFamily="2" charset="2"/>
              <a:buChar char="Ø"/>
            </a:pPr>
            <a:r>
              <a:rPr lang="en-US" sz="1800" b="1" dirty="0">
                <a:latin typeface="+mn-lt"/>
                <a:cs typeface="Arial"/>
              </a:rPr>
              <a:t>MetroPlusHealth</a:t>
            </a:r>
            <a:r>
              <a:rPr lang="en-US" sz="1800" b="1" spc="-35" dirty="0">
                <a:latin typeface="+mn-lt"/>
                <a:cs typeface="Arial"/>
              </a:rPr>
              <a:t> </a:t>
            </a:r>
            <a:r>
              <a:rPr lang="en-US" sz="1800" b="1" spc="5" dirty="0">
                <a:latin typeface="+mn-lt"/>
                <a:cs typeface="Arial"/>
              </a:rPr>
              <a:t>collects</a:t>
            </a:r>
            <a:r>
              <a:rPr lang="en-US" sz="1800" b="1" spc="-100" dirty="0">
                <a:latin typeface="+mn-lt"/>
                <a:cs typeface="Arial"/>
              </a:rPr>
              <a:t> </a:t>
            </a:r>
            <a:r>
              <a:rPr lang="en-US" sz="1800" b="1" dirty="0">
                <a:latin typeface="+mn-lt"/>
                <a:cs typeface="Arial"/>
              </a:rPr>
              <a:t>and</a:t>
            </a:r>
            <a:r>
              <a:rPr lang="en-US" sz="1800" b="1" spc="10" dirty="0">
                <a:latin typeface="+mn-lt"/>
                <a:cs typeface="Arial"/>
              </a:rPr>
              <a:t> </a:t>
            </a:r>
            <a:r>
              <a:rPr lang="en-US" sz="1800" b="1" spc="5" dirty="0">
                <a:latin typeface="+mn-lt"/>
                <a:cs typeface="Arial"/>
              </a:rPr>
              <a:t>analyzes</a:t>
            </a:r>
            <a:r>
              <a:rPr lang="en-US" sz="1800" b="1" spc="-65" dirty="0">
                <a:latin typeface="+mn-lt"/>
                <a:cs typeface="Arial"/>
              </a:rPr>
              <a:t> </a:t>
            </a:r>
            <a:r>
              <a:rPr lang="en-US" sz="1800" b="1" dirty="0">
                <a:latin typeface="+mn-lt"/>
                <a:cs typeface="Arial"/>
              </a:rPr>
              <a:t>data</a:t>
            </a:r>
            <a:r>
              <a:rPr lang="en-US" sz="1800" b="1" spc="-20" dirty="0">
                <a:latin typeface="+mn-lt"/>
                <a:cs typeface="Arial"/>
              </a:rPr>
              <a:t> </a:t>
            </a:r>
            <a:r>
              <a:rPr lang="en-US" sz="1800" b="1" dirty="0">
                <a:latin typeface="+mn-lt"/>
                <a:cs typeface="Arial"/>
              </a:rPr>
              <a:t>for</a:t>
            </a:r>
            <a:r>
              <a:rPr lang="en-US" sz="1800" b="1" spc="-20" dirty="0">
                <a:latin typeface="+mn-lt"/>
                <a:cs typeface="Arial"/>
              </a:rPr>
              <a:t> </a:t>
            </a:r>
            <a:r>
              <a:rPr lang="en-US" sz="1800" b="1" spc="-10" dirty="0">
                <a:latin typeface="+mn-lt"/>
                <a:cs typeface="Arial"/>
              </a:rPr>
              <a:t>HEDIS</a:t>
            </a:r>
            <a:r>
              <a:rPr lang="en-US" sz="1800" b="1" spc="30" dirty="0">
                <a:latin typeface="+mn-lt"/>
                <a:cs typeface="Arial"/>
              </a:rPr>
              <a:t> </a:t>
            </a:r>
            <a:r>
              <a:rPr lang="en-US" sz="1800" b="1" dirty="0">
                <a:latin typeface="+mn-lt"/>
                <a:cs typeface="Arial"/>
              </a:rPr>
              <a:t>and</a:t>
            </a:r>
            <a:r>
              <a:rPr lang="en-US" sz="1800" b="1" spc="-20" dirty="0">
                <a:latin typeface="+mn-lt"/>
                <a:cs typeface="Arial"/>
              </a:rPr>
              <a:t> </a:t>
            </a:r>
            <a:r>
              <a:rPr lang="en-US" sz="1800" b="1" spc="-10" dirty="0">
                <a:latin typeface="+mn-lt"/>
                <a:cs typeface="Arial"/>
              </a:rPr>
              <a:t>QARR</a:t>
            </a:r>
            <a:r>
              <a:rPr lang="en-US" sz="1800" b="1" dirty="0">
                <a:latin typeface="+mn-lt"/>
                <a:cs typeface="Arial"/>
              </a:rPr>
              <a:t> </a:t>
            </a:r>
            <a:r>
              <a:rPr lang="en-US" sz="1800" b="1" spc="10" dirty="0">
                <a:latin typeface="+mn-lt"/>
                <a:cs typeface="Arial"/>
              </a:rPr>
              <a:t>annually</a:t>
            </a:r>
            <a:endParaRPr lang="en-US" sz="1800" b="1" dirty="0">
              <a:latin typeface="+mn-lt"/>
              <a:cs typeface="Arial"/>
            </a:endParaRPr>
          </a:p>
          <a:p>
            <a:pPr marL="757555" marR="850900" indent="-343535">
              <a:lnSpc>
                <a:spcPct val="100000"/>
              </a:lnSpc>
              <a:spcBef>
                <a:spcPts val="0"/>
              </a:spcBef>
              <a:spcAft>
                <a:spcPts val="0"/>
              </a:spcAft>
              <a:buClr>
                <a:schemeClr val="bg2"/>
              </a:buClr>
              <a:buFont typeface="Wingdings" panose="05000000000000000000" pitchFamily="2" charset="2"/>
              <a:buChar char="Ø"/>
              <a:tabLst>
                <a:tab pos="757555" algn="l"/>
                <a:tab pos="758190" algn="l"/>
              </a:tabLst>
            </a:pPr>
            <a:r>
              <a:rPr lang="en-US" sz="1800" spc="-5" dirty="0">
                <a:latin typeface="+mn-lt"/>
                <a:cs typeface="Arial"/>
              </a:rPr>
              <a:t>Quality Assurance Reporting Requirements (QARR) for CHPlus, Medicaid, HIV SNP, HARP and Essential Plan products.</a:t>
            </a:r>
          </a:p>
          <a:p>
            <a:pPr marL="757555" marR="850900" indent="-343535">
              <a:lnSpc>
                <a:spcPct val="100000"/>
              </a:lnSpc>
              <a:spcBef>
                <a:spcPts val="0"/>
              </a:spcBef>
              <a:spcAft>
                <a:spcPts val="0"/>
              </a:spcAft>
              <a:buClr>
                <a:schemeClr val="bg2"/>
              </a:buClr>
              <a:buFont typeface="Wingdings" panose="05000000000000000000" pitchFamily="2" charset="2"/>
              <a:buChar char="Ø"/>
              <a:tabLst>
                <a:tab pos="757555" algn="l"/>
                <a:tab pos="758190" algn="l"/>
              </a:tabLst>
            </a:pPr>
            <a:r>
              <a:rPr lang="en-US" sz="1800" spc="-5" dirty="0">
                <a:latin typeface="+mn-lt"/>
                <a:cs typeface="Arial"/>
              </a:rPr>
              <a:t>Healthcare Effectiveness Data and Information Set (HEDIS) for Medicare, UltraCare, QHP products.</a:t>
            </a:r>
          </a:p>
          <a:p>
            <a:pPr marL="757555" marR="850900" indent="-343535">
              <a:lnSpc>
                <a:spcPct val="100000"/>
              </a:lnSpc>
              <a:spcBef>
                <a:spcPts val="0"/>
              </a:spcBef>
              <a:spcAft>
                <a:spcPts val="0"/>
              </a:spcAft>
              <a:buClr>
                <a:schemeClr val="bg2"/>
              </a:buClr>
              <a:buFont typeface="Wingdings" panose="05000000000000000000" pitchFamily="2" charset="2"/>
              <a:buChar char="Ø"/>
              <a:tabLst>
                <a:tab pos="757555" algn="l"/>
                <a:tab pos="758190" algn="l"/>
              </a:tabLst>
            </a:pPr>
            <a:r>
              <a:rPr lang="en-US" sz="1800" spc="-5" dirty="0">
                <a:latin typeface="+mn-lt"/>
                <a:cs typeface="Arial"/>
              </a:rPr>
              <a:t>Providers are required to assist with collecting HEDIS and QARR data as needed. </a:t>
            </a:r>
            <a:r>
              <a:rPr lang="en-US" sz="1800" b="1" i="1" spc="-5" dirty="0">
                <a:latin typeface="+mn-lt"/>
                <a:cs typeface="Arial"/>
              </a:rPr>
              <a:t>This includes ensuring access to member medical records for quality review.</a:t>
            </a:r>
            <a:endParaRPr lang="en-US" sz="1800" b="1" spc="5" dirty="0">
              <a:latin typeface="+mn-lt"/>
              <a:cs typeface="Arial"/>
            </a:endParaRPr>
          </a:p>
          <a:p>
            <a:endParaRPr lang="en-US" dirty="0"/>
          </a:p>
        </p:txBody>
      </p:sp>
    </p:spTree>
    <p:extLst>
      <p:ext uri="{BB962C8B-B14F-4D97-AF65-F5344CB8AC3E}">
        <p14:creationId xmlns:p14="http://schemas.microsoft.com/office/powerpoint/2010/main" val="309739034"/>
      </p:ext>
    </p:extLst>
  </p:cSld>
  <p:clrMapOvr>
    <a:masterClrMapping/>
  </p:clrMapOvr>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039EB9-1A68-3A00-83BA-DF1F11FCA760}"/>
              </a:ext>
            </a:extLst>
          </p:cNvPr>
          <p:cNvSpPr>
            <a:spLocks noGrp="1"/>
          </p:cNvSpPr>
          <p:nvPr>
            <p:ph type="body" sz="quarter" idx="10"/>
          </p:nvPr>
        </p:nvSpPr>
        <p:spPr>
          <a:xfrm>
            <a:off x="0" y="-7"/>
            <a:ext cx="12192000" cy="1066807"/>
          </a:xfrm>
        </p:spPr>
        <p:txBody>
          <a:bodyPr/>
          <a:lstStyle/>
          <a:p>
            <a:pPr algn="ctr"/>
            <a:r>
              <a:rPr lang="en-US" sz="4800" b="1" dirty="0"/>
              <a:t>Quality Management, cont’d</a:t>
            </a:r>
          </a:p>
        </p:txBody>
      </p:sp>
      <p:sp>
        <p:nvSpPr>
          <p:cNvPr id="4" name="Content Placeholder 3">
            <a:extLst>
              <a:ext uri="{FF2B5EF4-FFF2-40B4-BE49-F238E27FC236}">
                <a16:creationId xmlns:a16="http://schemas.microsoft.com/office/drawing/2014/main" id="{3FE47019-4D97-A0F9-42FA-651B6138BA7A}"/>
              </a:ext>
            </a:extLst>
          </p:cNvPr>
          <p:cNvSpPr>
            <a:spLocks noGrp="1"/>
          </p:cNvSpPr>
          <p:nvPr>
            <p:ph sz="quarter" idx="11"/>
          </p:nvPr>
        </p:nvSpPr>
        <p:spPr>
          <a:xfrm>
            <a:off x="1082040" y="1562581"/>
            <a:ext cx="9585960" cy="4341059"/>
          </a:xfrm>
        </p:spPr>
        <p:txBody>
          <a:bodyPr/>
          <a:lstStyle/>
          <a:p>
            <a:pPr marL="184150" indent="-171450">
              <a:lnSpc>
                <a:spcPct val="100000"/>
              </a:lnSpc>
              <a:spcBef>
                <a:spcPts val="0"/>
              </a:spcBef>
              <a:spcAft>
                <a:spcPts val="0"/>
              </a:spcAft>
              <a:buClr>
                <a:schemeClr val="bg2"/>
              </a:buClr>
              <a:buFont typeface="Wingdings" panose="05000000000000000000" pitchFamily="2" charset="2"/>
              <a:buChar char="Ø"/>
            </a:pPr>
            <a:r>
              <a:rPr lang="en-US" sz="2000" b="1" spc="5">
                <a:latin typeface="+mn-lt"/>
                <a:cs typeface="Arial"/>
              </a:rPr>
              <a:t>Quality Reporting</a:t>
            </a:r>
          </a:p>
          <a:p>
            <a:pPr marL="641350" lvl="1" indent="-171450">
              <a:lnSpc>
                <a:spcPct val="100000"/>
              </a:lnSpc>
              <a:spcBef>
                <a:spcPts val="0"/>
              </a:spcBef>
              <a:spcAft>
                <a:spcPts val="0"/>
              </a:spcAft>
              <a:buClr>
                <a:schemeClr val="bg2"/>
              </a:buClr>
              <a:buFont typeface="Wingdings" panose="05000000000000000000" pitchFamily="2" charset="2"/>
              <a:buChar char="Ø"/>
            </a:pPr>
            <a:r>
              <a:rPr lang="en-US" sz="2000" spc="-5">
                <a:latin typeface="+mn-lt"/>
                <a:cs typeface="Arial"/>
              </a:rPr>
              <a:t>MetroPlusHealth publishes monthly Provider performance profiles based on administrative (claim) and supplemental data. PCPs  are compared statistically on a range of indicators including but not limited to the MetroPlusHealth Pay-for-Performance Program and the HEDIS/QARR Reportable dataset. </a:t>
            </a:r>
            <a:endParaRPr lang="en-US" sz="2000" b="1" spc="5">
              <a:latin typeface="+mn-lt"/>
              <a:cs typeface="Arial"/>
            </a:endParaRPr>
          </a:p>
          <a:p>
            <a:pPr marL="184150" indent="-171450">
              <a:lnSpc>
                <a:spcPct val="100000"/>
              </a:lnSpc>
              <a:spcBef>
                <a:spcPts val="0"/>
              </a:spcBef>
              <a:spcAft>
                <a:spcPts val="0"/>
              </a:spcAft>
              <a:buClr>
                <a:schemeClr val="bg2"/>
              </a:buClr>
              <a:buFont typeface="Wingdings" panose="05000000000000000000" pitchFamily="2" charset="2"/>
              <a:buChar char="Ø"/>
            </a:pPr>
            <a:endParaRPr lang="en-US" sz="2000" b="1" spc="5">
              <a:latin typeface="+mn-lt"/>
              <a:cs typeface="Arial"/>
            </a:endParaRPr>
          </a:p>
          <a:p>
            <a:pPr marL="184150" indent="-171450">
              <a:lnSpc>
                <a:spcPct val="100000"/>
              </a:lnSpc>
              <a:spcBef>
                <a:spcPts val="0"/>
              </a:spcBef>
              <a:spcAft>
                <a:spcPts val="0"/>
              </a:spcAft>
              <a:buClr>
                <a:schemeClr val="bg2"/>
              </a:buClr>
              <a:buFont typeface="Wingdings" panose="05000000000000000000" pitchFamily="2" charset="2"/>
              <a:buChar char="Ø"/>
            </a:pPr>
            <a:r>
              <a:rPr lang="en-US" sz="2000" b="1" spc="5">
                <a:latin typeface="+mn-lt"/>
                <a:cs typeface="Arial"/>
              </a:rPr>
              <a:t>Quality</a:t>
            </a:r>
            <a:r>
              <a:rPr lang="en-US" sz="2000" b="1" spc="-120">
                <a:latin typeface="+mn-lt"/>
                <a:cs typeface="Arial"/>
              </a:rPr>
              <a:t> </a:t>
            </a:r>
            <a:r>
              <a:rPr lang="en-US" sz="2000" b="1">
                <a:latin typeface="+mn-lt"/>
                <a:cs typeface="Arial"/>
              </a:rPr>
              <a:t>of</a:t>
            </a:r>
            <a:r>
              <a:rPr lang="en-US" sz="2000" b="1" spc="-15">
                <a:latin typeface="+mn-lt"/>
                <a:cs typeface="Arial"/>
              </a:rPr>
              <a:t> </a:t>
            </a:r>
            <a:r>
              <a:rPr lang="en-US" sz="2000" b="1">
                <a:latin typeface="+mn-lt"/>
                <a:cs typeface="Arial"/>
              </a:rPr>
              <a:t>Care</a:t>
            </a:r>
          </a:p>
          <a:p>
            <a:pPr marL="757555" marR="850900" indent="-343535">
              <a:lnSpc>
                <a:spcPct val="100000"/>
              </a:lnSpc>
              <a:spcBef>
                <a:spcPts val="0"/>
              </a:spcBef>
              <a:spcAft>
                <a:spcPts val="0"/>
              </a:spcAft>
              <a:buClr>
                <a:schemeClr val="bg2"/>
              </a:buClr>
              <a:buFont typeface="Wingdings" panose="05000000000000000000" pitchFamily="2" charset="2"/>
              <a:buChar char="Ø"/>
              <a:tabLst>
                <a:tab pos="757555" algn="l"/>
                <a:tab pos="758190" algn="l"/>
              </a:tabLst>
            </a:pPr>
            <a:r>
              <a:rPr lang="en-US" sz="2000" spc="-5">
                <a:latin typeface="+mn-lt"/>
                <a:cs typeface="Arial"/>
              </a:rPr>
              <a:t>MetroPlusHealth uses QARR and HEDIS results to identify accomplishments  and areas for improvement</a:t>
            </a:r>
          </a:p>
          <a:p>
            <a:pPr marL="757555" marR="850900" indent="-343535">
              <a:lnSpc>
                <a:spcPct val="100000"/>
              </a:lnSpc>
              <a:spcBef>
                <a:spcPts val="0"/>
              </a:spcBef>
              <a:spcAft>
                <a:spcPts val="0"/>
              </a:spcAft>
              <a:buClr>
                <a:schemeClr val="bg2"/>
              </a:buClr>
              <a:buFont typeface="Wingdings" panose="05000000000000000000" pitchFamily="2" charset="2"/>
              <a:buChar char="Ø"/>
              <a:tabLst>
                <a:tab pos="757555" algn="l"/>
                <a:tab pos="758190" algn="l"/>
              </a:tabLst>
            </a:pPr>
            <a:r>
              <a:rPr lang="en-US" sz="2000" spc="-5">
                <a:latin typeface="+mn-lt"/>
                <a:cs typeface="Arial"/>
              </a:rPr>
              <a:t>If there is an area for improvement, MetroPlus collaborates with providers  to develop and implement quality improvement projects</a:t>
            </a:r>
          </a:p>
          <a:p>
            <a:endParaRPr lang="en-US"/>
          </a:p>
        </p:txBody>
      </p:sp>
    </p:spTree>
    <p:extLst>
      <p:ext uri="{BB962C8B-B14F-4D97-AF65-F5344CB8AC3E}">
        <p14:creationId xmlns:p14="http://schemas.microsoft.com/office/powerpoint/2010/main" val="3429314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98F3AB-D3C7-2100-F968-F007797D971F}"/>
              </a:ext>
            </a:extLst>
          </p:cNvPr>
          <p:cNvSpPr>
            <a:spLocks noGrp="1"/>
          </p:cNvSpPr>
          <p:nvPr>
            <p:ph type="body" sz="quarter" idx="10"/>
          </p:nvPr>
        </p:nvSpPr>
        <p:spPr>
          <a:xfrm>
            <a:off x="0" y="-7"/>
            <a:ext cx="12192000" cy="954367"/>
          </a:xfrm>
        </p:spPr>
        <p:txBody>
          <a:bodyPr/>
          <a:lstStyle/>
          <a:p>
            <a:pPr algn="ctr"/>
            <a:r>
              <a:rPr lang="en-US" b="1"/>
              <a:t>MetroPlusHealth Care Management</a:t>
            </a:r>
          </a:p>
        </p:txBody>
      </p:sp>
      <p:sp>
        <p:nvSpPr>
          <p:cNvPr id="4" name="Content Placeholder 3">
            <a:extLst>
              <a:ext uri="{FF2B5EF4-FFF2-40B4-BE49-F238E27FC236}">
                <a16:creationId xmlns:a16="http://schemas.microsoft.com/office/drawing/2014/main" id="{AE427AC0-417F-7D5F-B31B-38422EB54054}"/>
              </a:ext>
            </a:extLst>
          </p:cNvPr>
          <p:cNvSpPr>
            <a:spLocks noGrp="1"/>
          </p:cNvSpPr>
          <p:nvPr>
            <p:ph sz="quarter" idx="11"/>
          </p:nvPr>
        </p:nvSpPr>
        <p:spPr>
          <a:xfrm>
            <a:off x="436098" y="1336431"/>
            <a:ext cx="11226019" cy="4652889"/>
          </a:xfrm>
        </p:spPr>
        <p:txBody>
          <a:bodyPr/>
          <a:lstStyle/>
          <a:p>
            <a:pPr marL="12700" marR="132715">
              <a:lnSpc>
                <a:spcPct val="100000"/>
              </a:lnSpc>
              <a:spcBef>
                <a:spcPts val="105"/>
              </a:spcBef>
            </a:pPr>
            <a:r>
              <a:rPr lang="en-US" sz="1800" b="1" spc="-5" dirty="0">
                <a:latin typeface="+mn-lt"/>
                <a:cs typeface="Georgia"/>
              </a:rPr>
              <a:t>Case</a:t>
            </a:r>
            <a:r>
              <a:rPr lang="en-US" sz="1800" b="1" dirty="0">
                <a:latin typeface="+mn-lt"/>
                <a:cs typeface="Georgia"/>
              </a:rPr>
              <a:t> </a:t>
            </a:r>
            <a:r>
              <a:rPr lang="en-US" sz="1800" b="1" spc="-5" dirty="0">
                <a:latin typeface="+mn-lt"/>
                <a:cs typeface="Georgia"/>
              </a:rPr>
              <a:t>managers</a:t>
            </a:r>
            <a:r>
              <a:rPr lang="en-US" sz="1800" b="1" spc="-15" dirty="0">
                <a:latin typeface="+mn-lt"/>
                <a:cs typeface="Georgia"/>
              </a:rPr>
              <a:t> </a:t>
            </a:r>
            <a:r>
              <a:rPr lang="en-US" sz="1800" b="1" spc="-5" dirty="0">
                <a:latin typeface="+mn-lt"/>
                <a:cs typeface="Georgia"/>
              </a:rPr>
              <a:t>coordinate</a:t>
            </a:r>
            <a:r>
              <a:rPr lang="en-US" sz="1800" b="1" dirty="0">
                <a:latin typeface="+mn-lt"/>
                <a:cs typeface="Georgia"/>
              </a:rPr>
              <a:t> services </a:t>
            </a:r>
            <a:r>
              <a:rPr lang="en-US" sz="1800" spc="-5" dirty="0">
                <a:latin typeface="+mn-lt"/>
                <a:cs typeface="Georgia"/>
              </a:rPr>
              <a:t>to</a:t>
            </a:r>
            <a:r>
              <a:rPr lang="en-US" sz="1800" spc="5" dirty="0">
                <a:latin typeface="+mn-lt"/>
                <a:cs typeface="Georgia"/>
              </a:rPr>
              <a:t> </a:t>
            </a:r>
            <a:r>
              <a:rPr lang="en-US" sz="1800" dirty="0">
                <a:latin typeface="+mn-lt"/>
                <a:cs typeface="Georgia"/>
              </a:rPr>
              <a:t>meet</a:t>
            </a:r>
            <a:r>
              <a:rPr lang="en-US" sz="1800" spc="-15" dirty="0">
                <a:latin typeface="+mn-lt"/>
                <a:cs typeface="Georgia"/>
              </a:rPr>
              <a:t> </a:t>
            </a:r>
            <a:r>
              <a:rPr lang="en-US" sz="1800" spc="-5" dirty="0">
                <a:latin typeface="+mn-lt"/>
                <a:cs typeface="Georgia"/>
              </a:rPr>
              <a:t>the</a:t>
            </a:r>
            <a:r>
              <a:rPr lang="en-US" sz="1800" dirty="0">
                <a:latin typeface="+mn-lt"/>
                <a:cs typeface="Georgia"/>
              </a:rPr>
              <a:t> medical,</a:t>
            </a:r>
            <a:r>
              <a:rPr lang="en-US" sz="1800" spc="10" dirty="0">
                <a:latin typeface="+mn-lt"/>
                <a:cs typeface="Georgia"/>
              </a:rPr>
              <a:t> </a:t>
            </a:r>
            <a:r>
              <a:rPr lang="en-US" sz="1800" spc="-5" dirty="0">
                <a:latin typeface="+mn-lt"/>
                <a:cs typeface="Georgia"/>
              </a:rPr>
              <a:t>behavioral,</a:t>
            </a:r>
            <a:r>
              <a:rPr lang="en-US" sz="1800" spc="-10" dirty="0">
                <a:latin typeface="+mn-lt"/>
                <a:cs typeface="Georgia"/>
              </a:rPr>
              <a:t> </a:t>
            </a:r>
            <a:r>
              <a:rPr lang="en-US" sz="1800" spc="-5" dirty="0">
                <a:latin typeface="+mn-lt"/>
                <a:cs typeface="Georgia"/>
              </a:rPr>
              <a:t>psychosocial</a:t>
            </a:r>
            <a:r>
              <a:rPr lang="en-US" sz="1800" spc="5" dirty="0">
                <a:latin typeface="+mn-lt"/>
                <a:cs typeface="Georgia"/>
              </a:rPr>
              <a:t> </a:t>
            </a:r>
            <a:r>
              <a:rPr lang="en-US" sz="1800" dirty="0">
                <a:latin typeface="+mn-lt"/>
                <a:cs typeface="Georgia"/>
              </a:rPr>
              <a:t>and</a:t>
            </a:r>
            <a:r>
              <a:rPr lang="en-US" sz="1800" spc="15" dirty="0">
                <a:latin typeface="+mn-lt"/>
                <a:cs typeface="Georgia"/>
              </a:rPr>
              <a:t> </a:t>
            </a:r>
            <a:r>
              <a:rPr lang="en-US" sz="1800" spc="-5" dirty="0">
                <a:latin typeface="+mn-lt"/>
                <a:cs typeface="Georgia"/>
              </a:rPr>
              <a:t>functional </a:t>
            </a:r>
            <a:r>
              <a:rPr lang="en-US" sz="1800" spc="-465" dirty="0">
                <a:latin typeface="+mn-lt"/>
                <a:cs typeface="Georgia"/>
              </a:rPr>
              <a:t> </a:t>
            </a:r>
            <a:r>
              <a:rPr lang="en-US" sz="1800" spc="-5" dirty="0">
                <a:latin typeface="+mn-lt"/>
                <a:cs typeface="Georgia"/>
              </a:rPr>
              <a:t>goals </a:t>
            </a:r>
            <a:r>
              <a:rPr lang="en-US" sz="1800" dirty="0">
                <a:latin typeface="+mn-lt"/>
                <a:cs typeface="Georgia"/>
              </a:rPr>
              <a:t>of members </a:t>
            </a:r>
            <a:r>
              <a:rPr lang="en-US" sz="1800" spc="-5" dirty="0">
                <a:latin typeface="+mn-lt"/>
                <a:cs typeface="Georgia"/>
              </a:rPr>
              <a:t>helping them </a:t>
            </a:r>
            <a:r>
              <a:rPr lang="en-US" sz="1800" dirty="0">
                <a:latin typeface="+mn-lt"/>
                <a:cs typeface="Georgia"/>
              </a:rPr>
              <a:t>attain </a:t>
            </a:r>
            <a:r>
              <a:rPr lang="en-US" sz="1800" spc="-5" dirty="0">
                <a:latin typeface="+mn-lt"/>
                <a:cs typeface="Georgia"/>
              </a:rPr>
              <a:t>wellness </a:t>
            </a:r>
            <a:r>
              <a:rPr lang="en-US" sz="1800" dirty="0">
                <a:latin typeface="+mn-lt"/>
                <a:cs typeface="Georgia"/>
              </a:rPr>
              <a:t>and autonomy </a:t>
            </a:r>
            <a:r>
              <a:rPr lang="en-US" sz="1800" spc="-5" dirty="0">
                <a:latin typeface="+mn-lt"/>
                <a:cs typeface="Georgia"/>
              </a:rPr>
              <a:t>through advocacy, assessment, </a:t>
            </a:r>
            <a:r>
              <a:rPr lang="en-US" sz="1800" dirty="0">
                <a:latin typeface="+mn-lt"/>
                <a:cs typeface="Georgia"/>
              </a:rPr>
              <a:t> </a:t>
            </a:r>
            <a:r>
              <a:rPr lang="en-US" sz="1800" spc="-5" dirty="0">
                <a:latin typeface="+mn-lt"/>
                <a:cs typeface="Georgia"/>
              </a:rPr>
              <a:t>planning, communication,</a:t>
            </a:r>
            <a:r>
              <a:rPr lang="en-US" sz="1800" spc="-30" dirty="0">
                <a:latin typeface="+mn-lt"/>
                <a:cs typeface="Georgia"/>
              </a:rPr>
              <a:t> </a:t>
            </a:r>
            <a:r>
              <a:rPr lang="en-US" sz="1800" dirty="0">
                <a:latin typeface="+mn-lt"/>
                <a:cs typeface="Georgia"/>
              </a:rPr>
              <a:t>and</a:t>
            </a:r>
            <a:r>
              <a:rPr lang="en-US" sz="1800" spc="10" dirty="0">
                <a:latin typeface="+mn-lt"/>
                <a:cs typeface="Georgia"/>
              </a:rPr>
              <a:t> </a:t>
            </a:r>
            <a:r>
              <a:rPr lang="en-US" sz="1800" dirty="0">
                <a:latin typeface="+mn-lt"/>
                <a:cs typeface="Georgia"/>
              </a:rPr>
              <a:t>education.</a:t>
            </a:r>
          </a:p>
          <a:p>
            <a:pPr marL="12700" marR="295275">
              <a:lnSpc>
                <a:spcPct val="100000"/>
              </a:lnSpc>
            </a:pPr>
            <a:r>
              <a:rPr lang="en-US" sz="1800" b="1" spc="-5" dirty="0">
                <a:latin typeface="+mn-lt"/>
                <a:cs typeface="Georgia"/>
              </a:rPr>
              <a:t>Case Managers collaborate </a:t>
            </a:r>
            <a:r>
              <a:rPr lang="en-US" sz="1800" spc="-5" dirty="0">
                <a:latin typeface="+mn-lt"/>
                <a:cs typeface="Georgia"/>
              </a:rPr>
              <a:t>with providers, health homes </a:t>
            </a:r>
            <a:r>
              <a:rPr lang="en-US" sz="1800" dirty="0">
                <a:latin typeface="+mn-lt"/>
                <a:cs typeface="Georgia"/>
              </a:rPr>
              <a:t>and </a:t>
            </a:r>
            <a:r>
              <a:rPr lang="en-US" sz="1800" spc="-5" dirty="0">
                <a:latin typeface="+mn-lt"/>
                <a:cs typeface="Georgia"/>
              </a:rPr>
              <a:t>other case </a:t>
            </a:r>
            <a:r>
              <a:rPr lang="en-US" sz="1800" dirty="0">
                <a:latin typeface="+mn-lt"/>
                <a:cs typeface="Georgia"/>
              </a:rPr>
              <a:t>managers around </a:t>
            </a:r>
            <a:r>
              <a:rPr lang="en-US" sz="1800" spc="5" dirty="0">
                <a:latin typeface="+mn-lt"/>
                <a:cs typeface="Georgia"/>
              </a:rPr>
              <a:t> </a:t>
            </a:r>
            <a:r>
              <a:rPr lang="en-US" sz="1800" dirty="0">
                <a:latin typeface="+mn-lt"/>
                <a:cs typeface="Georgia"/>
              </a:rPr>
              <a:t>inpatient</a:t>
            </a:r>
            <a:r>
              <a:rPr lang="en-US" sz="1800" spc="-15" dirty="0">
                <a:latin typeface="+mn-lt"/>
                <a:cs typeface="Georgia"/>
              </a:rPr>
              <a:t> </a:t>
            </a:r>
            <a:r>
              <a:rPr lang="en-US" sz="1800" dirty="0">
                <a:latin typeface="+mn-lt"/>
                <a:cs typeface="Georgia"/>
              </a:rPr>
              <a:t>admissions,</a:t>
            </a:r>
            <a:r>
              <a:rPr lang="en-US" sz="1800" spc="5" dirty="0">
                <a:latin typeface="+mn-lt"/>
                <a:cs typeface="Georgia"/>
              </a:rPr>
              <a:t> </a:t>
            </a:r>
            <a:r>
              <a:rPr lang="en-US" sz="1800" spc="-5" dirty="0">
                <a:latin typeface="+mn-lt"/>
                <a:cs typeface="Georgia"/>
              </a:rPr>
              <a:t>discharge</a:t>
            </a:r>
            <a:r>
              <a:rPr lang="en-US" sz="1800" spc="5" dirty="0">
                <a:latin typeface="+mn-lt"/>
                <a:cs typeface="Georgia"/>
              </a:rPr>
              <a:t> </a:t>
            </a:r>
            <a:r>
              <a:rPr lang="en-US" sz="1800" spc="-5" dirty="0">
                <a:latin typeface="+mn-lt"/>
                <a:cs typeface="Georgia"/>
              </a:rPr>
              <a:t>planning</a:t>
            </a:r>
            <a:r>
              <a:rPr lang="en-US" sz="1800" dirty="0">
                <a:latin typeface="+mn-lt"/>
                <a:cs typeface="Georgia"/>
              </a:rPr>
              <a:t> and</a:t>
            </a:r>
            <a:r>
              <a:rPr lang="en-US" sz="1800" spc="10" dirty="0">
                <a:latin typeface="+mn-lt"/>
                <a:cs typeface="Georgia"/>
              </a:rPr>
              <a:t> </a:t>
            </a:r>
            <a:r>
              <a:rPr lang="en-US" sz="1800" spc="-5" dirty="0">
                <a:latin typeface="+mn-lt"/>
                <a:cs typeface="Georgia"/>
              </a:rPr>
              <a:t>gaps</a:t>
            </a:r>
            <a:r>
              <a:rPr lang="en-US" sz="1800" spc="10" dirty="0">
                <a:latin typeface="+mn-lt"/>
                <a:cs typeface="Georgia"/>
              </a:rPr>
              <a:t> </a:t>
            </a:r>
            <a:r>
              <a:rPr lang="en-US" sz="1800" spc="-5" dirty="0">
                <a:latin typeface="+mn-lt"/>
                <a:cs typeface="Georgia"/>
              </a:rPr>
              <a:t>of care.</a:t>
            </a:r>
            <a:r>
              <a:rPr lang="en-US" sz="1800" spc="15" dirty="0">
                <a:latin typeface="+mn-lt"/>
                <a:cs typeface="Georgia"/>
              </a:rPr>
              <a:t> </a:t>
            </a:r>
            <a:r>
              <a:rPr lang="en-US" sz="1800" spc="-5" dirty="0">
                <a:latin typeface="+mn-lt"/>
                <a:cs typeface="Georgia"/>
              </a:rPr>
              <a:t>Case</a:t>
            </a:r>
            <a:r>
              <a:rPr lang="en-US" sz="1800" dirty="0">
                <a:latin typeface="+mn-lt"/>
                <a:cs typeface="Georgia"/>
              </a:rPr>
              <a:t> Managers</a:t>
            </a:r>
            <a:r>
              <a:rPr lang="en-US" sz="1800" spc="-5" dirty="0">
                <a:latin typeface="+mn-lt"/>
                <a:cs typeface="Georgia"/>
              </a:rPr>
              <a:t> coordinate</a:t>
            </a:r>
            <a:r>
              <a:rPr lang="en-US" sz="1800" dirty="0">
                <a:latin typeface="+mn-lt"/>
                <a:cs typeface="Georgia"/>
              </a:rPr>
              <a:t> </a:t>
            </a:r>
            <a:r>
              <a:rPr lang="en-US" sz="1800" spc="-5" dirty="0">
                <a:latin typeface="+mn-lt"/>
                <a:cs typeface="Georgia"/>
              </a:rPr>
              <a:t>the services of </a:t>
            </a:r>
            <a:r>
              <a:rPr lang="en-US" sz="1800" spc="-470" dirty="0">
                <a:latin typeface="+mn-lt"/>
                <a:cs typeface="Georgia"/>
              </a:rPr>
              <a:t> </a:t>
            </a:r>
            <a:r>
              <a:rPr lang="en-US" sz="1800" spc="-5" dirty="0">
                <a:latin typeface="+mn-lt"/>
                <a:cs typeface="Georgia"/>
              </a:rPr>
              <a:t>physical,</a:t>
            </a:r>
            <a:r>
              <a:rPr lang="en-US" sz="1800" spc="15" dirty="0">
                <a:latin typeface="+mn-lt"/>
                <a:cs typeface="Georgia"/>
              </a:rPr>
              <a:t> </a:t>
            </a:r>
            <a:r>
              <a:rPr lang="en-US" sz="1800" spc="-5" dirty="0">
                <a:latin typeface="+mn-lt"/>
                <a:cs typeface="Georgia"/>
              </a:rPr>
              <a:t>substance</a:t>
            </a:r>
            <a:r>
              <a:rPr lang="en-US" sz="1800" spc="-15" dirty="0">
                <a:latin typeface="+mn-lt"/>
                <a:cs typeface="Georgia"/>
              </a:rPr>
              <a:t> </a:t>
            </a:r>
            <a:r>
              <a:rPr lang="en-US" sz="1800" spc="-5" dirty="0">
                <a:latin typeface="+mn-lt"/>
                <a:cs typeface="Georgia"/>
              </a:rPr>
              <a:t>use</a:t>
            </a:r>
            <a:r>
              <a:rPr lang="en-US" sz="1800" spc="10" dirty="0">
                <a:latin typeface="+mn-lt"/>
                <a:cs typeface="Georgia"/>
              </a:rPr>
              <a:t> </a:t>
            </a:r>
            <a:r>
              <a:rPr lang="en-US" sz="1800" spc="-5" dirty="0">
                <a:latin typeface="+mn-lt"/>
                <a:cs typeface="Georgia"/>
              </a:rPr>
              <a:t>disorder</a:t>
            </a:r>
            <a:r>
              <a:rPr lang="en-US" sz="1800" dirty="0">
                <a:latin typeface="+mn-lt"/>
                <a:cs typeface="Georgia"/>
              </a:rPr>
              <a:t> and</a:t>
            </a:r>
            <a:r>
              <a:rPr lang="en-US" sz="1800" spc="20" dirty="0">
                <a:latin typeface="+mn-lt"/>
                <a:cs typeface="Georgia"/>
              </a:rPr>
              <a:t> </a:t>
            </a:r>
            <a:r>
              <a:rPr lang="en-US" sz="1800" dirty="0">
                <a:latin typeface="+mn-lt"/>
                <a:cs typeface="Georgia"/>
              </a:rPr>
              <a:t>mental</a:t>
            </a:r>
            <a:r>
              <a:rPr lang="en-US" sz="1800" spc="-5" dirty="0">
                <a:latin typeface="+mn-lt"/>
                <a:cs typeface="Georgia"/>
              </a:rPr>
              <a:t> health</a:t>
            </a:r>
            <a:r>
              <a:rPr lang="en-US" sz="1800" spc="10" dirty="0">
                <a:latin typeface="+mn-lt"/>
                <a:cs typeface="Georgia"/>
              </a:rPr>
              <a:t> </a:t>
            </a:r>
            <a:r>
              <a:rPr lang="en-US" sz="1800" spc="-5" dirty="0">
                <a:latin typeface="+mn-lt"/>
                <a:cs typeface="Georgia"/>
              </a:rPr>
              <a:t>providers</a:t>
            </a:r>
            <a:r>
              <a:rPr lang="en-US" sz="1800" spc="-15" dirty="0">
                <a:latin typeface="+mn-lt"/>
                <a:cs typeface="Georgia"/>
              </a:rPr>
              <a:t> </a:t>
            </a:r>
            <a:r>
              <a:rPr lang="en-US" sz="1800" dirty="0">
                <a:latin typeface="+mn-lt"/>
                <a:cs typeface="Georgia"/>
              </a:rPr>
              <a:t>to</a:t>
            </a:r>
            <a:r>
              <a:rPr lang="en-US" sz="1800" spc="10" dirty="0">
                <a:latin typeface="+mn-lt"/>
                <a:cs typeface="Georgia"/>
              </a:rPr>
              <a:t> </a:t>
            </a:r>
            <a:r>
              <a:rPr lang="en-US" sz="1800" spc="-5" dirty="0">
                <a:latin typeface="+mn-lt"/>
                <a:cs typeface="Georgia"/>
              </a:rPr>
              <a:t>help</a:t>
            </a:r>
            <a:r>
              <a:rPr lang="en-US" sz="1800" spc="-10" dirty="0">
                <a:latin typeface="+mn-lt"/>
                <a:cs typeface="Georgia"/>
              </a:rPr>
              <a:t> </a:t>
            </a:r>
            <a:r>
              <a:rPr lang="en-US" sz="1800" dirty="0">
                <a:latin typeface="+mn-lt"/>
                <a:cs typeface="Georgia"/>
              </a:rPr>
              <a:t>members</a:t>
            </a:r>
            <a:r>
              <a:rPr lang="en-US" sz="1800" spc="-10" dirty="0">
                <a:latin typeface="+mn-lt"/>
                <a:cs typeface="Georgia"/>
              </a:rPr>
              <a:t> </a:t>
            </a:r>
            <a:r>
              <a:rPr lang="en-US" sz="1800" dirty="0">
                <a:latin typeface="+mn-lt"/>
                <a:cs typeface="Georgia"/>
              </a:rPr>
              <a:t>attain</a:t>
            </a:r>
            <a:r>
              <a:rPr lang="en-US" sz="1800" spc="15" dirty="0">
                <a:latin typeface="+mn-lt"/>
                <a:cs typeface="Georgia"/>
              </a:rPr>
              <a:t> </a:t>
            </a:r>
            <a:r>
              <a:rPr lang="en-US" sz="1800" spc="-5" dirty="0">
                <a:latin typeface="+mn-lt"/>
                <a:cs typeface="Georgia"/>
              </a:rPr>
              <a:t>optimal</a:t>
            </a:r>
            <a:r>
              <a:rPr lang="en-US" sz="1800" spc="10" dirty="0">
                <a:latin typeface="+mn-lt"/>
                <a:cs typeface="Georgia"/>
              </a:rPr>
              <a:t> </a:t>
            </a:r>
            <a:r>
              <a:rPr lang="en-US" sz="1800" spc="-5" dirty="0">
                <a:latin typeface="+mn-lt"/>
                <a:cs typeface="Georgia"/>
              </a:rPr>
              <a:t>health </a:t>
            </a:r>
            <a:r>
              <a:rPr lang="en-US" sz="1800" spc="-470" dirty="0">
                <a:latin typeface="+mn-lt"/>
                <a:cs typeface="Georgia"/>
              </a:rPr>
              <a:t> </a:t>
            </a:r>
            <a:r>
              <a:rPr lang="en-US" sz="1800" spc="-5" dirty="0">
                <a:latin typeface="+mn-lt"/>
                <a:cs typeface="Georgia"/>
              </a:rPr>
              <a:t>outcomes.</a:t>
            </a:r>
            <a:endParaRPr lang="en-US" sz="1800" dirty="0">
              <a:latin typeface="+mn-lt"/>
              <a:cs typeface="Georgia"/>
            </a:endParaRPr>
          </a:p>
          <a:p>
            <a:pPr marL="12700" marR="244475">
              <a:lnSpc>
                <a:spcPct val="100000"/>
              </a:lnSpc>
            </a:pPr>
            <a:r>
              <a:rPr lang="en-US" sz="1800" b="1" dirty="0">
                <a:latin typeface="+mn-lt"/>
                <a:cs typeface="Georgia"/>
              </a:rPr>
              <a:t>Our</a:t>
            </a:r>
            <a:r>
              <a:rPr lang="en-US" sz="1800" b="1" spc="-10" dirty="0">
                <a:latin typeface="+mn-lt"/>
                <a:cs typeface="Georgia"/>
              </a:rPr>
              <a:t> </a:t>
            </a:r>
            <a:r>
              <a:rPr lang="en-US" sz="1800" b="1" spc="-5" dirty="0">
                <a:latin typeface="+mn-lt"/>
                <a:cs typeface="Georgia"/>
              </a:rPr>
              <a:t>Case Managers</a:t>
            </a:r>
            <a:r>
              <a:rPr lang="en-US" sz="1800" b="1" spc="-20" dirty="0">
                <a:latin typeface="+mn-lt"/>
                <a:cs typeface="Georgia"/>
              </a:rPr>
              <a:t> </a:t>
            </a:r>
            <a:r>
              <a:rPr lang="en-US" sz="1800" b="1" spc="-5" dirty="0">
                <a:latin typeface="+mn-lt"/>
                <a:cs typeface="Georgia"/>
              </a:rPr>
              <a:t>are</a:t>
            </a:r>
            <a:r>
              <a:rPr lang="en-US" sz="1800" b="1" spc="5" dirty="0">
                <a:latin typeface="+mn-lt"/>
                <a:cs typeface="Georgia"/>
              </a:rPr>
              <a:t> </a:t>
            </a:r>
            <a:r>
              <a:rPr lang="en-US" sz="1800" b="1" spc="-5" dirty="0">
                <a:latin typeface="+mn-lt"/>
                <a:cs typeface="Georgia"/>
              </a:rPr>
              <a:t>Social</a:t>
            </a:r>
            <a:r>
              <a:rPr lang="en-US" sz="1800" b="1" spc="10" dirty="0">
                <a:latin typeface="+mn-lt"/>
                <a:cs typeface="Georgia"/>
              </a:rPr>
              <a:t> </a:t>
            </a:r>
            <a:r>
              <a:rPr lang="en-US" sz="1800" b="1" spc="-5" dirty="0">
                <a:latin typeface="+mn-lt"/>
                <a:cs typeface="Georgia"/>
              </a:rPr>
              <a:t>Workers,</a:t>
            </a:r>
            <a:r>
              <a:rPr lang="en-US" sz="1800" b="1" spc="-20" dirty="0">
                <a:latin typeface="+mn-lt"/>
                <a:cs typeface="Georgia"/>
              </a:rPr>
              <a:t> </a:t>
            </a:r>
            <a:r>
              <a:rPr lang="en-US" sz="1800" b="1" spc="-5" dirty="0">
                <a:latin typeface="+mn-lt"/>
                <a:cs typeface="Georgia"/>
              </a:rPr>
              <a:t>LMHCs,</a:t>
            </a:r>
            <a:r>
              <a:rPr lang="en-US" sz="1800" b="1" spc="10" dirty="0">
                <a:latin typeface="+mn-lt"/>
                <a:cs typeface="Georgia"/>
              </a:rPr>
              <a:t> </a:t>
            </a:r>
            <a:r>
              <a:rPr lang="en-US" sz="1800" b="1" dirty="0">
                <a:latin typeface="+mn-lt"/>
                <a:cs typeface="Georgia"/>
              </a:rPr>
              <a:t>Nurses</a:t>
            </a:r>
            <a:r>
              <a:rPr lang="en-US" sz="1800" b="1" spc="-15" dirty="0">
                <a:latin typeface="+mn-lt"/>
                <a:cs typeface="Georgia"/>
              </a:rPr>
              <a:t> </a:t>
            </a:r>
            <a:r>
              <a:rPr lang="en-US" sz="1800" b="1" dirty="0">
                <a:latin typeface="+mn-lt"/>
                <a:cs typeface="Georgia"/>
              </a:rPr>
              <a:t>(RNs)</a:t>
            </a:r>
            <a:r>
              <a:rPr lang="en-US" sz="1800" b="1" spc="-20" dirty="0">
                <a:latin typeface="+mn-lt"/>
                <a:cs typeface="Georgia"/>
              </a:rPr>
              <a:t> </a:t>
            </a:r>
            <a:r>
              <a:rPr lang="en-US" sz="1800" b="1" spc="-5" dirty="0">
                <a:latin typeface="+mn-lt"/>
                <a:cs typeface="Georgia"/>
              </a:rPr>
              <a:t>and</a:t>
            </a:r>
            <a:r>
              <a:rPr lang="en-US" sz="1800" b="1" spc="5" dirty="0">
                <a:latin typeface="+mn-lt"/>
                <a:cs typeface="Georgia"/>
              </a:rPr>
              <a:t> </a:t>
            </a:r>
            <a:r>
              <a:rPr lang="en-US" sz="1800" b="1" spc="-5" dirty="0">
                <a:latin typeface="+mn-lt"/>
                <a:cs typeface="Georgia"/>
              </a:rPr>
              <a:t>CASACs</a:t>
            </a:r>
            <a:r>
              <a:rPr lang="en-US" sz="1800" b="1" dirty="0">
                <a:latin typeface="+mn-lt"/>
                <a:cs typeface="Georgia"/>
              </a:rPr>
              <a:t> </a:t>
            </a:r>
            <a:r>
              <a:rPr lang="en-US" sz="1800" spc="-5" dirty="0">
                <a:latin typeface="+mn-lt"/>
                <a:cs typeface="Georgia"/>
              </a:rPr>
              <a:t>working</a:t>
            </a:r>
            <a:r>
              <a:rPr lang="en-US" sz="1800" spc="15" dirty="0">
                <a:latin typeface="+mn-lt"/>
                <a:cs typeface="Georgia"/>
              </a:rPr>
              <a:t> </a:t>
            </a:r>
            <a:r>
              <a:rPr lang="en-US" sz="1800" spc="-5" dirty="0">
                <a:latin typeface="+mn-lt"/>
                <a:cs typeface="Georgia"/>
              </a:rPr>
              <a:t>with </a:t>
            </a:r>
            <a:r>
              <a:rPr lang="en-US" sz="1800" spc="-465" dirty="0">
                <a:latin typeface="+mn-lt"/>
                <a:cs typeface="Georgia"/>
              </a:rPr>
              <a:t> </a:t>
            </a:r>
            <a:r>
              <a:rPr lang="en-US" sz="1800" dirty="0">
                <a:latin typeface="+mn-lt"/>
                <a:cs typeface="Georgia"/>
              </a:rPr>
              <a:t>members’ assigned Health Home and/or </a:t>
            </a:r>
            <a:r>
              <a:rPr lang="en-US" sz="1800" spc="-5" dirty="0">
                <a:latin typeface="+mn-lt"/>
                <a:cs typeface="Georgia"/>
              </a:rPr>
              <a:t>Care </a:t>
            </a:r>
            <a:r>
              <a:rPr lang="en-US" sz="1800" dirty="0">
                <a:latin typeface="+mn-lt"/>
                <a:cs typeface="Georgia"/>
              </a:rPr>
              <a:t>Management Agency </a:t>
            </a:r>
            <a:r>
              <a:rPr lang="en-US" sz="1800" spc="-5" dirty="0">
                <a:latin typeface="+mn-lt"/>
                <a:cs typeface="Georgia"/>
              </a:rPr>
              <a:t>workers, medical professionals, </a:t>
            </a:r>
            <a:r>
              <a:rPr lang="en-US" sz="1800" dirty="0">
                <a:latin typeface="+mn-lt"/>
                <a:cs typeface="Georgia"/>
              </a:rPr>
              <a:t> </a:t>
            </a:r>
            <a:r>
              <a:rPr lang="en-US" sz="1800" spc="-5" dirty="0">
                <a:latin typeface="+mn-lt"/>
                <a:cs typeface="Georgia"/>
              </a:rPr>
              <a:t>service</a:t>
            </a:r>
            <a:r>
              <a:rPr lang="en-US" sz="1800" spc="-10" dirty="0">
                <a:latin typeface="+mn-lt"/>
                <a:cs typeface="Georgia"/>
              </a:rPr>
              <a:t> </a:t>
            </a:r>
            <a:r>
              <a:rPr lang="en-US" sz="1800" spc="-5" dirty="0">
                <a:latin typeface="+mn-lt"/>
                <a:cs typeface="Georgia"/>
              </a:rPr>
              <a:t>providers</a:t>
            </a:r>
            <a:r>
              <a:rPr lang="en-US" sz="1800" spc="-15" dirty="0">
                <a:latin typeface="+mn-lt"/>
                <a:cs typeface="Georgia"/>
              </a:rPr>
              <a:t> </a:t>
            </a:r>
            <a:r>
              <a:rPr lang="en-US" sz="1800" dirty="0">
                <a:latin typeface="+mn-lt"/>
                <a:cs typeface="Georgia"/>
              </a:rPr>
              <a:t>and </a:t>
            </a:r>
            <a:r>
              <a:rPr lang="en-US" sz="1800" spc="-5" dirty="0">
                <a:latin typeface="+mn-lt"/>
                <a:cs typeface="Georgia"/>
              </a:rPr>
              <a:t>other</a:t>
            </a:r>
            <a:r>
              <a:rPr lang="en-US" sz="1800" spc="-10" dirty="0">
                <a:latin typeface="+mn-lt"/>
                <a:cs typeface="Georgia"/>
              </a:rPr>
              <a:t> </a:t>
            </a:r>
            <a:r>
              <a:rPr lang="en-US" sz="1800" dirty="0">
                <a:latin typeface="+mn-lt"/>
                <a:cs typeface="Georgia"/>
              </a:rPr>
              <a:t>community</a:t>
            </a:r>
            <a:r>
              <a:rPr lang="en-US" sz="1800" spc="-20" dirty="0">
                <a:latin typeface="+mn-lt"/>
                <a:cs typeface="Georgia"/>
              </a:rPr>
              <a:t> </a:t>
            </a:r>
            <a:r>
              <a:rPr lang="en-US" sz="1800" spc="-5" dirty="0">
                <a:latin typeface="+mn-lt"/>
                <a:cs typeface="Georgia"/>
              </a:rPr>
              <a:t>resources.</a:t>
            </a:r>
            <a:endParaRPr lang="en-US" sz="1800" dirty="0">
              <a:latin typeface="+mn-lt"/>
              <a:cs typeface="Georgia"/>
            </a:endParaRPr>
          </a:p>
          <a:p>
            <a:pPr marL="12700">
              <a:lnSpc>
                <a:spcPct val="100000"/>
              </a:lnSpc>
              <a:spcBef>
                <a:spcPts val="5"/>
              </a:spcBef>
            </a:pPr>
            <a:r>
              <a:rPr lang="en-US" sz="1800" spc="-5" dirty="0">
                <a:latin typeface="+mn-lt"/>
                <a:cs typeface="Georgia"/>
              </a:rPr>
              <a:t>Care</a:t>
            </a:r>
            <a:r>
              <a:rPr lang="en-US" sz="1800" spc="-25" dirty="0">
                <a:latin typeface="+mn-lt"/>
                <a:cs typeface="Georgia"/>
              </a:rPr>
              <a:t> </a:t>
            </a:r>
            <a:r>
              <a:rPr lang="en-US" sz="1800" dirty="0">
                <a:latin typeface="+mn-lt"/>
                <a:cs typeface="Georgia"/>
              </a:rPr>
              <a:t>managers:</a:t>
            </a:r>
          </a:p>
          <a:p>
            <a:pPr marL="812800" indent="-343535">
              <a:lnSpc>
                <a:spcPct val="100000"/>
              </a:lnSpc>
              <a:buClr>
                <a:srgbClr val="FFD962"/>
              </a:buClr>
              <a:buFont typeface="Wingdings" panose="05000000000000000000" pitchFamily="2" charset="2"/>
              <a:buChar char="§"/>
              <a:tabLst>
                <a:tab pos="812800" algn="l"/>
                <a:tab pos="813435" algn="l"/>
              </a:tabLst>
            </a:pPr>
            <a:r>
              <a:rPr lang="en-US" sz="1800" b="1" spc="-5" dirty="0">
                <a:latin typeface="+mn-lt"/>
                <a:cs typeface="Georgia"/>
              </a:rPr>
              <a:t>Link</a:t>
            </a:r>
            <a:r>
              <a:rPr lang="en-US" sz="1800" b="1" spc="-10" dirty="0">
                <a:latin typeface="+mn-lt"/>
                <a:cs typeface="Georgia"/>
              </a:rPr>
              <a:t> </a:t>
            </a:r>
            <a:r>
              <a:rPr lang="en-US" sz="1800" b="1" dirty="0">
                <a:latin typeface="+mn-lt"/>
                <a:cs typeface="Georgia"/>
              </a:rPr>
              <a:t>members</a:t>
            </a:r>
            <a:r>
              <a:rPr lang="en-US" sz="1800" b="1" spc="-15" dirty="0">
                <a:latin typeface="+mn-lt"/>
                <a:cs typeface="Georgia"/>
              </a:rPr>
              <a:t> </a:t>
            </a:r>
            <a:r>
              <a:rPr lang="en-US" sz="1800" b="1" spc="-5" dirty="0">
                <a:latin typeface="+mn-lt"/>
                <a:cs typeface="Georgia"/>
              </a:rPr>
              <a:t>to</a:t>
            </a:r>
            <a:r>
              <a:rPr lang="en-US" sz="1800" b="1" spc="-15" dirty="0">
                <a:latin typeface="+mn-lt"/>
                <a:cs typeface="Georgia"/>
              </a:rPr>
              <a:t> </a:t>
            </a:r>
            <a:r>
              <a:rPr lang="en-US" sz="1800" b="1" dirty="0">
                <a:latin typeface="+mn-lt"/>
                <a:cs typeface="Georgia"/>
              </a:rPr>
              <a:t>providers</a:t>
            </a:r>
            <a:r>
              <a:rPr lang="en-US" sz="1800" b="1" spc="-30" dirty="0">
                <a:latin typeface="+mn-lt"/>
                <a:cs typeface="Georgia"/>
              </a:rPr>
              <a:t> </a:t>
            </a:r>
            <a:r>
              <a:rPr lang="en-US" sz="1800" b="1" spc="-5" dirty="0">
                <a:latin typeface="+mn-lt"/>
                <a:cs typeface="Georgia"/>
              </a:rPr>
              <a:t>and </a:t>
            </a:r>
            <a:r>
              <a:rPr lang="en-US" sz="1800" b="1" dirty="0">
                <a:latin typeface="+mn-lt"/>
                <a:cs typeface="Georgia"/>
              </a:rPr>
              <a:t>resources</a:t>
            </a:r>
            <a:endParaRPr lang="en-US" sz="1800" dirty="0">
              <a:latin typeface="+mn-lt"/>
              <a:cs typeface="Georgia"/>
            </a:endParaRPr>
          </a:p>
          <a:p>
            <a:pPr marL="812800" indent="-343535">
              <a:lnSpc>
                <a:spcPct val="100000"/>
              </a:lnSpc>
              <a:buClr>
                <a:srgbClr val="FFD962"/>
              </a:buClr>
              <a:buFont typeface="Wingdings" panose="05000000000000000000" pitchFamily="2" charset="2"/>
              <a:buChar char="§"/>
              <a:tabLst>
                <a:tab pos="812800" algn="l"/>
                <a:tab pos="813435" algn="l"/>
                <a:tab pos="5277485" algn="l"/>
              </a:tabLst>
            </a:pPr>
            <a:r>
              <a:rPr lang="en-US" sz="1800" b="1" spc="-5" dirty="0">
                <a:latin typeface="+mn-lt"/>
                <a:cs typeface="Georgia"/>
              </a:rPr>
              <a:t>Identify</a:t>
            </a:r>
            <a:r>
              <a:rPr lang="en-US" sz="1800" b="1" spc="15" dirty="0">
                <a:latin typeface="+mn-lt"/>
                <a:cs typeface="Georgia"/>
              </a:rPr>
              <a:t> </a:t>
            </a:r>
            <a:r>
              <a:rPr lang="en-US" sz="1800" b="1" spc="-5" dirty="0">
                <a:latin typeface="+mn-lt"/>
                <a:cs typeface="Georgia"/>
              </a:rPr>
              <a:t>and</a:t>
            </a:r>
            <a:r>
              <a:rPr lang="en-US" sz="1800" b="1" spc="20" dirty="0">
                <a:latin typeface="+mn-lt"/>
                <a:cs typeface="Georgia"/>
              </a:rPr>
              <a:t> </a:t>
            </a:r>
            <a:r>
              <a:rPr lang="en-US" sz="1800" b="1" spc="-5" dirty="0">
                <a:latin typeface="+mn-lt"/>
                <a:cs typeface="Georgia"/>
              </a:rPr>
              <a:t>reduce</a:t>
            </a:r>
            <a:r>
              <a:rPr lang="en-US" sz="1800" b="1" spc="-20" dirty="0">
                <a:latin typeface="+mn-lt"/>
                <a:cs typeface="Georgia"/>
              </a:rPr>
              <a:t> </a:t>
            </a:r>
            <a:r>
              <a:rPr lang="en-US" sz="1800" b="1" spc="-5" dirty="0">
                <a:latin typeface="+mn-lt"/>
                <a:cs typeface="Georgia"/>
              </a:rPr>
              <a:t>the</a:t>
            </a:r>
            <a:r>
              <a:rPr lang="en-US" sz="1800" b="1" spc="5" dirty="0">
                <a:latin typeface="+mn-lt"/>
                <a:cs typeface="Georgia"/>
              </a:rPr>
              <a:t> </a:t>
            </a:r>
            <a:r>
              <a:rPr lang="en-US" sz="1800" b="1" dirty="0">
                <a:latin typeface="+mn-lt"/>
                <a:cs typeface="Georgia"/>
              </a:rPr>
              <a:t>impact</a:t>
            </a:r>
            <a:r>
              <a:rPr lang="en-US" sz="1800" b="1" spc="20" dirty="0">
                <a:latin typeface="+mn-lt"/>
                <a:cs typeface="Georgia"/>
              </a:rPr>
              <a:t> </a:t>
            </a:r>
            <a:r>
              <a:rPr lang="en-US" sz="1800" b="1" dirty="0">
                <a:latin typeface="+mn-lt"/>
                <a:cs typeface="Georgia"/>
              </a:rPr>
              <a:t>of </a:t>
            </a:r>
            <a:r>
              <a:rPr lang="en-US" sz="1800" b="1" spc="-5" dirty="0">
                <a:latin typeface="+mn-lt"/>
                <a:cs typeface="Georgia"/>
              </a:rPr>
              <a:t>clinical</a:t>
            </a:r>
            <a:r>
              <a:rPr lang="en-US" sz="1800" b="1" dirty="0">
                <a:latin typeface="+mn-lt"/>
                <a:cs typeface="Georgia"/>
              </a:rPr>
              <a:t> </a:t>
            </a:r>
            <a:r>
              <a:rPr lang="en-US" sz="1800" b="1" spc="-5" dirty="0">
                <a:latin typeface="+mn-lt"/>
                <a:cs typeface="Georgia"/>
              </a:rPr>
              <a:t>and</a:t>
            </a:r>
            <a:r>
              <a:rPr lang="en-US" sz="1800" b="1" dirty="0">
                <a:latin typeface="+mn-lt"/>
                <a:cs typeface="Georgia"/>
              </a:rPr>
              <a:t> social</a:t>
            </a:r>
            <a:r>
              <a:rPr lang="en-US" sz="1800" b="1" spc="-10" dirty="0">
                <a:latin typeface="+mn-lt"/>
                <a:cs typeface="Georgia"/>
              </a:rPr>
              <a:t> </a:t>
            </a:r>
            <a:r>
              <a:rPr lang="en-US" sz="1800" b="1" spc="-5" dirty="0">
                <a:latin typeface="+mn-lt"/>
                <a:cs typeface="Georgia"/>
              </a:rPr>
              <a:t>determinants</a:t>
            </a:r>
            <a:r>
              <a:rPr lang="en-US" sz="1800" b="1" spc="-15" dirty="0">
                <a:latin typeface="+mn-lt"/>
                <a:cs typeface="Georgia"/>
              </a:rPr>
              <a:t> </a:t>
            </a:r>
            <a:r>
              <a:rPr lang="en-US" sz="1800" b="1" dirty="0">
                <a:latin typeface="+mn-lt"/>
                <a:cs typeface="Georgia"/>
              </a:rPr>
              <a:t>of</a:t>
            </a:r>
            <a:r>
              <a:rPr lang="en-US" sz="1800" b="1" spc="5" dirty="0">
                <a:latin typeface="+mn-lt"/>
                <a:cs typeface="Georgia"/>
              </a:rPr>
              <a:t> </a:t>
            </a:r>
            <a:r>
              <a:rPr lang="en-US" sz="1800" b="1" spc="-5" dirty="0">
                <a:latin typeface="+mn-lt"/>
                <a:cs typeface="Georgia"/>
              </a:rPr>
              <a:t>health</a:t>
            </a:r>
            <a:r>
              <a:rPr lang="en-US" sz="1800" b="1" dirty="0">
                <a:latin typeface="+mn-lt"/>
                <a:cs typeface="Georgia"/>
              </a:rPr>
              <a:t> issues</a:t>
            </a:r>
            <a:endParaRPr lang="en-US" sz="1800" dirty="0">
              <a:latin typeface="+mn-lt"/>
              <a:cs typeface="Georgia"/>
            </a:endParaRPr>
          </a:p>
          <a:p>
            <a:pPr marL="812800" indent="-343535">
              <a:lnSpc>
                <a:spcPct val="100000"/>
              </a:lnSpc>
              <a:buClr>
                <a:srgbClr val="FFD962"/>
              </a:buClr>
              <a:buFont typeface="Wingdings" panose="05000000000000000000" pitchFamily="2" charset="2"/>
              <a:buChar char="§"/>
              <a:tabLst>
                <a:tab pos="812800" algn="l"/>
                <a:tab pos="813435" algn="l"/>
              </a:tabLst>
            </a:pPr>
            <a:r>
              <a:rPr lang="en-US" sz="1800" b="1" dirty="0">
                <a:latin typeface="+mn-lt"/>
                <a:cs typeface="Georgia"/>
              </a:rPr>
              <a:t>Ensure</a:t>
            </a:r>
            <a:r>
              <a:rPr lang="en-US" sz="1800" b="1" spc="-30" dirty="0">
                <a:latin typeface="+mn-lt"/>
                <a:cs typeface="Georgia"/>
              </a:rPr>
              <a:t> </a:t>
            </a:r>
            <a:r>
              <a:rPr lang="en-US" sz="1800" b="1" dirty="0">
                <a:latin typeface="+mn-lt"/>
                <a:cs typeface="Georgia"/>
              </a:rPr>
              <a:t>members</a:t>
            </a:r>
            <a:r>
              <a:rPr lang="en-US" sz="1800" b="1" spc="-15" dirty="0">
                <a:latin typeface="+mn-lt"/>
                <a:cs typeface="Georgia"/>
              </a:rPr>
              <a:t> </a:t>
            </a:r>
            <a:r>
              <a:rPr lang="en-US" sz="1800" b="1" spc="-5" dirty="0">
                <a:latin typeface="+mn-lt"/>
                <a:cs typeface="Georgia"/>
              </a:rPr>
              <a:t>receive</a:t>
            </a:r>
            <a:r>
              <a:rPr lang="en-US" sz="1800" b="1" dirty="0">
                <a:latin typeface="+mn-lt"/>
                <a:cs typeface="Georgia"/>
              </a:rPr>
              <a:t> </a:t>
            </a:r>
            <a:r>
              <a:rPr lang="en-US" sz="1800" b="1" spc="-5" dirty="0">
                <a:latin typeface="+mn-lt"/>
                <a:cs typeface="Georgia"/>
              </a:rPr>
              <a:t>medical,</a:t>
            </a:r>
            <a:r>
              <a:rPr lang="en-US" sz="1800" b="1" spc="10" dirty="0">
                <a:latin typeface="+mn-lt"/>
                <a:cs typeface="Georgia"/>
              </a:rPr>
              <a:t> </a:t>
            </a:r>
            <a:r>
              <a:rPr lang="en-US" sz="1800" b="1" spc="-5" dirty="0">
                <a:latin typeface="+mn-lt"/>
                <a:cs typeface="Georgia"/>
              </a:rPr>
              <a:t>behavioral, </a:t>
            </a:r>
            <a:r>
              <a:rPr lang="en-US" sz="1800" b="1" dirty="0">
                <a:latin typeface="+mn-lt"/>
                <a:cs typeface="Georgia"/>
              </a:rPr>
              <a:t>and social</a:t>
            </a:r>
            <a:r>
              <a:rPr lang="en-US" sz="1800" b="1" spc="5" dirty="0">
                <a:latin typeface="+mn-lt"/>
                <a:cs typeface="Georgia"/>
              </a:rPr>
              <a:t> </a:t>
            </a:r>
            <a:r>
              <a:rPr lang="en-US" sz="1800" b="1" spc="-5" dirty="0">
                <a:latin typeface="+mn-lt"/>
                <a:cs typeface="Georgia"/>
              </a:rPr>
              <a:t>services</a:t>
            </a:r>
            <a:r>
              <a:rPr lang="en-US" sz="1800" b="1" dirty="0">
                <a:latin typeface="+mn-lt"/>
                <a:cs typeface="Georgia"/>
              </a:rPr>
              <a:t> </a:t>
            </a:r>
            <a:r>
              <a:rPr lang="en-US" sz="1800" spc="-5" dirty="0">
                <a:latin typeface="+mn-lt"/>
                <a:cs typeface="Georgia"/>
              </a:rPr>
              <a:t>consistent</a:t>
            </a:r>
            <a:r>
              <a:rPr lang="en-US" sz="1800" spc="-25" dirty="0">
                <a:latin typeface="+mn-lt"/>
                <a:cs typeface="Georgia"/>
              </a:rPr>
              <a:t> </a:t>
            </a:r>
            <a:r>
              <a:rPr lang="en-US" sz="1800" spc="-5" dirty="0">
                <a:latin typeface="+mn-lt"/>
                <a:cs typeface="Georgia"/>
              </a:rPr>
              <a:t>with</a:t>
            </a:r>
            <a:r>
              <a:rPr lang="en-US" sz="1800" dirty="0">
                <a:latin typeface="+mn-lt"/>
                <a:cs typeface="Georgia"/>
              </a:rPr>
              <a:t> </a:t>
            </a:r>
            <a:r>
              <a:rPr lang="en-US" sz="1800" spc="-5" dirty="0">
                <a:latin typeface="+mn-lt"/>
                <a:cs typeface="Georgia"/>
              </a:rPr>
              <a:t>their</a:t>
            </a:r>
            <a:r>
              <a:rPr lang="en-US" sz="1800" spc="-25" dirty="0">
                <a:latin typeface="+mn-lt"/>
                <a:cs typeface="Georgia"/>
              </a:rPr>
              <a:t> </a:t>
            </a:r>
            <a:r>
              <a:rPr lang="en-US" sz="1800" spc="-5" dirty="0">
                <a:latin typeface="+mn-lt"/>
                <a:cs typeface="Georgia"/>
              </a:rPr>
              <a:t>plan</a:t>
            </a:r>
            <a:r>
              <a:rPr lang="en-US" sz="1800" spc="-15" dirty="0">
                <a:latin typeface="+mn-lt"/>
                <a:cs typeface="Georgia"/>
              </a:rPr>
              <a:t> </a:t>
            </a:r>
            <a:r>
              <a:rPr lang="en-US" sz="1800" spc="-5" dirty="0">
                <a:latin typeface="+mn-lt"/>
                <a:cs typeface="Georgia"/>
              </a:rPr>
              <a:t>of</a:t>
            </a:r>
            <a:r>
              <a:rPr lang="en-US" sz="1800" spc="-10" dirty="0">
                <a:latin typeface="+mn-lt"/>
                <a:cs typeface="Georgia"/>
              </a:rPr>
              <a:t> </a:t>
            </a:r>
            <a:r>
              <a:rPr lang="en-US" sz="1800" spc="-5" dirty="0">
                <a:latin typeface="+mn-lt"/>
                <a:cs typeface="Georgia"/>
              </a:rPr>
              <a:t>care</a:t>
            </a:r>
            <a:endParaRPr lang="en-US" sz="1800" dirty="0">
              <a:latin typeface="+mn-lt"/>
              <a:cs typeface="Georgia"/>
            </a:endParaRPr>
          </a:p>
          <a:p>
            <a:endParaRPr lang="en-US" dirty="0"/>
          </a:p>
        </p:txBody>
      </p:sp>
    </p:spTree>
    <p:extLst>
      <p:ext uri="{BB962C8B-B14F-4D97-AF65-F5344CB8AC3E}">
        <p14:creationId xmlns:p14="http://schemas.microsoft.com/office/powerpoint/2010/main" val="3425688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710803-CDBE-B8BE-A13A-391C9B4AA35C}"/>
              </a:ext>
            </a:extLst>
          </p:cNvPr>
          <p:cNvSpPr>
            <a:spLocks noGrp="1"/>
          </p:cNvSpPr>
          <p:nvPr>
            <p:ph type="body" sz="quarter" idx="10"/>
          </p:nvPr>
        </p:nvSpPr>
        <p:spPr>
          <a:xfrm>
            <a:off x="0" y="-7"/>
            <a:ext cx="12192000" cy="954367"/>
          </a:xfrm>
        </p:spPr>
        <p:txBody>
          <a:bodyPr/>
          <a:lstStyle/>
          <a:p>
            <a:pPr algn="ctr"/>
            <a:r>
              <a:rPr lang="en-US" b="1"/>
              <a:t>Care Management Programs</a:t>
            </a:r>
          </a:p>
        </p:txBody>
      </p:sp>
      <p:sp>
        <p:nvSpPr>
          <p:cNvPr id="4" name="Content Placeholder 3">
            <a:extLst>
              <a:ext uri="{FF2B5EF4-FFF2-40B4-BE49-F238E27FC236}">
                <a16:creationId xmlns:a16="http://schemas.microsoft.com/office/drawing/2014/main" id="{AD38ACFC-D89D-A2E7-258C-BD6F98EDB11A}"/>
              </a:ext>
            </a:extLst>
          </p:cNvPr>
          <p:cNvSpPr>
            <a:spLocks noGrp="1"/>
          </p:cNvSpPr>
          <p:nvPr>
            <p:ph sz="quarter" idx="11"/>
          </p:nvPr>
        </p:nvSpPr>
        <p:spPr>
          <a:xfrm>
            <a:off x="1082041" y="1402081"/>
            <a:ext cx="10256520" cy="4617720"/>
          </a:xfrm>
        </p:spPr>
        <p:txBody>
          <a:bodyPr/>
          <a:lstStyle/>
          <a:p>
            <a:pPr marL="355600" indent="-342900">
              <a:lnSpc>
                <a:spcPct val="100000"/>
              </a:lnSpc>
              <a:spcBef>
                <a:spcPts val="600"/>
              </a:spcBef>
              <a:spcAft>
                <a:spcPts val="0"/>
              </a:spcAft>
              <a:buClr>
                <a:srgbClr val="FFD962"/>
              </a:buClr>
              <a:buFont typeface="Wingdings" panose="05000000000000000000" pitchFamily="2" charset="2"/>
              <a:buChar char="v"/>
              <a:tabLst>
                <a:tab pos="354965" algn="l"/>
                <a:tab pos="355600" algn="l"/>
              </a:tabLst>
            </a:pPr>
            <a:r>
              <a:rPr lang="en-US" sz="1800" spc="-5" dirty="0" err="1">
                <a:latin typeface="+mn-lt"/>
                <a:cs typeface="Arial"/>
              </a:rPr>
              <a:t>AsthmaPlus</a:t>
            </a:r>
            <a:endParaRPr lang="en-US" sz="1800" dirty="0">
              <a:latin typeface="+mn-lt"/>
              <a:cs typeface="Arial"/>
            </a:endParaRPr>
          </a:p>
          <a:p>
            <a:pPr marL="355600" indent="-342900">
              <a:lnSpc>
                <a:spcPct val="100000"/>
              </a:lnSpc>
              <a:spcBef>
                <a:spcPts val="600"/>
              </a:spcBef>
              <a:spcAft>
                <a:spcPts val="0"/>
              </a:spcAft>
              <a:buClr>
                <a:srgbClr val="FFD962"/>
              </a:buClr>
              <a:buFont typeface="Wingdings" panose="05000000000000000000" pitchFamily="2" charset="2"/>
              <a:buChar char="v"/>
              <a:tabLst>
                <a:tab pos="354965" algn="l"/>
                <a:tab pos="355600" algn="l"/>
              </a:tabLst>
            </a:pPr>
            <a:r>
              <a:rPr lang="en-US" sz="1800" dirty="0">
                <a:latin typeface="+mn-lt"/>
                <a:cs typeface="Arial"/>
              </a:rPr>
              <a:t>Behavioral</a:t>
            </a:r>
            <a:r>
              <a:rPr lang="en-US" sz="1800" spc="-95" dirty="0">
                <a:latin typeface="+mn-lt"/>
                <a:cs typeface="Arial"/>
              </a:rPr>
              <a:t> </a:t>
            </a:r>
            <a:r>
              <a:rPr lang="en-US" sz="1800" spc="5" dirty="0">
                <a:latin typeface="+mn-lt"/>
                <a:cs typeface="Arial"/>
              </a:rPr>
              <a:t>Health</a:t>
            </a:r>
            <a:endParaRPr lang="en-US" sz="1800" dirty="0">
              <a:latin typeface="+mn-lt"/>
              <a:cs typeface="Arial"/>
            </a:endParaRPr>
          </a:p>
          <a:p>
            <a:pPr marL="355600" indent="-342900">
              <a:lnSpc>
                <a:spcPct val="100000"/>
              </a:lnSpc>
              <a:spcBef>
                <a:spcPts val="600"/>
              </a:spcBef>
              <a:spcAft>
                <a:spcPts val="0"/>
              </a:spcAft>
              <a:buClr>
                <a:srgbClr val="FFD962"/>
              </a:buClr>
              <a:buFont typeface="Wingdings" panose="05000000000000000000" pitchFamily="2" charset="2"/>
              <a:buChar char="v"/>
              <a:tabLst>
                <a:tab pos="354965" algn="l"/>
                <a:tab pos="355600" algn="l"/>
              </a:tabLst>
            </a:pPr>
            <a:r>
              <a:rPr lang="en-US" sz="1800" spc="-5" dirty="0">
                <a:latin typeface="+mn-lt"/>
                <a:cs typeface="Arial"/>
              </a:rPr>
              <a:t>Complex</a:t>
            </a:r>
            <a:r>
              <a:rPr lang="en-US" sz="1800" spc="15" dirty="0">
                <a:latin typeface="+mn-lt"/>
                <a:cs typeface="Arial"/>
              </a:rPr>
              <a:t> </a:t>
            </a:r>
            <a:r>
              <a:rPr lang="en-US" sz="1800" spc="-5" dirty="0">
                <a:latin typeface="+mn-lt"/>
                <a:cs typeface="Arial"/>
              </a:rPr>
              <a:t>Case</a:t>
            </a:r>
            <a:r>
              <a:rPr lang="en-US" sz="1800" spc="35" dirty="0">
                <a:latin typeface="+mn-lt"/>
                <a:cs typeface="Arial"/>
              </a:rPr>
              <a:t> </a:t>
            </a:r>
            <a:r>
              <a:rPr lang="en-US" sz="1800" spc="-5" dirty="0">
                <a:latin typeface="+mn-lt"/>
                <a:cs typeface="Arial"/>
              </a:rPr>
              <a:t>Management/Healthy</a:t>
            </a:r>
            <a:r>
              <a:rPr lang="en-US" sz="1800" spc="-20" dirty="0">
                <a:latin typeface="+mn-lt"/>
                <a:cs typeface="Arial"/>
              </a:rPr>
              <a:t> </a:t>
            </a:r>
            <a:r>
              <a:rPr lang="en-US" sz="1800" dirty="0">
                <a:latin typeface="+mn-lt"/>
                <a:cs typeface="Arial"/>
              </a:rPr>
              <a:t>Heart/Disabilities</a:t>
            </a:r>
          </a:p>
          <a:p>
            <a:pPr marL="355600" indent="-342900">
              <a:lnSpc>
                <a:spcPct val="100000"/>
              </a:lnSpc>
              <a:spcBef>
                <a:spcPts val="600"/>
              </a:spcBef>
              <a:spcAft>
                <a:spcPts val="0"/>
              </a:spcAft>
              <a:buClr>
                <a:srgbClr val="FFD962"/>
              </a:buClr>
              <a:buFont typeface="Wingdings" panose="05000000000000000000" pitchFamily="2" charset="2"/>
              <a:buChar char="v"/>
              <a:tabLst>
                <a:tab pos="354965" algn="l"/>
                <a:tab pos="355600" algn="l"/>
              </a:tabLst>
            </a:pPr>
            <a:r>
              <a:rPr lang="en-US" sz="1800" dirty="0" err="1">
                <a:latin typeface="+mn-lt"/>
                <a:cs typeface="Arial"/>
              </a:rPr>
              <a:t>DiabetesCare</a:t>
            </a:r>
            <a:endParaRPr lang="en-US" sz="1800" dirty="0">
              <a:latin typeface="+mn-lt"/>
              <a:cs typeface="Arial"/>
            </a:endParaRPr>
          </a:p>
          <a:p>
            <a:pPr marL="355600" indent="-342900">
              <a:lnSpc>
                <a:spcPct val="100000"/>
              </a:lnSpc>
              <a:spcBef>
                <a:spcPts val="600"/>
              </a:spcBef>
              <a:spcAft>
                <a:spcPts val="0"/>
              </a:spcAft>
              <a:buClr>
                <a:srgbClr val="FFD962"/>
              </a:buClr>
              <a:buFont typeface="Wingdings" panose="05000000000000000000" pitchFamily="2" charset="2"/>
              <a:buChar char="v"/>
              <a:tabLst>
                <a:tab pos="354965" algn="l"/>
                <a:tab pos="355600" algn="l"/>
              </a:tabLst>
            </a:pPr>
            <a:r>
              <a:rPr lang="en-US" sz="1800" dirty="0">
                <a:latin typeface="+mn-lt"/>
                <a:cs typeface="Arial"/>
              </a:rPr>
              <a:t>MetroPlus</a:t>
            </a:r>
            <a:r>
              <a:rPr lang="en-US" sz="1800" spc="-60" dirty="0">
                <a:latin typeface="+mn-lt"/>
                <a:cs typeface="Arial"/>
              </a:rPr>
              <a:t> </a:t>
            </a:r>
            <a:r>
              <a:rPr lang="en-US" sz="1800" dirty="0">
                <a:latin typeface="+mn-lt"/>
                <a:cs typeface="Arial"/>
              </a:rPr>
              <a:t>Medicare</a:t>
            </a:r>
          </a:p>
          <a:p>
            <a:pPr marL="355600" indent="-342900">
              <a:lnSpc>
                <a:spcPct val="100000"/>
              </a:lnSpc>
              <a:spcBef>
                <a:spcPts val="600"/>
              </a:spcBef>
              <a:spcAft>
                <a:spcPts val="0"/>
              </a:spcAft>
              <a:buClr>
                <a:srgbClr val="FFD962"/>
              </a:buClr>
              <a:buFont typeface="Wingdings" panose="05000000000000000000" pitchFamily="2" charset="2"/>
              <a:buChar char="v"/>
              <a:tabLst>
                <a:tab pos="354965" algn="l"/>
                <a:tab pos="355600" algn="l"/>
              </a:tabLst>
            </a:pPr>
            <a:r>
              <a:rPr lang="en-US" sz="1800" dirty="0">
                <a:latin typeface="+mn-lt"/>
                <a:cs typeface="Arial"/>
              </a:rPr>
              <a:t>Partnership</a:t>
            </a:r>
            <a:r>
              <a:rPr lang="en-US" sz="1800" spc="-100" dirty="0">
                <a:latin typeface="+mn-lt"/>
                <a:cs typeface="Arial"/>
              </a:rPr>
              <a:t> </a:t>
            </a:r>
            <a:r>
              <a:rPr lang="en-US" sz="1800" spc="10" dirty="0">
                <a:latin typeface="+mn-lt"/>
                <a:cs typeface="Arial"/>
              </a:rPr>
              <a:t>in</a:t>
            </a:r>
            <a:r>
              <a:rPr lang="en-US" sz="1800" spc="-25" dirty="0">
                <a:latin typeface="+mn-lt"/>
                <a:cs typeface="Arial"/>
              </a:rPr>
              <a:t> </a:t>
            </a:r>
            <a:r>
              <a:rPr lang="en-US" sz="1800" dirty="0">
                <a:latin typeface="+mn-lt"/>
                <a:cs typeface="Arial"/>
              </a:rPr>
              <a:t>Care,</a:t>
            </a:r>
            <a:r>
              <a:rPr lang="en-US" sz="1800" spc="-25" dirty="0">
                <a:latin typeface="+mn-lt"/>
                <a:cs typeface="Arial"/>
              </a:rPr>
              <a:t> </a:t>
            </a:r>
            <a:r>
              <a:rPr lang="en-US" sz="1800" dirty="0">
                <a:latin typeface="+mn-lt"/>
                <a:cs typeface="Arial"/>
              </a:rPr>
              <a:t>for</a:t>
            </a:r>
            <a:r>
              <a:rPr lang="en-US" sz="1800" spc="15" dirty="0">
                <a:latin typeface="+mn-lt"/>
                <a:cs typeface="Arial"/>
              </a:rPr>
              <a:t> </a:t>
            </a:r>
            <a:r>
              <a:rPr lang="en-US" sz="1800" spc="5" dirty="0">
                <a:latin typeface="+mn-lt"/>
                <a:cs typeface="Arial"/>
              </a:rPr>
              <a:t>people</a:t>
            </a:r>
            <a:r>
              <a:rPr lang="en-US" sz="1800" spc="-100" dirty="0">
                <a:latin typeface="+mn-lt"/>
                <a:cs typeface="Arial"/>
              </a:rPr>
              <a:t> </a:t>
            </a:r>
            <a:r>
              <a:rPr lang="en-US" sz="1800" spc="15" dirty="0">
                <a:latin typeface="+mn-lt"/>
                <a:cs typeface="Arial"/>
              </a:rPr>
              <a:t>living</a:t>
            </a:r>
            <a:r>
              <a:rPr lang="en-US" sz="1800" spc="-100" dirty="0">
                <a:latin typeface="+mn-lt"/>
                <a:cs typeface="Arial"/>
              </a:rPr>
              <a:t> </a:t>
            </a:r>
            <a:r>
              <a:rPr lang="en-US" sz="1800" spc="-5" dirty="0">
                <a:latin typeface="+mn-lt"/>
                <a:cs typeface="Arial"/>
              </a:rPr>
              <a:t>with</a:t>
            </a:r>
            <a:r>
              <a:rPr lang="en-US" sz="1800" spc="15" dirty="0">
                <a:latin typeface="+mn-lt"/>
                <a:cs typeface="Arial"/>
              </a:rPr>
              <a:t> </a:t>
            </a:r>
            <a:r>
              <a:rPr lang="en-US" sz="1800" spc="-5" dirty="0">
                <a:latin typeface="+mn-lt"/>
                <a:cs typeface="Arial"/>
              </a:rPr>
              <a:t>HIV/AIDS</a:t>
            </a:r>
            <a:endParaRPr lang="en-US" sz="1800" dirty="0">
              <a:latin typeface="+mn-lt"/>
              <a:cs typeface="Arial"/>
            </a:endParaRPr>
          </a:p>
          <a:p>
            <a:pPr marL="355600" indent="-342900">
              <a:lnSpc>
                <a:spcPct val="100000"/>
              </a:lnSpc>
              <a:spcBef>
                <a:spcPts val="600"/>
              </a:spcBef>
              <a:spcAft>
                <a:spcPts val="0"/>
              </a:spcAft>
              <a:buClr>
                <a:srgbClr val="FFD962"/>
              </a:buClr>
              <a:buFont typeface="Wingdings" panose="05000000000000000000" pitchFamily="2" charset="2"/>
              <a:buChar char="v"/>
              <a:tabLst>
                <a:tab pos="354965" algn="l"/>
                <a:tab pos="355600" algn="l"/>
              </a:tabLst>
            </a:pPr>
            <a:r>
              <a:rPr lang="en-US" sz="1800" spc="-10" dirty="0">
                <a:latin typeface="+mn-lt"/>
                <a:cs typeface="Arial"/>
              </a:rPr>
              <a:t>Smoking</a:t>
            </a:r>
            <a:r>
              <a:rPr lang="en-US" sz="1800" spc="-5" dirty="0">
                <a:latin typeface="+mn-lt"/>
                <a:cs typeface="Arial"/>
              </a:rPr>
              <a:t> </a:t>
            </a:r>
            <a:r>
              <a:rPr lang="en-US" sz="1800" dirty="0">
                <a:latin typeface="+mn-lt"/>
                <a:cs typeface="Arial"/>
              </a:rPr>
              <a:t>Cessation</a:t>
            </a:r>
          </a:p>
          <a:p>
            <a:pPr marL="355600" indent="-342900">
              <a:lnSpc>
                <a:spcPct val="100000"/>
              </a:lnSpc>
              <a:spcBef>
                <a:spcPts val="600"/>
              </a:spcBef>
              <a:spcAft>
                <a:spcPts val="0"/>
              </a:spcAft>
              <a:buClr>
                <a:srgbClr val="FFD962"/>
              </a:buClr>
              <a:buFont typeface="Wingdings" panose="05000000000000000000" pitchFamily="2" charset="2"/>
              <a:buChar char="v"/>
              <a:tabLst>
                <a:tab pos="354965" algn="l"/>
                <a:tab pos="355600" algn="l"/>
              </a:tabLst>
            </a:pPr>
            <a:r>
              <a:rPr lang="en-US" sz="1800" spc="-5" dirty="0">
                <a:latin typeface="+mn-lt"/>
                <a:cs typeface="Arial"/>
              </a:rPr>
              <a:t>Domestic</a:t>
            </a:r>
            <a:r>
              <a:rPr lang="en-US" sz="1800" spc="-30" dirty="0">
                <a:latin typeface="+mn-lt"/>
                <a:cs typeface="Arial"/>
              </a:rPr>
              <a:t> </a:t>
            </a:r>
            <a:r>
              <a:rPr lang="en-US" sz="1800" dirty="0">
                <a:latin typeface="+mn-lt"/>
                <a:cs typeface="Arial"/>
              </a:rPr>
              <a:t>Violence</a:t>
            </a:r>
            <a:br>
              <a:rPr lang="en-US" sz="1800" dirty="0">
                <a:latin typeface="+mn-lt"/>
                <a:cs typeface="Arial"/>
              </a:rPr>
            </a:br>
            <a:endParaRPr lang="en-US" sz="1800" spc="5" dirty="0">
              <a:latin typeface="+mn-lt"/>
              <a:cs typeface="Arial"/>
            </a:endParaRPr>
          </a:p>
          <a:p>
            <a:pPr marL="12700" marR="132080">
              <a:lnSpc>
                <a:spcPct val="100000"/>
              </a:lnSpc>
              <a:spcBef>
                <a:spcPts val="430"/>
              </a:spcBef>
            </a:pPr>
            <a:r>
              <a:rPr lang="en-US" sz="1800" spc="5" dirty="0">
                <a:latin typeface="+mn-lt"/>
                <a:cs typeface="Arial"/>
              </a:rPr>
              <a:t>Providers </a:t>
            </a:r>
            <a:r>
              <a:rPr lang="en-US" sz="1800" spc="-20" dirty="0">
                <a:latin typeface="+mn-lt"/>
                <a:cs typeface="Arial"/>
              </a:rPr>
              <a:t>may </a:t>
            </a:r>
            <a:r>
              <a:rPr lang="en-US" sz="1800" dirty="0">
                <a:latin typeface="+mn-lt"/>
                <a:cs typeface="Arial"/>
              </a:rPr>
              <a:t>refer any </a:t>
            </a:r>
            <a:r>
              <a:rPr lang="en-US" sz="1800" spc="-20" dirty="0">
                <a:latin typeface="+mn-lt"/>
                <a:cs typeface="Arial"/>
              </a:rPr>
              <a:t>member </a:t>
            </a:r>
            <a:r>
              <a:rPr lang="en-US" sz="1800" dirty="0">
                <a:latin typeface="+mn-lt"/>
                <a:cs typeface="Arial"/>
              </a:rPr>
              <a:t>by </a:t>
            </a:r>
            <a:r>
              <a:rPr lang="en-US" sz="1800" spc="10" dirty="0">
                <a:latin typeface="+mn-lt"/>
                <a:cs typeface="Arial"/>
              </a:rPr>
              <a:t>calling </a:t>
            </a:r>
            <a:r>
              <a:rPr lang="en-US" sz="1800" dirty="0">
                <a:latin typeface="+mn-lt"/>
                <a:cs typeface="Arial"/>
              </a:rPr>
              <a:t>Care </a:t>
            </a:r>
            <a:r>
              <a:rPr lang="en-US" sz="1800" spc="-10" dirty="0">
                <a:latin typeface="+mn-lt"/>
                <a:cs typeface="Arial"/>
              </a:rPr>
              <a:t>Management </a:t>
            </a:r>
            <a:r>
              <a:rPr lang="en-US" sz="1800" dirty="0">
                <a:latin typeface="+mn-lt"/>
                <a:cs typeface="Arial"/>
              </a:rPr>
              <a:t>at </a:t>
            </a:r>
            <a:r>
              <a:rPr lang="en-US" sz="1800" b="1" dirty="0">
                <a:latin typeface="+mn-lt"/>
                <a:cs typeface="Arial"/>
              </a:rPr>
              <a:t>800-579- </a:t>
            </a:r>
            <a:r>
              <a:rPr lang="en-US" sz="1800" b="1" spc="-490" dirty="0">
                <a:latin typeface="+mn-lt"/>
                <a:cs typeface="Arial"/>
              </a:rPr>
              <a:t> </a:t>
            </a:r>
            <a:r>
              <a:rPr lang="en-US" sz="1800" b="1" dirty="0">
                <a:latin typeface="+mn-lt"/>
                <a:cs typeface="Arial"/>
              </a:rPr>
              <a:t>9798.</a:t>
            </a:r>
            <a:endParaRPr lang="en-US" sz="1800" dirty="0">
              <a:latin typeface="+mn-lt"/>
              <a:cs typeface="Arial"/>
            </a:endParaRPr>
          </a:p>
          <a:p>
            <a:pPr marL="414655" marR="5080">
              <a:lnSpc>
                <a:spcPct val="99600"/>
              </a:lnSpc>
              <a:spcBef>
                <a:spcPts val="300"/>
              </a:spcBef>
            </a:pPr>
            <a:r>
              <a:rPr lang="en-US" sz="1800" spc="-10" dirty="0">
                <a:latin typeface="+mn-lt"/>
                <a:cs typeface="Calibri"/>
              </a:rPr>
              <a:t>MetroPlus</a:t>
            </a:r>
            <a:r>
              <a:rPr lang="en-US" sz="1800" spc="-5" dirty="0">
                <a:latin typeface="+mn-lt"/>
                <a:cs typeface="Calibri"/>
              </a:rPr>
              <a:t>Health</a:t>
            </a:r>
            <a:r>
              <a:rPr lang="en-US" sz="1800" spc="35" dirty="0">
                <a:latin typeface="+mn-lt"/>
                <a:cs typeface="Calibri"/>
              </a:rPr>
              <a:t> </a:t>
            </a:r>
            <a:r>
              <a:rPr lang="en-US" sz="1800" spc="-5" dirty="0">
                <a:latin typeface="+mn-lt"/>
                <a:cs typeface="Calibri"/>
              </a:rPr>
              <a:t>Provider Services</a:t>
            </a:r>
            <a:r>
              <a:rPr lang="en-US" sz="1800" dirty="0">
                <a:latin typeface="+mn-lt"/>
                <a:cs typeface="Calibri"/>
              </a:rPr>
              <a:t> is</a:t>
            </a:r>
            <a:r>
              <a:rPr lang="en-US" sz="1800" spc="5" dirty="0">
                <a:latin typeface="+mn-lt"/>
                <a:cs typeface="Calibri"/>
              </a:rPr>
              <a:t> </a:t>
            </a:r>
            <a:r>
              <a:rPr lang="en-US" sz="1800" spc="-10" dirty="0">
                <a:latin typeface="+mn-lt"/>
                <a:cs typeface="Calibri"/>
              </a:rPr>
              <a:t>responsible</a:t>
            </a:r>
            <a:r>
              <a:rPr lang="en-US" sz="1800" spc="110" dirty="0">
                <a:latin typeface="+mn-lt"/>
                <a:cs typeface="Calibri"/>
              </a:rPr>
              <a:t> </a:t>
            </a:r>
            <a:r>
              <a:rPr lang="en-US" sz="1800" spc="-10" dirty="0">
                <a:latin typeface="+mn-lt"/>
                <a:cs typeface="Calibri"/>
              </a:rPr>
              <a:t>for</a:t>
            </a:r>
            <a:r>
              <a:rPr lang="en-US" sz="1800" spc="-50" dirty="0">
                <a:latin typeface="+mn-lt"/>
                <a:cs typeface="Calibri"/>
              </a:rPr>
              <a:t> </a:t>
            </a:r>
            <a:r>
              <a:rPr lang="en-US" sz="1800" spc="-10" dirty="0">
                <a:latin typeface="+mn-lt"/>
                <a:cs typeface="Calibri"/>
              </a:rPr>
              <a:t>ensuring</a:t>
            </a:r>
            <a:r>
              <a:rPr lang="en-US" sz="1800" spc="75" dirty="0">
                <a:latin typeface="+mn-lt"/>
                <a:cs typeface="Calibri"/>
              </a:rPr>
              <a:t> </a:t>
            </a:r>
            <a:r>
              <a:rPr lang="en-US" sz="1800" spc="-5" dirty="0">
                <a:latin typeface="+mn-lt"/>
                <a:cs typeface="Calibri"/>
              </a:rPr>
              <a:t>that</a:t>
            </a:r>
            <a:r>
              <a:rPr lang="en-US" sz="1800" spc="15" dirty="0">
                <a:latin typeface="+mn-lt"/>
                <a:cs typeface="Calibri"/>
              </a:rPr>
              <a:t> </a:t>
            </a:r>
            <a:r>
              <a:rPr lang="en-US" sz="1800" spc="-5" dirty="0">
                <a:latin typeface="+mn-lt"/>
                <a:cs typeface="Calibri"/>
              </a:rPr>
              <a:t>participating</a:t>
            </a:r>
            <a:r>
              <a:rPr lang="en-US" sz="1800" spc="40" dirty="0">
                <a:latin typeface="+mn-lt"/>
                <a:cs typeface="Calibri"/>
              </a:rPr>
              <a:t> </a:t>
            </a:r>
            <a:r>
              <a:rPr lang="en-US" sz="1800" spc="-10" dirty="0">
                <a:latin typeface="+mn-lt"/>
                <a:cs typeface="Calibri"/>
              </a:rPr>
              <a:t>providers</a:t>
            </a:r>
            <a:r>
              <a:rPr lang="en-US" sz="1800" dirty="0">
                <a:latin typeface="+mn-lt"/>
                <a:cs typeface="Calibri"/>
              </a:rPr>
              <a:t> </a:t>
            </a:r>
            <a:r>
              <a:rPr lang="en-US" sz="1800" spc="-5" dirty="0">
                <a:latin typeface="+mn-lt"/>
                <a:cs typeface="Calibri"/>
              </a:rPr>
              <a:t>are</a:t>
            </a:r>
            <a:r>
              <a:rPr lang="en-US" sz="1800" dirty="0">
                <a:latin typeface="+mn-lt"/>
                <a:cs typeface="Calibri"/>
              </a:rPr>
              <a:t> aware </a:t>
            </a:r>
            <a:r>
              <a:rPr lang="en-US" sz="1800" spc="-300" dirty="0">
                <a:latin typeface="+mn-lt"/>
                <a:cs typeface="Calibri"/>
              </a:rPr>
              <a:t> </a:t>
            </a:r>
            <a:r>
              <a:rPr lang="en-US" sz="1800" spc="5" dirty="0">
                <a:latin typeface="+mn-lt"/>
                <a:cs typeface="Calibri"/>
              </a:rPr>
              <a:t>of </a:t>
            </a:r>
            <a:r>
              <a:rPr lang="en-US" sz="1800" spc="-10" dirty="0">
                <a:latin typeface="+mn-lt"/>
                <a:cs typeface="Calibri"/>
              </a:rPr>
              <a:t>community </a:t>
            </a:r>
            <a:r>
              <a:rPr lang="en-US" sz="1800" spc="-15" dirty="0">
                <a:latin typeface="+mn-lt"/>
                <a:cs typeface="Calibri"/>
              </a:rPr>
              <a:t>resources </a:t>
            </a:r>
            <a:r>
              <a:rPr lang="en-US" sz="1800" spc="-10" dirty="0">
                <a:latin typeface="+mn-lt"/>
                <a:cs typeface="Calibri"/>
              </a:rPr>
              <a:t>for </a:t>
            </a:r>
            <a:r>
              <a:rPr lang="en-US" sz="1800" spc="-15" dirty="0">
                <a:latin typeface="+mn-lt"/>
                <a:cs typeface="Calibri"/>
              </a:rPr>
              <a:t>suspected</a:t>
            </a:r>
            <a:r>
              <a:rPr lang="en-US" sz="1800" spc="-10" dirty="0">
                <a:latin typeface="+mn-lt"/>
                <a:cs typeface="Calibri"/>
              </a:rPr>
              <a:t> </a:t>
            </a:r>
            <a:r>
              <a:rPr lang="en-US" sz="1800" spc="-5" dirty="0">
                <a:latin typeface="+mn-lt"/>
                <a:cs typeface="Calibri"/>
              </a:rPr>
              <a:t>victims </a:t>
            </a:r>
            <a:r>
              <a:rPr lang="en-US" sz="1800" spc="5" dirty="0">
                <a:latin typeface="+mn-lt"/>
                <a:cs typeface="Calibri"/>
              </a:rPr>
              <a:t>of </a:t>
            </a:r>
            <a:r>
              <a:rPr lang="en-US" sz="1800" spc="-5" dirty="0">
                <a:latin typeface="+mn-lt"/>
                <a:cs typeface="Calibri"/>
              </a:rPr>
              <a:t>Domestic Violence. </a:t>
            </a:r>
            <a:r>
              <a:rPr lang="en-US" sz="1800" spc="-10" dirty="0">
                <a:latin typeface="+mn-lt"/>
                <a:cs typeface="Calibri"/>
              </a:rPr>
              <a:t>Providers </a:t>
            </a:r>
            <a:r>
              <a:rPr lang="en-US" sz="1800" spc="-5" dirty="0">
                <a:latin typeface="+mn-lt"/>
                <a:cs typeface="Calibri"/>
              </a:rPr>
              <a:t>are </a:t>
            </a:r>
            <a:r>
              <a:rPr lang="en-US" sz="1800" spc="-10" dirty="0">
                <a:latin typeface="+mn-lt"/>
                <a:cs typeface="Calibri"/>
              </a:rPr>
              <a:t>encouraged </a:t>
            </a:r>
            <a:r>
              <a:rPr lang="en-US" sz="1800" spc="-5" dirty="0">
                <a:latin typeface="+mn-lt"/>
                <a:cs typeface="Calibri"/>
              </a:rPr>
              <a:t>to </a:t>
            </a:r>
            <a:r>
              <a:rPr lang="en-US" sz="1800" dirty="0">
                <a:latin typeface="+mn-lt"/>
                <a:cs typeface="Calibri"/>
              </a:rPr>
              <a:t> </a:t>
            </a:r>
            <a:r>
              <a:rPr lang="en-US" sz="1800" spc="-5" dirty="0">
                <a:latin typeface="+mn-lt"/>
                <a:cs typeface="Calibri"/>
              </a:rPr>
              <a:t>participate</a:t>
            </a:r>
            <a:r>
              <a:rPr lang="en-US" sz="1800" spc="-10" dirty="0">
                <a:latin typeface="+mn-lt"/>
                <a:cs typeface="Calibri"/>
              </a:rPr>
              <a:t> </a:t>
            </a:r>
            <a:r>
              <a:rPr lang="en-US" sz="1800" dirty="0">
                <a:latin typeface="+mn-lt"/>
                <a:cs typeface="Calibri"/>
              </a:rPr>
              <a:t>in</a:t>
            </a:r>
            <a:r>
              <a:rPr lang="en-US" sz="1800" spc="-15" dirty="0">
                <a:latin typeface="+mn-lt"/>
                <a:cs typeface="Calibri"/>
              </a:rPr>
              <a:t> </a:t>
            </a:r>
            <a:r>
              <a:rPr lang="en-US" sz="1800" spc="15" dirty="0">
                <a:latin typeface="+mn-lt"/>
                <a:cs typeface="Calibri"/>
              </a:rPr>
              <a:t>and</a:t>
            </a:r>
            <a:r>
              <a:rPr lang="en-US" sz="1800" spc="50" dirty="0">
                <a:latin typeface="+mn-lt"/>
                <a:cs typeface="Calibri"/>
              </a:rPr>
              <a:t> </a:t>
            </a:r>
            <a:r>
              <a:rPr lang="en-US" sz="1800" spc="5" dirty="0">
                <a:latin typeface="+mn-lt"/>
                <a:cs typeface="Calibri"/>
              </a:rPr>
              <a:t>take</a:t>
            </a:r>
            <a:r>
              <a:rPr lang="en-US" sz="1800" spc="10" dirty="0">
                <a:latin typeface="+mn-lt"/>
                <a:cs typeface="Calibri"/>
              </a:rPr>
              <a:t> </a:t>
            </a:r>
            <a:r>
              <a:rPr lang="en-US" sz="1800" spc="15" dirty="0">
                <a:latin typeface="+mn-lt"/>
                <a:cs typeface="Calibri"/>
              </a:rPr>
              <a:t>advantage</a:t>
            </a:r>
            <a:r>
              <a:rPr lang="en-US" sz="1800" spc="-20" dirty="0">
                <a:latin typeface="+mn-lt"/>
                <a:cs typeface="Calibri"/>
              </a:rPr>
              <a:t> </a:t>
            </a:r>
            <a:r>
              <a:rPr lang="en-US" sz="1800" spc="5" dirty="0">
                <a:latin typeface="+mn-lt"/>
                <a:cs typeface="Calibri"/>
              </a:rPr>
              <a:t>of</a:t>
            </a:r>
            <a:r>
              <a:rPr lang="en-US" sz="1800" spc="20" dirty="0">
                <a:latin typeface="+mn-lt"/>
                <a:cs typeface="Calibri"/>
              </a:rPr>
              <a:t> </a:t>
            </a:r>
            <a:r>
              <a:rPr lang="en-US" sz="1800" spc="10" dirty="0">
                <a:latin typeface="+mn-lt"/>
                <a:cs typeface="Calibri"/>
              </a:rPr>
              <a:t>the</a:t>
            </a:r>
            <a:r>
              <a:rPr lang="en-US" sz="1800" spc="45" dirty="0">
                <a:latin typeface="+mn-lt"/>
                <a:cs typeface="Calibri"/>
              </a:rPr>
              <a:t> </a:t>
            </a:r>
            <a:r>
              <a:rPr lang="en-US" sz="1800" spc="10" dirty="0">
                <a:latin typeface="+mn-lt"/>
                <a:cs typeface="Calibri"/>
              </a:rPr>
              <a:t>family</a:t>
            </a:r>
            <a:r>
              <a:rPr lang="en-US" sz="1800" spc="25" dirty="0">
                <a:latin typeface="+mn-lt"/>
                <a:cs typeface="Calibri"/>
              </a:rPr>
              <a:t> </a:t>
            </a:r>
            <a:r>
              <a:rPr lang="en-US" sz="1800" spc="10" dirty="0">
                <a:latin typeface="+mn-lt"/>
                <a:cs typeface="Calibri"/>
              </a:rPr>
              <a:t>violence</a:t>
            </a:r>
            <a:r>
              <a:rPr lang="en-US" sz="1800" spc="80" dirty="0">
                <a:latin typeface="+mn-lt"/>
                <a:cs typeface="Calibri"/>
              </a:rPr>
              <a:t> </a:t>
            </a:r>
            <a:r>
              <a:rPr lang="en-US" sz="1800" spc="10" dirty="0">
                <a:latin typeface="+mn-lt"/>
                <a:cs typeface="Calibri"/>
              </a:rPr>
              <a:t>training </a:t>
            </a:r>
            <a:r>
              <a:rPr lang="en-US" sz="1800" spc="15" dirty="0">
                <a:latin typeface="+mn-lt"/>
                <a:cs typeface="Calibri"/>
              </a:rPr>
              <a:t>made</a:t>
            </a:r>
            <a:r>
              <a:rPr lang="en-US" sz="1800" spc="45" dirty="0">
                <a:latin typeface="+mn-lt"/>
                <a:cs typeface="Calibri"/>
              </a:rPr>
              <a:t> </a:t>
            </a:r>
            <a:r>
              <a:rPr lang="en-US" sz="1800" spc="15" dirty="0">
                <a:latin typeface="+mn-lt"/>
                <a:cs typeface="Calibri"/>
              </a:rPr>
              <a:t>available</a:t>
            </a:r>
            <a:r>
              <a:rPr lang="en-US" sz="1800" spc="10" dirty="0">
                <a:latin typeface="+mn-lt"/>
                <a:cs typeface="Calibri"/>
              </a:rPr>
              <a:t> by</a:t>
            </a:r>
            <a:r>
              <a:rPr lang="en-US" sz="1800" spc="-10" dirty="0">
                <a:latin typeface="+mn-lt"/>
                <a:cs typeface="Calibri"/>
              </a:rPr>
              <a:t> </a:t>
            </a:r>
            <a:r>
              <a:rPr lang="en-US" sz="1800" spc="10" dirty="0">
                <a:latin typeface="+mn-lt"/>
                <a:cs typeface="Calibri"/>
              </a:rPr>
              <a:t>the</a:t>
            </a:r>
            <a:r>
              <a:rPr lang="en-US" sz="1800" spc="45" dirty="0">
                <a:latin typeface="+mn-lt"/>
                <a:cs typeface="Calibri"/>
              </a:rPr>
              <a:t> </a:t>
            </a:r>
            <a:r>
              <a:rPr lang="en-US" sz="1800" spc="20" dirty="0">
                <a:latin typeface="+mn-lt"/>
                <a:cs typeface="Calibri"/>
              </a:rPr>
              <a:t>Plan.</a:t>
            </a:r>
            <a:endParaRPr lang="en-US" sz="1800" dirty="0">
              <a:latin typeface="+mn-lt"/>
              <a:cs typeface="Calibri"/>
            </a:endParaRPr>
          </a:p>
          <a:p>
            <a:endParaRPr lang="en-US" dirty="0"/>
          </a:p>
        </p:txBody>
      </p:sp>
    </p:spTree>
    <p:extLst>
      <p:ext uri="{BB962C8B-B14F-4D97-AF65-F5344CB8AC3E}">
        <p14:creationId xmlns:p14="http://schemas.microsoft.com/office/powerpoint/2010/main" val="970956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5A124E-8AA2-B6D2-FE4C-54D324CE0E32}"/>
              </a:ext>
            </a:extLst>
          </p:cNvPr>
          <p:cNvSpPr>
            <a:spLocks noGrp="1"/>
          </p:cNvSpPr>
          <p:nvPr>
            <p:ph type="body" sz="quarter" idx="10"/>
          </p:nvPr>
        </p:nvSpPr>
        <p:spPr>
          <a:xfrm>
            <a:off x="0" y="0"/>
            <a:ext cx="12192000" cy="1219200"/>
          </a:xfrm>
        </p:spPr>
        <p:txBody>
          <a:bodyPr/>
          <a:lstStyle/>
          <a:p>
            <a:pPr algn="ctr"/>
            <a:r>
              <a:rPr lang="en-US" sz="4500" b="1" dirty="0">
                <a:latin typeface="+mn-lt"/>
                <a:cs typeface="Calibri" panose="020F0502020204030204" pitchFamily="34" charset="0"/>
              </a:rPr>
              <a:t>MetroPlusHealth Partnership In Care (PIC)</a:t>
            </a:r>
            <a:br>
              <a:rPr lang="en-US" sz="4500" b="1" dirty="0">
                <a:latin typeface="+mn-lt"/>
                <a:cs typeface="Calibri" panose="020F0502020204030204" pitchFamily="34" charset="0"/>
              </a:rPr>
            </a:br>
            <a:r>
              <a:rPr lang="en-US" sz="4500" b="1" dirty="0">
                <a:latin typeface="+mn-lt"/>
                <a:cs typeface="Calibri" panose="020F0502020204030204" pitchFamily="34" charset="0"/>
              </a:rPr>
              <a:t>Special Needs Plan (SNP)</a:t>
            </a:r>
            <a:endParaRPr lang="en-US" sz="4500" b="1" dirty="0">
              <a:latin typeface="+mn-lt"/>
            </a:endParaRPr>
          </a:p>
        </p:txBody>
      </p:sp>
      <p:sp>
        <p:nvSpPr>
          <p:cNvPr id="4" name="Content Placeholder 3">
            <a:extLst>
              <a:ext uri="{FF2B5EF4-FFF2-40B4-BE49-F238E27FC236}">
                <a16:creationId xmlns:a16="http://schemas.microsoft.com/office/drawing/2014/main" id="{FD3438E2-A454-EA7D-1B29-1EF0A74C3AEC}"/>
              </a:ext>
            </a:extLst>
          </p:cNvPr>
          <p:cNvSpPr>
            <a:spLocks noGrp="1"/>
          </p:cNvSpPr>
          <p:nvPr>
            <p:ph sz="quarter" idx="11"/>
          </p:nvPr>
        </p:nvSpPr>
        <p:spPr>
          <a:xfrm>
            <a:off x="365760" y="1402081"/>
            <a:ext cx="11549575" cy="4501560"/>
          </a:xfrm>
        </p:spPr>
        <p:txBody>
          <a:bodyPr/>
          <a:lstStyle/>
          <a:p>
            <a:pPr marL="12700">
              <a:lnSpc>
                <a:spcPct val="100000"/>
              </a:lnSpc>
              <a:spcBef>
                <a:spcPts val="520"/>
              </a:spcBef>
            </a:pPr>
            <a:r>
              <a:rPr lang="en-US" sz="1800" dirty="0">
                <a:latin typeface="+mn-lt"/>
                <a:cs typeface="Arial"/>
              </a:rPr>
              <a:t>MetroPlusHealth</a:t>
            </a:r>
            <a:r>
              <a:rPr lang="en-US" sz="1800" spc="-40" dirty="0">
                <a:latin typeface="+mn-lt"/>
                <a:cs typeface="Arial"/>
              </a:rPr>
              <a:t> </a:t>
            </a:r>
            <a:r>
              <a:rPr lang="en-US" sz="1800" dirty="0">
                <a:latin typeface="+mn-lt"/>
                <a:cs typeface="Arial"/>
              </a:rPr>
              <a:t>Special</a:t>
            </a:r>
            <a:r>
              <a:rPr lang="en-US" sz="1800" spc="-45" dirty="0">
                <a:latin typeface="+mn-lt"/>
                <a:cs typeface="Arial"/>
              </a:rPr>
              <a:t> </a:t>
            </a:r>
            <a:r>
              <a:rPr lang="en-US" sz="1800" dirty="0">
                <a:latin typeface="+mn-lt"/>
                <a:cs typeface="Arial"/>
              </a:rPr>
              <a:t>Needs</a:t>
            </a:r>
            <a:r>
              <a:rPr lang="en-US" sz="1800" spc="-40" dirty="0">
                <a:latin typeface="+mn-lt"/>
                <a:cs typeface="Arial"/>
              </a:rPr>
              <a:t> </a:t>
            </a:r>
            <a:r>
              <a:rPr lang="en-US" sz="1800" dirty="0">
                <a:latin typeface="+mn-lt"/>
                <a:cs typeface="Arial"/>
              </a:rPr>
              <a:t>Plan</a:t>
            </a:r>
            <a:r>
              <a:rPr lang="en-US" sz="1800" spc="-25" dirty="0">
                <a:latin typeface="+mn-lt"/>
                <a:cs typeface="Arial"/>
              </a:rPr>
              <a:t> </a:t>
            </a:r>
            <a:r>
              <a:rPr lang="en-US" sz="1800" spc="-10" dirty="0">
                <a:latin typeface="+mn-lt"/>
                <a:cs typeface="Arial"/>
              </a:rPr>
              <a:t>(SNP)</a:t>
            </a:r>
            <a:endParaRPr lang="en-US" sz="1800" dirty="0">
              <a:latin typeface="+mn-lt"/>
              <a:cs typeface="Arial"/>
            </a:endParaRPr>
          </a:p>
          <a:p>
            <a:pPr marL="757555" indent="-288290">
              <a:lnSpc>
                <a:spcPct val="100000"/>
              </a:lnSpc>
              <a:spcBef>
                <a:spcPts val="390"/>
              </a:spcBef>
              <a:buClr>
                <a:srgbClr val="FFD962"/>
              </a:buClr>
              <a:buFont typeface="Wingdings" panose="05000000000000000000" pitchFamily="2" charset="2"/>
              <a:buChar char="Ø"/>
              <a:tabLst>
                <a:tab pos="757555" algn="l"/>
                <a:tab pos="758190" algn="l"/>
              </a:tabLst>
            </a:pPr>
            <a:r>
              <a:rPr lang="en-US" sz="1800" spc="-10" dirty="0">
                <a:latin typeface="+mn-lt"/>
                <a:cs typeface="Arial"/>
              </a:rPr>
              <a:t>Also</a:t>
            </a:r>
            <a:r>
              <a:rPr lang="en-US" sz="1800" spc="10" dirty="0">
                <a:latin typeface="+mn-lt"/>
                <a:cs typeface="Arial"/>
              </a:rPr>
              <a:t> </a:t>
            </a:r>
            <a:r>
              <a:rPr lang="en-US" sz="1800" spc="-20" dirty="0">
                <a:latin typeface="+mn-lt"/>
                <a:cs typeface="Arial"/>
              </a:rPr>
              <a:t>known</a:t>
            </a:r>
            <a:r>
              <a:rPr lang="en-US" sz="1800" spc="85" dirty="0">
                <a:latin typeface="+mn-lt"/>
                <a:cs typeface="Arial"/>
              </a:rPr>
              <a:t> </a:t>
            </a:r>
            <a:r>
              <a:rPr lang="en-US" sz="1800" spc="-10" dirty="0">
                <a:latin typeface="+mn-lt"/>
                <a:cs typeface="Arial"/>
              </a:rPr>
              <a:t>as</a:t>
            </a:r>
            <a:r>
              <a:rPr lang="en-US" sz="1800" dirty="0">
                <a:latin typeface="+mn-lt"/>
                <a:cs typeface="Arial"/>
              </a:rPr>
              <a:t> </a:t>
            </a:r>
            <a:r>
              <a:rPr lang="en-US" sz="1800" spc="-10" dirty="0">
                <a:latin typeface="+mn-lt"/>
                <a:cs typeface="Arial"/>
              </a:rPr>
              <a:t>Partnership</a:t>
            </a:r>
            <a:r>
              <a:rPr lang="en-US" sz="1800" spc="90" dirty="0">
                <a:latin typeface="+mn-lt"/>
                <a:cs typeface="Arial"/>
              </a:rPr>
              <a:t> </a:t>
            </a:r>
            <a:r>
              <a:rPr lang="en-US" sz="1800" spc="-25" dirty="0">
                <a:latin typeface="+mn-lt"/>
                <a:cs typeface="Arial"/>
              </a:rPr>
              <a:t>In</a:t>
            </a:r>
            <a:r>
              <a:rPr lang="en-US" sz="1800" spc="15" dirty="0">
                <a:latin typeface="+mn-lt"/>
                <a:cs typeface="Arial"/>
              </a:rPr>
              <a:t> </a:t>
            </a:r>
            <a:r>
              <a:rPr lang="en-US" sz="1800" spc="-5" dirty="0">
                <a:latin typeface="+mn-lt"/>
                <a:cs typeface="Arial"/>
              </a:rPr>
              <a:t>Care</a:t>
            </a:r>
            <a:endParaRPr lang="en-US" sz="1800" dirty="0">
              <a:latin typeface="+mn-lt"/>
              <a:cs typeface="Arial"/>
            </a:endParaRPr>
          </a:p>
          <a:p>
            <a:pPr marL="756920" indent="-288290">
              <a:lnSpc>
                <a:spcPct val="100000"/>
              </a:lnSpc>
              <a:spcBef>
                <a:spcPts val="405"/>
              </a:spcBef>
              <a:buClr>
                <a:srgbClr val="FFD962"/>
              </a:buClr>
              <a:buFont typeface="Wingdings" panose="05000000000000000000" pitchFamily="2" charset="2"/>
              <a:buChar char="Ø"/>
              <a:tabLst>
                <a:tab pos="756920" algn="l"/>
                <a:tab pos="757555" algn="l"/>
              </a:tabLst>
            </a:pPr>
            <a:r>
              <a:rPr lang="en-US" sz="1800" spc="-15" dirty="0">
                <a:latin typeface="+mn-lt"/>
                <a:cs typeface="Arial"/>
              </a:rPr>
              <a:t>Available for Medicaid-eligible members who are living with HIV, transgender, or homeless</a:t>
            </a:r>
            <a:endParaRPr lang="en-US" sz="1800" dirty="0">
              <a:latin typeface="+mn-lt"/>
              <a:cs typeface="Arial"/>
            </a:endParaRPr>
          </a:p>
          <a:p>
            <a:pPr marL="756920" indent="-288925">
              <a:lnSpc>
                <a:spcPct val="100000"/>
              </a:lnSpc>
              <a:spcBef>
                <a:spcPts val="409"/>
              </a:spcBef>
              <a:buClr>
                <a:srgbClr val="FFD962"/>
              </a:buClr>
              <a:buFont typeface="Wingdings" panose="05000000000000000000" pitchFamily="2" charset="2"/>
              <a:buChar char="Ø"/>
              <a:tabLst>
                <a:tab pos="756920" algn="l"/>
                <a:tab pos="757555" algn="l"/>
              </a:tabLst>
            </a:pPr>
            <a:r>
              <a:rPr lang="en-US" sz="1800" dirty="0">
                <a:latin typeface="+mn-lt"/>
                <a:cs typeface="Arial"/>
              </a:rPr>
              <a:t>Assesses</a:t>
            </a:r>
            <a:r>
              <a:rPr lang="en-US" sz="1800" spc="10" dirty="0">
                <a:latin typeface="+mn-lt"/>
                <a:cs typeface="Arial"/>
              </a:rPr>
              <a:t> </a:t>
            </a:r>
            <a:r>
              <a:rPr lang="en-US" sz="1800" spc="-20" dirty="0">
                <a:latin typeface="+mn-lt"/>
                <a:cs typeface="Arial"/>
              </a:rPr>
              <a:t>members’</a:t>
            </a:r>
            <a:r>
              <a:rPr lang="en-US" sz="1800" spc="20" dirty="0">
                <a:latin typeface="+mn-lt"/>
                <a:cs typeface="Arial"/>
              </a:rPr>
              <a:t> </a:t>
            </a:r>
            <a:r>
              <a:rPr lang="en-US" sz="1800" spc="-15" dirty="0">
                <a:latin typeface="+mn-lt"/>
                <a:cs typeface="Arial"/>
              </a:rPr>
              <a:t>needs</a:t>
            </a:r>
            <a:r>
              <a:rPr lang="en-US" sz="1800" spc="90" dirty="0">
                <a:latin typeface="+mn-lt"/>
                <a:cs typeface="Arial"/>
              </a:rPr>
              <a:t> </a:t>
            </a:r>
            <a:r>
              <a:rPr lang="en-US" sz="1800" spc="-15" dirty="0">
                <a:latin typeface="+mn-lt"/>
                <a:cs typeface="Arial"/>
              </a:rPr>
              <a:t>and</a:t>
            </a:r>
            <a:r>
              <a:rPr lang="en-US" sz="1800" spc="25" dirty="0">
                <a:latin typeface="+mn-lt"/>
                <a:cs typeface="Arial"/>
              </a:rPr>
              <a:t> </a:t>
            </a:r>
            <a:r>
              <a:rPr lang="en-US" sz="1800" spc="-10" dirty="0">
                <a:latin typeface="+mn-lt"/>
                <a:cs typeface="Arial"/>
              </a:rPr>
              <a:t>develops</a:t>
            </a:r>
            <a:r>
              <a:rPr lang="en-US" sz="1800" spc="55" dirty="0">
                <a:latin typeface="+mn-lt"/>
                <a:cs typeface="Arial"/>
              </a:rPr>
              <a:t> </a:t>
            </a:r>
            <a:r>
              <a:rPr lang="en-US" sz="1800" spc="-10" dirty="0">
                <a:latin typeface="+mn-lt"/>
                <a:cs typeface="Arial"/>
              </a:rPr>
              <a:t>an</a:t>
            </a:r>
            <a:r>
              <a:rPr lang="en-US" sz="1800" spc="30" dirty="0">
                <a:latin typeface="+mn-lt"/>
                <a:cs typeface="Arial"/>
              </a:rPr>
              <a:t> </a:t>
            </a:r>
            <a:r>
              <a:rPr lang="en-US" sz="1800" spc="-15" dirty="0">
                <a:latin typeface="+mn-lt"/>
                <a:cs typeface="Arial"/>
              </a:rPr>
              <a:t>individualized</a:t>
            </a:r>
            <a:r>
              <a:rPr lang="en-US" sz="1800" spc="140" dirty="0">
                <a:latin typeface="+mn-lt"/>
                <a:cs typeface="Arial"/>
              </a:rPr>
              <a:t> </a:t>
            </a:r>
            <a:r>
              <a:rPr lang="en-US" sz="1800" spc="-15" dirty="0">
                <a:latin typeface="+mn-lt"/>
                <a:cs typeface="Arial"/>
              </a:rPr>
              <a:t>plan</a:t>
            </a:r>
            <a:r>
              <a:rPr lang="en-US" sz="1800" spc="60" dirty="0">
                <a:latin typeface="+mn-lt"/>
                <a:cs typeface="Arial"/>
              </a:rPr>
              <a:t> </a:t>
            </a:r>
            <a:r>
              <a:rPr lang="en-US" sz="1800" spc="-10" dirty="0">
                <a:latin typeface="+mn-lt"/>
                <a:cs typeface="Arial"/>
              </a:rPr>
              <a:t>for</a:t>
            </a:r>
            <a:r>
              <a:rPr lang="en-US" sz="1800" spc="10" dirty="0">
                <a:latin typeface="+mn-lt"/>
                <a:cs typeface="Arial"/>
              </a:rPr>
              <a:t> </a:t>
            </a:r>
            <a:r>
              <a:rPr lang="en-US" sz="1800" spc="-5" dirty="0">
                <a:latin typeface="+mn-lt"/>
                <a:cs typeface="Arial"/>
              </a:rPr>
              <a:t>care</a:t>
            </a:r>
            <a:endParaRPr lang="en-US" sz="1800" dirty="0">
              <a:latin typeface="+mn-lt"/>
              <a:cs typeface="Arial"/>
            </a:endParaRPr>
          </a:p>
          <a:p>
            <a:pPr marL="298450" indent="-285750">
              <a:lnSpc>
                <a:spcPct val="100000"/>
              </a:lnSpc>
              <a:spcBef>
                <a:spcPts val="1639"/>
              </a:spcBef>
              <a:buClr>
                <a:srgbClr val="FFD962"/>
              </a:buClr>
              <a:buFont typeface="Wingdings" panose="05000000000000000000" pitchFamily="2" charset="2"/>
              <a:buChar char="Ø"/>
            </a:pPr>
            <a:r>
              <a:rPr lang="en-US" sz="1800" dirty="0">
                <a:latin typeface="+mn-lt"/>
                <a:cs typeface="Arial"/>
              </a:rPr>
              <a:t>Benefits</a:t>
            </a:r>
            <a:r>
              <a:rPr lang="en-US" sz="1800" spc="-75" dirty="0">
                <a:latin typeface="+mn-lt"/>
                <a:cs typeface="Arial"/>
              </a:rPr>
              <a:t> </a:t>
            </a:r>
            <a:r>
              <a:rPr lang="en-US" sz="1800" dirty="0">
                <a:latin typeface="+mn-lt"/>
                <a:cs typeface="Arial"/>
              </a:rPr>
              <a:t>for</a:t>
            </a:r>
            <a:r>
              <a:rPr lang="en-US" sz="1800" spc="10" dirty="0">
                <a:latin typeface="+mn-lt"/>
                <a:cs typeface="Arial"/>
              </a:rPr>
              <a:t> </a:t>
            </a:r>
            <a:r>
              <a:rPr lang="en-US" sz="1800" dirty="0">
                <a:latin typeface="+mn-lt"/>
                <a:cs typeface="Arial"/>
              </a:rPr>
              <a:t>Providers:</a:t>
            </a:r>
          </a:p>
          <a:p>
            <a:pPr marL="757555" marR="6985" indent="-288290">
              <a:lnSpc>
                <a:spcPts val="2020"/>
              </a:lnSpc>
              <a:spcBef>
                <a:spcPts val="505"/>
              </a:spcBef>
              <a:buClr>
                <a:srgbClr val="FFD962"/>
              </a:buClr>
              <a:buFont typeface="Courier New" panose="02070309020205020404" pitchFamily="49" charset="0"/>
              <a:buChar char="o"/>
              <a:tabLst>
                <a:tab pos="757555" algn="l"/>
                <a:tab pos="758190" algn="l"/>
              </a:tabLst>
            </a:pPr>
            <a:r>
              <a:rPr lang="en-US" sz="1800" spc="-10" dirty="0" err="1">
                <a:latin typeface="+mn-lt"/>
                <a:cs typeface="Arial"/>
              </a:rPr>
              <a:t>MetroPlusHealth’s</a:t>
            </a:r>
            <a:r>
              <a:rPr lang="en-US" sz="1800" spc="-5" dirty="0">
                <a:latin typeface="+mn-lt"/>
                <a:cs typeface="Arial"/>
              </a:rPr>
              <a:t> Partnership</a:t>
            </a:r>
            <a:r>
              <a:rPr lang="en-US" sz="1800" dirty="0">
                <a:latin typeface="+mn-lt"/>
                <a:cs typeface="Arial"/>
              </a:rPr>
              <a:t> </a:t>
            </a:r>
            <a:r>
              <a:rPr lang="en-US" sz="1800" spc="-15" dirty="0">
                <a:latin typeface="+mn-lt"/>
                <a:cs typeface="Arial"/>
              </a:rPr>
              <a:t>in</a:t>
            </a:r>
            <a:r>
              <a:rPr lang="en-US" sz="1800" spc="-10" dirty="0">
                <a:latin typeface="+mn-lt"/>
                <a:cs typeface="Arial"/>
              </a:rPr>
              <a:t> </a:t>
            </a:r>
            <a:r>
              <a:rPr lang="en-US" sz="1800" spc="-5" dirty="0">
                <a:latin typeface="+mn-lt"/>
                <a:cs typeface="Arial"/>
              </a:rPr>
              <a:t>Care</a:t>
            </a:r>
            <a:r>
              <a:rPr lang="en-US" sz="1800" dirty="0">
                <a:latin typeface="+mn-lt"/>
                <a:cs typeface="Arial"/>
              </a:rPr>
              <a:t> </a:t>
            </a:r>
            <a:r>
              <a:rPr lang="en-US" sz="1800" spc="-5" dirty="0">
                <a:latin typeface="+mn-lt"/>
                <a:cs typeface="Arial"/>
              </a:rPr>
              <a:t>provides</a:t>
            </a:r>
            <a:r>
              <a:rPr lang="en-US" sz="1800" dirty="0">
                <a:latin typeface="+mn-lt"/>
                <a:cs typeface="Arial"/>
              </a:rPr>
              <a:t> </a:t>
            </a:r>
            <a:r>
              <a:rPr lang="en-US" sz="1800" spc="-5" dirty="0">
                <a:latin typeface="+mn-lt"/>
                <a:cs typeface="Arial"/>
              </a:rPr>
              <a:t>a</a:t>
            </a:r>
            <a:r>
              <a:rPr lang="en-US" sz="1800" dirty="0">
                <a:latin typeface="+mn-lt"/>
                <a:cs typeface="Arial"/>
              </a:rPr>
              <a:t> </a:t>
            </a:r>
            <a:r>
              <a:rPr lang="en-US" sz="1800" spc="5" dirty="0">
                <a:latin typeface="+mn-lt"/>
                <a:cs typeface="Arial"/>
              </a:rPr>
              <a:t>team </a:t>
            </a:r>
            <a:r>
              <a:rPr lang="en-US" sz="1800" spc="-5" dirty="0">
                <a:latin typeface="+mn-lt"/>
                <a:cs typeface="Arial"/>
              </a:rPr>
              <a:t>approach</a:t>
            </a:r>
            <a:r>
              <a:rPr lang="en-US" sz="1800" dirty="0">
                <a:latin typeface="+mn-lt"/>
                <a:cs typeface="Arial"/>
              </a:rPr>
              <a:t> </a:t>
            </a:r>
            <a:r>
              <a:rPr lang="en-US" sz="1800" spc="10" dirty="0">
                <a:latin typeface="+mn-lt"/>
                <a:cs typeface="Arial"/>
              </a:rPr>
              <a:t>to </a:t>
            </a:r>
            <a:r>
              <a:rPr lang="en-US" sz="1800" dirty="0">
                <a:latin typeface="+mn-lt"/>
                <a:cs typeface="Arial"/>
              </a:rPr>
              <a:t>caring</a:t>
            </a:r>
            <a:r>
              <a:rPr lang="en-US" sz="1800" spc="5" dirty="0">
                <a:latin typeface="+mn-lt"/>
                <a:cs typeface="Arial"/>
              </a:rPr>
              <a:t> </a:t>
            </a:r>
            <a:r>
              <a:rPr lang="en-US" sz="1800" spc="-15" dirty="0">
                <a:latin typeface="+mn-lt"/>
                <a:cs typeface="Arial"/>
              </a:rPr>
              <a:t>for </a:t>
            </a:r>
            <a:r>
              <a:rPr lang="en-US" sz="1800" spc="-459" dirty="0">
                <a:latin typeface="+mn-lt"/>
                <a:cs typeface="Arial"/>
              </a:rPr>
              <a:t> </a:t>
            </a:r>
            <a:r>
              <a:rPr lang="en-US" sz="1800" spc="-15" dirty="0">
                <a:latin typeface="+mn-lt"/>
                <a:cs typeface="Arial"/>
              </a:rPr>
              <a:t>people</a:t>
            </a:r>
            <a:r>
              <a:rPr lang="en-US" sz="1800" spc="90" dirty="0">
                <a:latin typeface="+mn-lt"/>
                <a:cs typeface="Arial"/>
              </a:rPr>
              <a:t> </a:t>
            </a:r>
            <a:r>
              <a:rPr lang="en-US" sz="1800" spc="-10" dirty="0">
                <a:latin typeface="+mn-lt"/>
                <a:cs typeface="Arial"/>
              </a:rPr>
              <a:t>living</a:t>
            </a:r>
            <a:r>
              <a:rPr lang="en-US" sz="1800" spc="-15" dirty="0">
                <a:latin typeface="+mn-lt"/>
                <a:cs typeface="Arial"/>
              </a:rPr>
              <a:t> </a:t>
            </a:r>
            <a:r>
              <a:rPr lang="en-US" sz="1800" spc="-20" dirty="0">
                <a:latin typeface="+mn-lt"/>
                <a:cs typeface="Arial"/>
              </a:rPr>
              <a:t>with</a:t>
            </a:r>
            <a:r>
              <a:rPr lang="en-US" sz="1800" spc="95" dirty="0">
                <a:latin typeface="+mn-lt"/>
                <a:cs typeface="Arial"/>
              </a:rPr>
              <a:t> </a:t>
            </a:r>
            <a:r>
              <a:rPr lang="en-US" sz="1800" spc="-20" dirty="0">
                <a:latin typeface="+mn-lt"/>
                <a:cs typeface="Arial"/>
              </a:rPr>
              <a:t>HIV.</a:t>
            </a:r>
            <a:endParaRPr lang="en-US" sz="1800" dirty="0">
              <a:latin typeface="+mn-lt"/>
              <a:cs typeface="Arial"/>
            </a:endParaRPr>
          </a:p>
          <a:p>
            <a:pPr marL="757555" marR="8890" indent="-288925">
              <a:lnSpc>
                <a:spcPct val="100600"/>
              </a:lnSpc>
              <a:spcBef>
                <a:spcPts val="330"/>
              </a:spcBef>
              <a:buClr>
                <a:srgbClr val="FFD962"/>
              </a:buClr>
              <a:buFont typeface="Courier New" panose="02070309020205020404" pitchFamily="49" charset="0"/>
              <a:buChar char="o"/>
              <a:tabLst>
                <a:tab pos="757555" algn="l"/>
                <a:tab pos="758190" algn="l"/>
              </a:tabLst>
            </a:pPr>
            <a:r>
              <a:rPr lang="en-US" sz="1800" spc="-5" dirty="0">
                <a:latin typeface="+mn-lt"/>
                <a:cs typeface="Arial"/>
              </a:rPr>
              <a:t>Our</a:t>
            </a:r>
            <a:r>
              <a:rPr lang="en-US" sz="1800" spc="145" dirty="0">
                <a:latin typeface="+mn-lt"/>
                <a:cs typeface="Arial"/>
              </a:rPr>
              <a:t> </a:t>
            </a:r>
            <a:r>
              <a:rPr lang="en-US" sz="1800" spc="-5" dirty="0">
                <a:latin typeface="+mn-lt"/>
                <a:cs typeface="Arial"/>
              </a:rPr>
              <a:t>Case</a:t>
            </a:r>
            <a:r>
              <a:rPr lang="en-US" sz="1800" spc="130" dirty="0">
                <a:latin typeface="+mn-lt"/>
                <a:cs typeface="Arial"/>
              </a:rPr>
              <a:t> </a:t>
            </a:r>
            <a:r>
              <a:rPr lang="en-US" sz="1800" spc="-10" dirty="0">
                <a:latin typeface="+mn-lt"/>
                <a:cs typeface="Arial"/>
              </a:rPr>
              <a:t>Managers</a:t>
            </a:r>
            <a:r>
              <a:rPr lang="en-US" sz="1800" spc="155" dirty="0">
                <a:latin typeface="+mn-lt"/>
                <a:cs typeface="Arial"/>
              </a:rPr>
              <a:t> </a:t>
            </a:r>
            <a:r>
              <a:rPr lang="en-US" sz="1800" spc="-5" dirty="0">
                <a:latin typeface="+mn-lt"/>
                <a:cs typeface="Arial"/>
              </a:rPr>
              <a:t>help</a:t>
            </a:r>
            <a:r>
              <a:rPr lang="en-US" sz="1800" spc="170" dirty="0">
                <a:latin typeface="+mn-lt"/>
                <a:cs typeface="Arial"/>
              </a:rPr>
              <a:t> </a:t>
            </a:r>
            <a:r>
              <a:rPr lang="en-US" sz="1800" spc="-5" dirty="0">
                <a:latin typeface="+mn-lt"/>
                <a:cs typeface="Arial"/>
              </a:rPr>
              <a:t>make</a:t>
            </a:r>
            <a:r>
              <a:rPr lang="en-US" sz="1800" spc="135" dirty="0">
                <a:latin typeface="+mn-lt"/>
                <a:cs typeface="Arial"/>
              </a:rPr>
              <a:t> </a:t>
            </a:r>
            <a:r>
              <a:rPr lang="en-US" sz="1800" dirty="0">
                <a:latin typeface="+mn-lt"/>
                <a:cs typeface="Arial"/>
              </a:rPr>
              <a:t>appointments</a:t>
            </a:r>
            <a:r>
              <a:rPr lang="en-US" sz="1800" spc="160" dirty="0">
                <a:latin typeface="+mn-lt"/>
                <a:cs typeface="Arial"/>
              </a:rPr>
              <a:t> </a:t>
            </a:r>
            <a:r>
              <a:rPr lang="en-US" sz="1800" spc="-10" dirty="0">
                <a:latin typeface="+mn-lt"/>
                <a:cs typeface="Arial"/>
              </a:rPr>
              <a:t>with</a:t>
            </a:r>
            <a:r>
              <a:rPr lang="en-US" sz="1800" spc="130" dirty="0">
                <a:latin typeface="+mn-lt"/>
                <a:cs typeface="Arial"/>
              </a:rPr>
              <a:t> </a:t>
            </a:r>
            <a:r>
              <a:rPr lang="en-US" sz="1800" spc="10" dirty="0">
                <a:latin typeface="+mn-lt"/>
                <a:cs typeface="Arial"/>
              </a:rPr>
              <a:t>an</a:t>
            </a:r>
            <a:r>
              <a:rPr lang="en-US" sz="1800" spc="135" dirty="0">
                <a:latin typeface="+mn-lt"/>
                <a:cs typeface="Arial"/>
              </a:rPr>
              <a:t> </a:t>
            </a:r>
            <a:r>
              <a:rPr lang="en-US" sz="1800" spc="5" dirty="0">
                <a:latin typeface="+mn-lt"/>
                <a:cs typeface="Arial"/>
              </a:rPr>
              <a:t>HIV</a:t>
            </a:r>
            <a:r>
              <a:rPr lang="en-US" sz="1800" spc="125" dirty="0">
                <a:latin typeface="+mn-lt"/>
                <a:cs typeface="Arial"/>
              </a:rPr>
              <a:t> </a:t>
            </a:r>
            <a:r>
              <a:rPr lang="en-US" sz="1800" spc="-5" dirty="0">
                <a:latin typeface="+mn-lt"/>
                <a:cs typeface="Arial"/>
              </a:rPr>
              <a:t>Specialist</a:t>
            </a:r>
            <a:r>
              <a:rPr lang="en-US" sz="1800" spc="170" dirty="0">
                <a:latin typeface="+mn-lt"/>
                <a:cs typeface="Arial"/>
              </a:rPr>
              <a:t> </a:t>
            </a:r>
            <a:r>
              <a:rPr lang="en-US" sz="1800" spc="-15" dirty="0">
                <a:latin typeface="+mn-lt"/>
                <a:cs typeface="Arial"/>
              </a:rPr>
              <a:t>and </a:t>
            </a:r>
            <a:r>
              <a:rPr lang="en-US" sz="1800" spc="-455" dirty="0">
                <a:latin typeface="+mn-lt"/>
                <a:cs typeface="Arial"/>
              </a:rPr>
              <a:t> </a:t>
            </a:r>
            <a:r>
              <a:rPr lang="en-US" sz="1800" spc="-15" dirty="0">
                <a:latin typeface="+mn-lt"/>
                <a:cs typeface="Arial"/>
              </a:rPr>
              <a:t>help</a:t>
            </a:r>
            <a:r>
              <a:rPr lang="en-US" sz="1800" spc="55" dirty="0">
                <a:latin typeface="+mn-lt"/>
                <a:cs typeface="Arial"/>
              </a:rPr>
              <a:t> </a:t>
            </a:r>
            <a:r>
              <a:rPr lang="en-US" sz="1800" spc="-10" dirty="0">
                <a:latin typeface="+mn-lt"/>
                <a:cs typeface="Arial"/>
              </a:rPr>
              <a:t>clients</a:t>
            </a:r>
            <a:r>
              <a:rPr lang="en-US" sz="1800" spc="45" dirty="0">
                <a:latin typeface="+mn-lt"/>
                <a:cs typeface="Arial"/>
              </a:rPr>
              <a:t> </a:t>
            </a:r>
            <a:r>
              <a:rPr lang="en-US" sz="1800" spc="-5" dirty="0">
                <a:latin typeface="+mn-lt"/>
                <a:cs typeface="Arial"/>
              </a:rPr>
              <a:t>fill and adhere to</a:t>
            </a:r>
            <a:r>
              <a:rPr lang="en-US" sz="1800" spc="30" dirty="0">
                <a:latin typeface="+mn-lt"/>
                <a:cs typeface="Arial"/>
              </a:rPr>
              <a:t> </a:t>
            </a:r>
            <a:r>
              <a:rPr lang="en-US" sz="1800" spc="-15" dirty="0">
                <a:latin typeface="+mn-lt"/>
                <a:cs typeface="Arial"/>
              </a:rPr>
              <a:t>their</a:t>
            </a:r>
            <a:r>
              <a:rPr lang="en-US" sz="1800" spc="35" dirty="0">
                <a:latin typeface="+mn-lt"/>
                <a:cs typeface="Arial"/>
              </a:rPr>
              <a:t> </a:t>
            </a:r>
            <a:r>
              <a:rPr lang="en-US" sz="1800" spc="-15" dirty="0">
                <a:latin typeface="+mn-lt"/>
                <a:cs typeface="Arial"/>
              </a:rPr>
              <a:t>medications.</a:t>
            </a:r>
            <a:endParaRPr lang="en-US" sz="1800" dirty="0">
              <a:latin typeface="+mn-lt"/>
              <a:cs typeface="Arial"/>
            </a:endParaRPr>
          </a:p>
          <a:p>
            <a:pPr marL="757555" marR="7620" indent="-288290">
              <a:lnSpc>
                <a:spcPct val="100600"/>
              </a:lnSpc>
              <a:spcBef>
                <a:spcPts val="395"/>
              </a:spcBef>
              <a:buClr>
                <a:srgbClr val="FFD962"/>
              </a:buClr>
              <a:buFont typeface="Courier New" panose="02070309020205020404" pitchFamily="49" charset="0"/>
              <a:buChar char="o"/>
              <a:tabLst>
                <a:tab pos="757555" algn="l"/>
                <a:tab pos="758190" algn="l"/>
              </a:tabLst>
            </a:pPr>
            <a:r>
              <a:rPr lang="en-US" sz="1800" spc="-5" dirty="0">
                <a:latin typeface="+mn-lt"/>
                <a:cs typeface="Arial"/>
              </a:rPr>
              <a:t>Educational</a:t>
            </a:r>
            <a:r>
              <a:rPr lang="en-US" sz="1800" dirty="0">
                <a:latin typeface="+mn-lt"/>
                <a:cs typeface="Arial"/>
              </a:rPr>
              <a:t> sessions</a:t>
            </a:r>
            <a:r>
              <a:rPr lang="en-US" sz="1800" spc="5" dirty="0">
                <a:latin typeface="+mn-lt"/>
                <a:cs typeface="Arial"/>
              </a:rPr>
              <a:t> </a:t>
            </a:r>
            <a:r>
              <a:rPr lang="en-US" sz="1800" spc="-10" dirty="0">
                <a:latin typeface="+mn-lt"/>
                <a:cs typeface="Arial"/>
              </a:rPr>
              <a:t>for</a:t>
            </a:r>
            <a:r>
              <a:rPr lang="en-US" sz="1800" spc="-5" dirty="0">
                <a:latin typeface="+mn-lt"/>
                <a:cs typeface="Arial"/>
              </a:rPr>
              <a:t> providing</a:t>
            </a:r>
            <a:r>
              <a:rPr lang="en-US" sz="1800" dirty="0">
                <a:latin typeface="+mn-lt"/>
                <a:cs typeface="Arial"/>
              </a:rPr>
              <a:t> access</a:t>
            </a:r>
            <a:r>
              <a:rPr lang="en-US" sz="1800" spc="5" dirty="0">
                <a:latin typeface="+mn-lt"/>
                <a:cs typeface="Arial"/>
              </a:rPr>
              <a:t> </a:t>
            </a:r>
            <a:r>
              <a:rPr lang="en-US" sz="1800" spc="-10" dirty="0">
                <a:latin typeface="+mn-lt"/>
                <a:cs typeface="Arial"/>
              </a:rPr>
              <a:t>to</a:t>
            </a:r>
            <a:r>
              <a:rPr lang="en-US" sz="1800" spc="-5" dirty="0">
                <a:latin typeface="+mn-lt"/>
                <a:cs typeface="Arial"/>
              </a:rPr>
              <a:t> </a:t>
            </a:r>
            <a:r>
              <a:rPr lang="en-US" sz="1800" spc="-10" dirty="0">
                <a:latin typeface="+mn-lt"/>
                <a:cs typeface="Arial"/>
              </a:rPr>
              <a:t>the</a:t>
            </a:r>
            <a:r>
              <a:rPr lang="en-US" sz="1800" spc="-5" dirty="0">
                <a:latin typeface="+mn-lt"/>
                <a:cs typeface="Arial"/>
              </a:rPr>
              <a:t> MetroPlusHealth</a:t>
            </a:r>
            <a:r>
              <a:rPr lang="en-US" sz="1800" dirty="0">
                <a:latin typeface="+mn-lt"/>
                <a:cs typeface="Arial"/>
              </a:rPr>
              <a:t> </a:t>
            </a:r>
            <a:r>
              <a:rPr lang="en-US" sz="1800" spc="-5" dirty="0">
                <a:latin typeface="+mn-lt"/>
                <a:cs typeface="Arial"/>
              </a:rPr>
              <a:t>resources </a:t>
            </a:r>
            <a:r>
              <a:rPr lang="en-US" sz="1800" spc="-459" dirty="0">
                <a:latin typeface="+mn-lt"/>
                <a:cs typeface="Arial"/>
              </a:rPr>
              <a:t> </a:t>
            </a:r>
            <a:r>
              <a:rPr lang="en-US" sz="1800" spc="-10" dirty="0">
                <a:latin typeface="+mn-lt"/>
                <a:cs typeface="Arial"/>
              </a:rPr>
              <a:t>(MetroPlusHealth</a:t>
            </a:r>
            <a:r>
              <a:rPr lang="en-US" sz="1800" spc="80" dirty="0">
                <a:latin typeface="+mn-lt"/>
                <a:cs typeface="Arial"/>
              </a:rPr>
              <a:t> </a:t>
            </a:r>
            <a:r>
              <a:rPr lang="en-US" sz="1800" spc="-10" dirty="0">
                <a:latin typeface="+mn-lt"/>
                <a:cs typeface="Arial"/>
              </a:rPr>
              <a:t>report </a:t>
            </a:r>
            <a:r>
              <a:rPr lang="en-US" sz="1800" spc="-5" dirty="0">
                <a:latin typeface="+mn-lt"/>
                <a:cs typeface="Arial"/>
              </a:rPr>
              <a:t>delivery</a:t>
            </a:r>
            <a:r>
              <a:rPr lang="en-US" sz="1800" spc="50" dirty="0">
                <a:latin typeface="+mn-lt"/>
                <a:cs typeface="Arial"/>
              </a:rPr>
              <a:t> </a:t>
            </a:r>
            <a:r>
              <a:rPr lang="en-US" sz="1800" spc="-15" dirty="0">
                <a:latin typeface="+mn-lt"/>
                <a:cs typeface="Arial"/>
              </a:rPr>
              <a:t>system,</a:t>
            </a:r>
            <a:r>
              <a:rPr lang="en-US" sz="1800" spc="60" dirty="0">
                <a:latin typeface="+mn-lt"/>
                <a:cs typeface="Arial"/>
              </a:rPr>
              <a:t> </a:t>
            </a:r>
            <a:r>
              <a:rPr lang="en-US" sz="1800" spc="-5" dirty="0">
                <a:latin typeface="+mn-lt"/>
                <a:cs typeface="Arial"/>
              </a:rPr>
              <a:t>etc.).</a:t>
            </a:r>
            <a:endParaRPr lang="en-US" sz="1800" dirty="0">
              <a:latin typeface="+mn-lt"/>
              <a:cs typeface="Arial"/>
            </a:endParaRPr>
          </a:p>
          <a:p>
            <a:pPr marL="757555" marR="5080" indent="-288290">
              <a:lnSpc>
                <a:spcPts val="2020"/>
              </a:lnSpc>
              <a:spcBef>
                <a:spcPts val="490"/>
              </a:spcBef>
              <a:buClr>
                <a:srgbClr val="FFD962"/>
              </a:buClr>
              <a:buFont typeface="Courier New" panose="02070309020205020404" pitchFamily="49" charset="0"/>
              <a:buChar char="o"/>
              <a:tabLst>
                <a:tab pos="757555" algn="l"/>
                <a:tab pos="758190" algn="l"/>
              </a:tabLst>
            </a:pPr>
            <a:r>
              <a:rPr lang="en-US" sz="1800" spc="-5" dirty="0">
                <a:latin typeface="+mn-lt"/>
                <a:cs typeface="Arial"/>
              </a:rPr>
              <a:t>Enhance</a:t>
            </a:r>
            <a:r>
              <a:rPr lang="en-US" sz="1800" dirty="0">
                <a:latin typeface="+mn-lt"/>
                <a:cs typeface="Arial"/>
              </a:rPr>
              <a:t> revenue</a:t>
            </a:r>
            <a:r>
              <a:rPr lang="en-US" sz="1800" spc="465" dirty="0">
                <a:latin typeface="+mn-lt"/>
                <a:cs typeface="Arial"/>
              </a:rPr>
              <a:t> </a:t>
            </a:r>
            <a:r>
              <a:rPr lang="en-US" sz="1800" spc="10" dirty="0">
                <a:latin typeface="+mn-lt"/>
                <a:cs typeface="Arial"/>
              </a:rPr>
              <a:t>by</a:t>
            </a:r>
            <a:r>
              <a:rPr lang="en-US" sz="1800" spc="450" dirty="0">
                <a:latin typeface="+mn-lt"/>
                <a:cs typeface="Arial"/>
              </a:rPr>
              <a:t> </a:t>
            </a:r>
            <a:r>
              <a:rPr lang="en-US" sz="1800" spc="-5" dirty="0">
                <a:latin typeface="+mn-lt"/>
                <a:cs typeface="Arial"/>
              </a:rPr>
              <a:t>billing</a:t>
            </a:r>
            <a:r>
              <a:rPr lang="en-US" sz="1800" dirty="0">
                <a:latin typeface="+mn-lt"/>
                <a:cs typeface="Arial"/>
              </a:rPr>
              <a:t> preventive</a:t>
            </a:r>
            <a:r>
              <a:rPr lang="en-US" sz="1800" spc="30" dirty="0">
                <a:latin typeface="+mn-lt"/>
                <a:cs typeface="Arial"/>
              </a:rPr>
              <a:t> </a:t>
            </a:r>
            <a:r>
              <a:rPr lang="en-US" sz="1800" spc="-10" dirty="0">
                <a:latin typeface="+mn-lt"/>
                <a:cs typeface="Arial"/>
              </a:rPr>
              <a:t>medicine,</a:t>
            </a:r>
            <a:r>
              <a:rPr lang="en-US" sz="1800" spc="45" dirty="0">
                <a:latin typeface="+mn-lt"/>
                <a:cs typeface="Arial"/>
              </a:rPr>
              <a:t> </a:t>
            </a:r>
            <a:r>
              <a:rPr lang="en-US" sz="1800" spc="-10" dirty="0">
                <a:latin typeface="+mn-lt"/>
                <a:cs typeface="Arial"/>
              </a:rPr>
              <a:t>individual</a:t>
            </a:r>
            <a:r>
              <a:rPr lang="en-US" sz="1800" spc="30" dirty="0">
                <a:latin typeface="+mn-lt"/>
                <a:cs typeface="Arial"/>
              </a:rPr>
              <a:t> </a:t>
            </a:r>
            <a:r>
              <a:rPr lang="en-US" sz="1800" spc="-5" dirty="0">
                <a:latin typeface="+mn-lt"/>
                <a:cs typeface="Arial"/>
              </a:rPr>
              <a:t>counseling </a:t>
            </a:r>
            <a:r>
              <a:rPr lang="en-US" sz="1800" spc="-459" dirty="0">
                <a:latin typeface="+mn-lt"/>
                <a:cs typeface="Arial"/>
              </a:rPr>
              <a:t> </a:t>
            </a:r>
            <a:r>
              <a:rPr lang="en-US" sz="1800" spc="-15" dirty="0">
                <a:latin typeface="+mn-lt"/>
                <a:cs typeface="Arial"/>
              </a:rPr>
              <a:t>and</a:t>
            </a:r>
            <a:r>
              <a:rPr lang="en-US" sz="1800" spc="20" dirty="0">
                <a:latin typeface="+mn-lt"/>
                <a:cs typeface="Arial"/>
              </a:rPr>
              <a:t> </a:t>
            </a:r>
            <a:r>
              <a:rPr lang="en-US" sz="1800" dirty="0">
                <a:latin typeface="+mn-lt"/>
                <a:cs typeface="Arial"/>
              </a:rPr>
              <a:t>case</a:t>
            </a:r>
            <a:r>
              <a:rPr lang="en-US" sz="1800" spc="25" dirty="0">
                <a:latin typeface="+mn-lt"/>
                <a:cs typeface="Arial"/>
              </a:rPr>
              <a:t> </a:t>
            </a:r>
            <a:r>
              <a:rPr lang="en-US" sz="1800" spc="-25" dirty="0">
                <a:latin typeface="+mn-lt"/>
                <a:cs typeface="Arial"/>
              </a:rPr>
              <a:t>management</a:t>
            </a:r>
            <a:r>
              <a:rPr lang="en-US" sz="1800" spc="175" dirty="0">
                <a:latin typeface="+mn-lt"/>
                <a:cs typeface="Arial"/>
              </a:rPr>
              <a:t> </a:t>
            </a:r>
            <a:r>
              <a:rPr lang="en-US" sz="1800" spc="-5" dirty="0">
                <a:latin typeface="+mn-lt"/>
                <a:cs typeface="Arial"/>
              </a:rPr>
              <a:t>activities.</a:t>
            </a:r>
            <a:endParaRPr lang="en-US" sz="1800" dirty="0">
              <a:latin typeface="+mn-lt"/>
              <a:cs typeface="Arial"/>
            </a:endParaRPr>
          </a:p>
          <a:p>
            <a:pPr marL="757555" marR="6350" indent="-288290">
              <a:lnSpc>
                <a:spcPct val="100600"/>
              </a:lnSpc>
              <a:spcBef>
                <a:spcPts val="330"/>
              </a:spcBef>
              <a:buClr>
                <a:srgbClr val="FFD962"/>
              </a:buClr>
              <a:buFont typeface="Courier New" panose="02070309020205020404" pitchFamily="49" charset="0"/>
              <a:buChar char="o"/>
              <a:tabLst>
                <a:tab pos="757555" algn="l"/>
                <a:tab pos="758190" algn="l"/>
              </a:tabLst>
            </a:pPr>
            <a:r>
              <a:rPr lang="en-US" sz="1800" spc="-5" dirty="0">
                <a:latin typeface="+mn-lt"/>
                <a:cs typeface="Arial"/>
              </a:rPr>
              <a:t>Notify</a:t>
            </a:r>
            <a:r>
              <a:rPr lang="en-US" sz="1800" spc="405" dirty="0">
                <a:latin typeface="+mn-lt"/>
                <a:cs typeface="Arial"/>
              </a:rPr>
              <a:t> </a:t>
            </a:r>
            <a:r>
              <a:rPr lang="en-US" sz="1800" dirty="0">
                <a:latin typeface="+mn-lt"/>
                <a:cs typeface="Arial"/>
              </a:rPr>
              <a:t>the</a:t>
            </a:r>
            <a:r>
              <a:rPr lang="en-US" sz="1800" spc="425" dirty="0">
                <a:latin typeface="+mn-lt"/>
                <a:cs typeface="Arial"/>
              </a:rPr>
              <a:t> </a:t>
            </a:r>
            <a:r>
              <a:rPr lang="en-US" sz="1800" spc="-5" dirty="0">
                <a:latin typeface="+mn-lt"/>
                <a:cs typeface="Arial"/>
              </a:rPr>
              <a:t>provider</a:t>
            </a:r>
            <a:r>
              <a:rPr lang="en-US" sz="1800" spc="434" dirty="0">
                <a:latin typeface="+mn-lt"/>
                <a:cs typeface="Arial"/>
              </a:rPr>
              <a:t> </a:t>
            </a:r>
            <a:r>
              <a:rPr lang="en-US" sz="1800" spc="10" dirty="0">
                <a:latin typeface="+mn-lt"/>
                <a:cs typeface="Arial"/>
              </a:rPr>
              <a:t>of</a:t>
            </a:r>
            <a:r>
              <a:rPr lang="en-US" sz="1800" spc="459" dirty="0">
                <a:latin typeface="+mn-lt"/>
                <a:cs typeface="Arial"/>
              </a:rPr>
              <a:t> </a:t>
            </a:r>
            <a:r>
              <a:rPr lang="en-US" sz="1800" spc="-10" dirty="0">
                <a:latin typeface="+mn-lt"/>
                <a:cs typeface="Arial"/>
              </a:rPr>
              <a:t>members</a:t>
            </a:r>
            <a:r>
              <a:rPr lang="en-US" sz="1800" spc="445" dirty="0">
                <a:latin typeface="+mn-lt"/>
                <a:cs typeface="Arial"/>
              </a:rPr>
              <a:t> </a:t>
            </a:r>
            <a:r>
              <a:rPr lang="en-US" sz="1800" spc="-5" dirty="0">
                <a:latin typeface="+mn-lt"/>
                <a:cs typeface="Arial"/>
              </a:rPr>
              <a:t>admitted</a:t>
            </a:r>
            <a:r>
              <a:rPr lang="en-US" sz="1800" spc="455" dirty="0">
                <a:latin typeface="+mn-lt"/>
                <a:cs typeface="Arial"/>
              </a:rPr>
              <a:t> </a:t>
            </a:r>
            <a:r>
              <a:rPr lang="en-US" sz="1800" spc="-15" dirty="0">
                <a:latin typeface="+mn-lt"/>
                <a:cs typeface="Arial"/>
              </a:rPr>
              <a:t>in</a:t>
            </a:r>
            <a:r>
              <a:rPr lang="en-US" sz="1800" spc="10" dirty="0">
                <a:latin typeface="+mn-lt"/>
                <a:cs typeface="Arial"/>
              </a:rPr>
              <a:t> </a:t>
            </a:r>
            <a:r>
              <a:rPr lang="en-US" sz="1800" spc="-5" dirty="0">
                <a:latin typeface="+mn-lt"/>
                <a:cs typeface="Arial"/>
              </a:rPr>
              <a:t>hospitals</a:t>
            </a:r>
            <a:r>
              <a:rPr lang="en-US" sz="1800" spc="445" dirty="0">
                <a:latin typeface="+mn-lt"/>
                <a:cs typeface="Arial"/>
              </a:rPr>
              <a:t> </a:t>
            </a:r>
            <a:r>
              <a:rPr lang="en-US" sz="1800" spc="-10" dirty="0">
                <a:latin typeface="+mn-lt"/>
                <a:cs typeface="Arial"/>
              </a:rPr>
              <a:t>or</a:t>
            </a:r>
            <a:r>
              <a:rPr lang="en-US" sz="1800" spc="15" dirty="0">
                <a:latin typeface="+mn-lt"/>
                <a:cs typeface="Arial"/>
              </a:rPr>
              <a:t> </a:t>
            </a:r>
            <a:r>
              <a:rPr lang="en-US" sz="1800" spc="-10" dirty="0">
                <a:latin typeface="+mn-lt"/>
                <a:cs typeface="Arial"/>
              </a:rPr>
              <a:t>with</a:t>
            </a:r>
            <a:r>
              <a:rPr lang="en-US" sz="1800" spc="425" dirty="0">
                <a:latin typeface="+mn-lt"/>
                <a:cs typeface="Arial"/>
              </a:rPr>
              <a:t> </a:t>
            </a:r>
            <a:r>
              <a:rPr lang="en-US" sz="1800" spc="-5" dirty="0">
                <a:latin typeface="+mn-lt"/>
                <a:cs typeface="Arial"/>
              </a:rPr>
              <a:t>high</a:t>
            </a:r>
            <a:r>
              <a:rPr lang="en-US" sz="1800" spc="455" dirty="0">
                <a:latin typeface="+mn-lt"/>
                <a:cs typeface="Arial"/>
              </a:rPr>
              <a:t> </a:t>
            </a:r>
            <a:r>
              <a:rPr lang="en-US" sz="1800" spc="-25" dirty="0">
                <a:latin typeface="+mn-lt"/>
                <a:cs typeface="Arial"/>
              </a:rPr>
              <a:t>ER </a:t>
            </a:r>
            <a:r>
              <a:rPr lang="en-US" sz="1800" spc="-459" dirty="0">
                <a:latin typeface="+mn-lt"/>
                <a:cs typeface="Arial"/>
              </a:rPr>
              <a:t> </a:t>
            </a:r>
            <a:r>
              <a:rPr lang="en-US" sz="1800" spc="-15" dirty="0">
                <a:latin typeface="+mn-lt"/>
                <a:cs typeface="Arial"/>
              </a:rPr>
              <a:t>utilization.</a:t>
            </a:r>
            <a:endParaRPr lang="en-US" sz="1800" dirty="0">
              <a:latin typeface="+mn-lt"/>
              <a:cs typeface="Arial"/>
            </a:endParaRPr>
          </a:p>
          <a:p>
            <a:endParaRPr lang="en-US" dirty="0"/>
          </a:p>
        </p:txBody>
      </p:sp>
    </p:spTree>
    <p:extLst>
      <p:ext uri="{BB962C8B-B14F-4D97-AF65-F5344CB8AC3E}">
        <p14:creationId xmlns:p14="http://schemas.microsoft.com/office/powerpoint/2010/main" val="2094153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2DBFFB-3074-ACB4-C339-CA600E393F42}"/>
              </a:ext>
            </a:extLst>
          </p:cNvPr>
          <p:cNvSpPr>
            <a:spLocks noGrp="1"/>
          </p:cNvSpPr>
          <p:nvPr>
            <p:ph type="body" sz="quarter" idx="10"/>
          </p:nvPr>
        </p:nvSpPr>
        <p:spPr/>
        <p:txBody>
          <a:bodyPr/>
          <a:lstStyle/>
          <a:p>
            <a:r>
              <a:rPr lang="en-US" b="1"/>
              <a:t>Free 24/7 Virtual Visits</a:t>
            </a:r>
          </a:p>
        </p:txBody>
      </p:sp>
      <p:sp>
        <p:nvSpPr>
          <p:cNvPr id="4" name="Content Placeholder 3">
            <a:extLst>
              <a:ext uri="{FF2B5EF4-FFF2-40B4-BE49-F238E27FC236}">
                <a16:creationId xmlns:a16="http://schemas.microsoft.com/office/drawing/2014/main" id="{2B90CFE8-39E5-DCB1-56E4-E7897A1FA179}"/>
              </a:ext>
            </a:extLst>
          </p:cNvPr>
          <p:cNvSpPr>
            <a:spLocks noGrp="1"/>
          </p:cNvSpPr>
          <p:nvPr>
            <p:ph sz="quarter" idx="11"/>
          </p:nvPr>
        </p:nvSpPr>
        <p:spPr>
          <a:xfrm>
            <a:off x="381000" y="1264920"/>
            <a:ext cx="11648243" cy="4754879"/>
          </a:xfrm>
        </p:spPr>
        <p:txBody>
          <a:bodyPr/>
          <a:lstStyle/>
          <a:p>
            <a:pPr marL="354965" marR="113664" indent="-342900">
              <a:lnSpc>
                <a:spcPct val="100000"/>
              </a:lnSpc>
              <a:spcBef>
                <a:spcPts val="95"/>
              </a:spcBef>
              <a:buClr>
                <a:schemeClr val="bg2"/>
              </a:buClr>
              <a:buFont typeface="Wingdings" panose="05000000000000000000" pitchFamily="2" charset="2"/>
              <a:buChar char="Ø"/>
              <a:tabLst>
                <a:tab pos="240665" algn="l"/>
                <a:tab pos="241300" algn="l"/>
              </a:tabLst>
            </a:pPr>
            <a:r>
              <a:rPr lang="en-US" sz="1800" spc="-5" dirty="0">
                <a:latin typeface="+mn-lt"/>
                <a:cs typeface="Georgia"/>
              </a:rPr>
              <a:t>Virtual</a:t>
            </a:r>
            <a:r>
              <a:rPr lang="en-US" sz="1800" dirty="0">
                <a:latin typeface="+mn-lt"/>
                <a:cs typeface="Georgia"/>
              </a:rPr>
              <a:t> </a:t>
            </a:r>
            <a:r>
              <a:rPr lang="en-US" sz="1800" spc="-5" dirty="0">
                <a:latin typeface="+mn-lt"/>
                <a:cs typeface="Georgia"/>
              </a:rPr>
              <a:t>Visits</a:t>
            </a:r>
            <a:r>
              <a:rPr lang="en-US" sz="1800" spc="40" dirty="0">
                <a:latin typeface="+mn-lt"/>
                <a:cs typeface="Georgia"/>
              </a:rPr>
              <a:t> </a:t>
            </a:r>
            <a:r>
              <a:rPr lang="en-US" sz="1800" spc="-5" dirty="0">
                <a:latin typeface="+mn-lt"/>
                <a:cs typeface="Georgia"/>
              </a:rPr>
              <a:t>are</a:t>
            </a:r>
            <a:r>
              <a:rPr lang="en-US" sz="1800" spc="5" dirty="0">
                <a:latin typeface="+mn-lt"/>
                <a:cs typeface="Georgia"/>
              </a:rPr>
              <a:t> </a:t>
            </a:r>
            <a:r>
              <a:rPr lang="en-US" sz="1800" spc="-5" dirty="0">
                <a:latin typeface="+mn-lt"/>
                <a:cs typeface="Georgia"/>
              </a:rPr>
              <a:t>a</a:t>
            </a:r>
            <a:r>
              <a:rPr lang="en-US" sz="1800" spc="5" dirty="0">
                <a:latin typeface="+mn-lt"/>
                <a:cs typeface="Georgia"/>
              </a:rPr>
              <a:t> </a:t>
            </a:r>
            <a:r>
              <a:rPr lang="en-US" sz="1800" spc="-10" dirty="0">
                <a:latin typeface="+mn-lt"/>
                <a:cs typeface="Georgia"/>
              </a:rPr>
              <a:t>plan</a:t>
            </a:r>
            <a:r>
              <a:rPr lang="en-US" sz="1800" spc="20" dirty="0">
                <a:latin typeface="+mn-lt"/>
                <a:cs typeface="Georgia"/>
              </a:rPr>
              <a:t> </a:t>
            </a:r>
            <a:r>
              <a:rPr lang="en-US" sz="1800" spc="-10" dirty="0">
                <a:latin typeface="+mn-lt"/>
                <a:cs typeface="Georgia"/>
              </a:rPr>
              <a:t>benefit</a:t>
            </a:r>
            <a:r>
              <a:rPr lang="en-US" sz="1800" spc="30" dirty="0">
                <a:latin typeface="+mn-lt"/>
                <a:cs typeface="Georgia"/>
              </a:rPr>
              <a:t> </a:t>
            </a:r>
            <a:r>
              <a:rPr lang="en-US" sz="1800" spc="-10" dirty="0">
                <a:latin typeface="+mn-lt"/>
                <a:cs typeface="Georgia"/>
              </a:rPr>
              <a:t>through</a:t>
            </a:r>
            <a:r>
              <a:rPr lang="en-US" sz="1800" spc="10" dirty="0">
                <a:latin typeface="+mn-lt"/>
                <a:cs typeface="Georgia"/>
              </a:rPr>
              <a:t> </a:t>
            </a:r>
            <a:r>
              <a:rPr lang="en-US" sz="1800" b="1" i="0" dirty="0">
                <a:solidFill>
                  <a:srgbClr val="333333"/>
                </a:solidFill>
                <a:effectLst/>
                <a:latin typeface="+mn-lt"/>
              </a:rPr>
              <a:t>NYC Health + Hospitals / </a:t>
            </a:r>
            <a:r>
              <a:rPr lang="en-US" sz="1800" b="1" i="0" dirty="0" err="1">
                <a:solidFill>
                  <a:srgbClr val="333333"/>
                </a:solidFill>
                <a:effectLst/>
                <a:latin typeface="+mn-lt"/>
              </a:rPr>
              <a:t>ExpressCare</a:t>
            </a:r>
            <a:r>
              <a:rPr lang="en-US" sz="1800" b="1" i="0" dirty="0">
                <a:solidFill>
                  <a:srgbClr val="333333"/>
                </a:solidFill>
                <a:effectLst/>
                <a:latin typeface="+mn-lt"/>
              </a:rPr>
              <a:t> </a:t>
            </a:r>
            <a:r>
              <a:rPr lang="en-US" sz="1800" spc="-10" dirty="0">
                <a:latin typeface="+mn-lt"/>
                <a:cs typeface="Georgia"/>
              </a:rPr>
              <a:t>for</a:t>
            </a:r>
            <a:r>
              <a:rPr lang="en-US" sz="1800" spc="20" dirty="0">
                <a:latin typeface="+mn-lt"/>
                <a:cs typeface="Georgia"/>
              </a:rPr>
              <a:t> </a:t>
            </a:r>
            <a:r>
              <a:rPr lang="en-US" sz="1800" spc="-5" dirty="0">
                <a:latin typeface="+mn-lt"/>
                <a:cs typeface="Georgia"/>
              </a:rPr>
              <a:t>medical</a:t>
            </a:r>
            <a:r>
              <a:rPr lang="en-US" sz="1800" spc="10" dirty="0">
                <a:latin typeface="+mn-lt"/>
                <a:cs typeface="Georgia"/>
              </a:rPr>
              <a:t> </a:t>
            </a:r>
            <a:r>
              <a:rPr lang="en-US" sz="1800" spc="-5" dirty="0">
                <a:latin typeface="+mn-lt"/>
                <a:cs typeface="Georgia"/>
              </a:rPr>
              <a:t>and</a:t>
            </a:r>
            <a:r>
              <a:rPr lang="en-US" sz="1800" spc="20" dirty="0">
                <a:latin typeface="+mn-lt"/>
                <a:cs typeface="Georgia"/>
              </a:rPr>
              <a:t> </a:t>
            </a:r>
            <a:r>
              <a:rPr lang="en-US" sz="1800" spc="-5" dirty="0">
                <a:latin typeface="+mn-lt"/>
                <a:cs typeface="Georgia"/>
              </a:rPr>
              <a:t>initial</a:t>
            </a:r>
            <a:r>
              <a:rPr lang="en-US" sz="1800" spc="35" dirty="0">
                <a:latin typeface="+mn-lt"/>
                <a:cs typeface="Georgia"/>
              </a:rPr>
              <a:t> </a:t>
            </a:r>
            <a:r>
              <a:rPr lang="en-US" sz="1800" spc="-10" dirty="0">
                <a:latin typeface="+mn-lt"/>
                <a:cs typeface="Georgia"/>
              </a:rPr>
              <a:t>online </a:t>
            </a:r>
            <a:r>
              <a:rPr lang="en-US" sz="1800" spc="-440" dirty="0">
                <a:latin typeface="+mn-lt"/>
                <a:cs typeface="Georgia"/>
              </a:rPr>
              <a:t> </a:t>
            </a:r>
            <a:r>
              <a:rPr lang="en-US" sz="1800" spc="-10" dirty="0">
                <a:latin typeface="+mn-lt"/>
                <a:cs typeface="Georgia"/>
              </a:rPr>
              <a:t>behavioral</a:t>
            </a:r>
            <a:r>
              <a:rPr lang="en-US" sz="1800" spc="15" dirty="0">
                <a:latin typeface="+mn-lt"/>
                <a:cs typeface="Georgia"/>
              </a:rPr>
              <a:t> </a:t>
            </a:r>
            <a:r>
              <a:rPr lang="en-US" sz="1800" spc="-10" dirty="0">
                <a:latin typeface="+mn-lt"/>
                <a:cs typeface="Georgia"/>
              </a:rPr>
              <a:t>health </a:t>
            </a:r>
            <a:r>
              <a:rPr lang="en-US" sz="1800" spc="-5" dirty="0">
                <a:latin typeface="+mn-lt"/>
                <a:cs typeface="Georgia"/>
              </a:rPr>
              <a:t>visits</a:t>
            </a:r>
            <a:endParaRPr lang="en-US" sz="1800" dirty="0">
              <a:latin typeface="+mn-lt"/>
              <a:cs typeface="Georgia"/>
            </a:endParaRPr>
          </a:p>
          <a:p>
            <a:pPr marL="355600" indent="-342900">
              <a:lnSpc>
                <a:spcPct val="100000"/>
              </a:lnSpc>
              <a:spcBef>
                <a:spcPts val="1005"/>
              </a:spcBef>
              <a:buClr>
                <a:schemeClr val="bg2"/>
              </a:buClr>
              <a:buFont typeface="Wingdings" panose="05000000000000000000" pitchFamily="2" charset="2"/>
              <a:buChar char="Ø"/>
              <a:tabLst>
                <a:tab pos="240665" algn="l"/>
                <a:tab pos="241300" algn="l"/>
              </a:tabLst>
            </a:pPr>
            <a:r>
              <a:rPr lang="en-US" sz="1800" spc="-10" dirty="0">
                <a:latin typeface="+mn-lt"/>
                <a:cs typeface="Georgia"/>
              </a:rPr>
              <a:t>Members</a:t>
            </a:r>
            <a:r>
              <a:rPr lang="en-US" sz="1800" spc="15" dirty="0">
                <a:latin typeface="+mn-lt"/>
                <a:cs typeface="Georgia"/>
              </a:rPr>
              <a:t> </a:t>
            </a:r>
            <a:r>
              <a:rPr lang="en-US" sz="1800" spc="-10" dirty="0">
                <a:latin typeface="+mn-lt"/>
                <a:cs typeface="Georgia"/>
              </a:rPr>
              <a:t>use</a:t>
            </a:r>
            <a:r>
              <a:rPr lang="en-US" sz="1800" spc="5" dirty="0">
                <a:latin typeface="+mn-lt"/>
                <a:cs typeface="Georgia"/>
              </a:rPr>
              <a:t> </a:t>
            </a:r>
            <a:r>
              <a:rPr lang="en-US" sz="1800" spc="-10" dirty="0">
                <a:latin typeface="+mn-lt"/>
                <a:cs typeface="Georgia"/>
              </a:rPr>
              <a:t>online</a:t>
            </a:r>
            <a:r>
              <a:rPr lang="en-US" sz="1800" spc="25" dirty="0">
                <a:latin typeface="+mn-lt"/>
                <a:cs typeface="Georgia"/>
              </a:rPr>
              <a:t> </a:t>
            </a:r>
            <a:r>
              <a:rPr lang="en-US" sz="1800" spc="-10" dirty="0">
                <a:latin typeface="+mn-lt"/>
                <a:cs typeface="Georgia"/>
              </a:rPr>
              <a:t>technology</a:t>
            </a:r>
            <a:r>
              <a:rPr lang="en-US" sz="1800" spc="15" dirty="0">
                <a:latin typeface="+mn-lt"/>
                <a:cs typeface="Georgia"/>
              </a:rPr>
              <a:t> </a:t>
            </a:r>
            <a:r>
              <a:rPr lang="en-US" sz="1800" spc="-5" dirty="0">
                <a:latin typeface="+mn-lt"/>
                <a:cs typeface="Georgia"/>
              </a:rPr>
              <a:t>to</a:t>
            </a:r>
            <a:r>
              <a:rPr lang="en-US" sz="1800" spc="5" dirty="0">
                <a:latin typeface="+mn-lt"/>
                <a:cs typeface="Georgia"/>
              </a:rPr>
              <a:t> </a:t>
            </a:r>
            <a:r>
              <a:rPr lang="en-US" sz="1800" spc="-10" dirty="0">
                <a:latin typeface="+mn-lt"/>
                <a:cs typeface="Georgia"/>
              </a:rPr>
              <a:t>connect</a:t>
            </a:r>
            <a:r>
              <a:rPr lang="en-US" sz="1800" spc="30" dirty="0">
                <a:latin typeface="+mn-lt"/>
                <a:cs typeface="Georgia"/>
              </a:rPr>
              <a:t> </a:t>
            </a:r>
            <a:r>
              <a:rPr lang="en-US" sz="1800" spc="-5" dirty="0">
                <a:latin typeface="+mn-lt"/>
                <a:cs typeface="Georgia"/>
              </a:rPr>
              <a:t>to</a:t>
            </a:r>
            <a:r>
              <a:rPr lang="en-US" sz="1800" dirty="0">
                <a:latin typeface="+mn-lt"/>
                <a:cs typeface="Georgia"/>
              </a:rPr>
              <a:t> </a:t>
            </a:r>
            <a:r>
              <a:rPr lang="en-US" sz="1800" spc="-10" dirty="0">
                <a:latin typeface="+mn-lt"/>
                <a:cs typeface="Georgia"/>
              </a:rPr>
              <a:t>board</a:t>
            </a:r>
            <a:r>
              <a:rPr lang="en-US" sz="1800" spc="20" dirty="0">
                <a:latin typeface="+mn-lt"/>
                <a:cs typeface="Georgia"/>
              </a:rPr>
              <a:t> </a:t>
            </a:r>
            <a:r>
              <a:rPr lang="en-US" sz="1800" spc="-5" dirty="0">
                <a:latin typeface="+mn-lt"/>
                <a:cs typeface="Georgia"/>
              </a:rPr>
              <a:t>certified</a:t>
            </a:r>
            <a:r>
              <a:rPr lang="en-US" sz="1800" dirty="0">
                <a:latin typeface="+mn-lt"/>
                <a:cs typeface="Georgia"/>
              </a:rPr>
              <a:t> </a:t>
            </a:r>
            <a:r>
              <a:rPr lang="en-US" sz="1800" spc="-5" dirty="0">
                <a:latin typeface="+mn-lt"/>
                <a:cs typeface="Georgia"/>
              </a:rPr>
              <a:t>medical</a:t>
            </a:r>
            <a:r>
              <a:rPr lang="en-US" sz="1800" spc="30" dirty="0">
                <a:latin typeface="+mn-lt"/>
                <a:cs typeface="Georgia"/>
              </a:rPr>
              <a:t> </a:t>
            </a:r>
            <a:r>
              <a:rPr lang="en-US" sz="1800" spc="-5" dirty="0">
                <a:latin typeface="+mn-lt"/>
                <a:cs typeface="Georgia"/>
              </a:rPr>
              <a:t>providers</a:t>
            </a:r>
            <a:r>
              <a:rPr lang="en-US" sz="1800" spc="20" dirty="0">
                <a:latin typeface="+mn-lt"/>
                <a:cs typeface="Georgia"/>
              </a:rPr>
              <a:t> </a:t>
            </a:r>
            <a:r>
              <a:rPr lang="en-US" sz="1800" spc="-10" dirty="0">
                <a:latin typeface="+mn-lt"/>
                <a:cs typeface="Georgia"/>
              </a:rPr>
              <a:t>by</a:t>
            </a:r>
            <a:r>
              <a:rPr lang="en-US" sz="1800" spc="15" dirty="0">
                <a:latin typeface="+mn-lt"/>
                <a:cs typeface="Georgia"/>
              </a:rPr>
              <a:t> </a:t>
            </a:r>
            <a:r>
              <a:rPr lang="en-US" sz="1800" spc="-10" dirty="0">
                <a:latin typeface="+mn-lt"/>
                <a:cs typeface="Georgia"/>
              </a:rPr>
              <a:t>using</a:t>
            </a:r>
            <a:r>
              <a:rPr lang="en-US" sz="1800" spc="30" dirty="0">
                <a:latin typeface="+mn-lt"/>
                <a:cs typeface="Georgia"/>
              </a:rPr>
              <a:t> </a:t>
            </a:r>
            <a:r>
              <a:rPr lang="en-US" sz="1800" spc="-5" dirty="0">
                <a:latin typeface="+mn-lt"/>
                <a:cs typeface="Georgia"/>
              </a:rPr>
              <a:t>a</a:t>
            </a:r>
            <a:r>
              <a:rPr lang="en-US" sz="1800" spc="20" dirty="0">
                <a:latin typeface="+mn-lt"/>
                <a:cs typeface="Georgia"/>
              </a:rPr>
              <a:t> </a:t>
            </a:r>
            <a:r>
              <a:rPr lang="en-US" sz="1800" spc="-10" dirty="0">
                <a:latin typeface="+mn-lt"/>
                <a:cs typeface="Georgia"/>
              </a:rPr>
              <a:t>smart</a:t>
            </a:r>
            <a:r>
              <a:rPr lang="en-US" sz="1800" dirty="0">
                <a:latin typeface="+mn-lt"/>
                <a:cs typeface="Georgia"/>
              </a:rPr>
              <a:t> </a:t>
            </a:r>
            <a:r>
              <a:rPr lang="en-US" sz="1800" spc="-10" dirty="0">
                <a:latin typeface="+mn-lt"/>
                <a:cs typeface="Georgia"/>
              </a:rPr>
              <a:t>phone,</a:t>
            </a:r>
            <a:r>
              <a:rPr lang="en-US" sz="1800" dirty="0">
                <a:latin typeface="+mn-lt"/>
                <a:cs typeface="Georgia"/>
              </a:rPr>
              <a:t> </a:t>
            </a:r>
            <a:r>
              <a:rPr lang="en-US" sz="1800" spc="-5" dirty="0">
                <a:latin typeface="+mn-lt"/>
                <a:cs typeface="Georgia"/>
              </a:rPr>
              <a:t>tablet</a:t>
            </a:r>
            <a:r>
              <a:rPr lang="en-US" sz="1800" spc="-20" dirty="0">
                <a:latin typeface="+mn-lt"/>
                <a:cs typeface="Georgia"/>
              </a:rPr>
              <a:t> </a:t>
            </a:r>
            <a:r>
              <a:rPr lang="en-US" sz="1800" spc="-5" dirty="0">
                <a:latin typeface="+mn-lt"/>
                <a:cs typeface="Georgia"/>
              </a:rPr>
              <a:t>or </a:t>
            </a:r>
            <a:r>
              <a:rPr lang="en-US" sz="1800" spc="-10" dirty="0">
                <a:latin typeface="+mn-lt"/>
                <a:cs typeface="Georgia"/>
              </a:rPr>
              <a:t>computer</a:t>
            </a:r>
            <a:endParaRPr lang="en-US" sz="1800" dirty="0">
              <a:latin typeface="+mn-lt"/>
              <a:cs typeface="Georgia"/>
            </a:endParaRPr>
          </a:p>
          <a:p>
            <a:pPr marL="355600" indent="-342900">
              <a:lnSpc>
                <a:spcPct val="100000"/>
              </a:lnSpc>
              <a:spcBef>
                <a:spcPts val="994"/>
              </a:spcBef>
              <a:buClr>
                <a:schemeClr val="bg2"/>
              </a:buClr>
              <a:buFont typeface="Wingdings" panose="05000000000000000000" pitchFamily="2" charset="2"/>
              <a:buChar char="Ø"/>
              <a:tabLst>
                <a:tab pos="240665" algn="l"/>
                <a:tab pos="241300" algn="l"/>
              </a:tabLst>
            </a:pPr>
            <a:r>
              <a:rPr lang="en-US" sz="1800" spc="-5" dirty="0">
                <a:latin typeface="+mn-lt"/>
                <a:cs typeface="Georgia"/>
              </a:rPr>
              <a:t>Doctors</a:t>
            </a:r>
            <a:r>
              <a:rPr lang="en-US" sz="1800" spc="10" dirty="0">
                <a:latin typeface="+mn-lt"/>
                <a:cs typeface="Georgia"/>
              </a:rPr>
              <a:t> </a:t>
            </a:r>
            <a:r>
              <a:rPr lang="en-US" sz="1800" spc="-5" dirty="0">
                <a:latin typeface="+mn-lt"/>
                <a:cs typeface="Georgia"/>
              </a:rPr>
              <a:t>are</a:t>
            </a:r>
            <a:r>
              <a:rPr lang="en-US" sz="1800" spc="5" dirty="0">
                <a:latin typeface="+mn-lt"/>
                <a:cs typeface="Georgia"/>
              </a:rPr>
              <a:t> </a:t>
            </a:r>
            <a:r>
              <a:rPr lang="en-US" sz="1800" spc="-5" dirty="0">
                <a:latin typeface="+mn-lt"/>
                <a:cs typeface="Georgia"/>
              </a:rPr>
              <a:t>available</a:t>
            </a:r>
            <a:r>
              <a:rPr lang="en-US" sz="1800" spc="20" dirty="0">
                <a:latin typeface="+mn-lt"/>
                <a:cs typeface="Georgia"/>
              </a:rPr>
              <a:t> </a:t>
            </a:r>
            <a:r>
              <a:rPr lang="en-US" sz="1800" spc="-5" dirty="0">
                <a:latin typeface="+mn-lt"/>
                <a:cs typeface="Georgia"/>
              </a:rPr>
              <a:t>24/7</a:t>
            </a:r>
            <a:r>
              <a:rPr lang="en-US" sz="1800" spc="40" dirty="0">
                <a:latin typeface="+mn-lt"/>
                <a:cs typeface="Georgia"/>
              </a:rPr>
              <a:t> </a:t>
            </a:r>
            <a:r>
              <a:rPr lang="en-US" sz="1800" spc="-10" dirty="0">
                <a:latin typeface="+mn-lt"/>
                <a:cs typeface="Georgia"/>
              </a:rPr>
              <a:t>for</a:t>
            </a:r>
            <a:r>
              <a:rPr lang="en-US" sz="1800" dirty="0">
                <a:latin typeface="+mn-lt"/>
                <a:cs typeface="Georgia"/>
              </a:rPr>
              <a:t> </a:t>
            </a:r>
            <a:r>
              <a:rPr lang="en-US" sz="1800" spc="-5" dirty="0">
                <a:latin typeface="+mn-lt"/>
                <a:cs typeface="Georgia"/>
              </a:rPr>
              <a:t>the</a:t>
            </a:r>
            <a:r>
              <a:rPr lang="en-US" sz="1800" spc="5" dirty="0">
                <a:latin typeface="+mn-lt"/>
                <a:cs typeface="Georgia"/>
              </a:rPr>
              <a:t> </a:t>
            </a:r>
            <a:r>
              <a:rPr lang="en-US" sz="1800" spc="-5" dirty="0">
                <a:latin typeface="+mn-lt"/>
                <a:cs typeface="Georgia"/>
              </a:rPr>
              <a:t>treatment</a:t>
            </a:r>
            <a:r>
              <a:rPr lang="en-US" sz="1800" spc="-10" dirty="0">
                <a:latin typeface="+mn-lt"/>
                <a:cs typeface="Georgia"/>
              </a:rPr>
              <a:t> </a:t>
            </a:r>
            <a:r>
              <a:rPr lang="en-US" sz="1800" spc="-5" dirty="0">
                <a:latin typeface="+mn-lt"/>
                <a:cs typeface="Georgia"/>
              </a:rPr>
              <a:t>of</a:t>
            </a:r>
            <a:r>
              <a:rPr lang="en-US" sz="1800" spc="10" dirty="0">
                <a:latin typeface="+mn-lt"/>
                <a:cs typeface="Georgia"/>
              </a:rPr>
              <a:t> </a:t>
            </a:r>
            <a:r>
              <a:rPr lang="en-US" sz="1800" spc="-10" dirty="0">
                <a:latin typeface="+mn-lt"/>
                <a:cs typeface="Georgia"/>
              </a:rPr>
              <a:t>non-emergencies. BH</a:t>
            </a:r>
            <a:r>
              <a:rPr lang="en-US" sz="1800" spc="65" dirty="0">
                <a:latin typeface="+mn-lt"/>
                <a:cs typeface="Georgia"/>
              </a:rPr>
              <a:t> </a:t>
            </a:r>
            <a:r>
              <a:rPr lang="en-US" sz="1800" spc="-10" dirty="0" err="1">
                <a:latin typeface="+mn-lt"/>
                <a:cs typeface="Georgia"/>
              </a:rPr>
              <a:t>Televisits</a:t>
            </a:r>
            <a:r>
              <a:rPr lang="en-US" sz="1800" spc="40" dirty="0">
                <a:latin typeface="+mn-lt"/>
                <a:cs typeface="Georgia"/>
              </a:rPr>
              <a:t> </a:t>
            </a:r>
            <a:r>
              <a:rPr lang="en-US" sz="1800" spc="-5" dirty="0">
                <a:latin typeface="+mn-lt"/>
                <a:cs typeface="Georgia"/>
              </a:rPr>
              <a:t>must</a:t>
            </a:r>
            <a:r>
              <a:rPr lang="en-US" sz="1800" dirty="0">
                <a:latin typeface="+mn-lt"/>
                <a:cs typeface="Georgia"/>
              </a:rPr>
              <a:t> </a:t>
            </a:r>
            <a:r>
              <a:rPr lang="en-US" sz="1800" spc="-5" dirty="0">
                <a:latin typeface="+mn-lt"/>
                <a:cs typeface="Georgia"/>
              </a:rPr>
              <a:t>be</a:t>
            </a:r>
            <a:r>
              <a:rPr lang="en-US" sz="1800" spc="10" dirty="0">
                <a:latin typeface="+mn-lt"/>
                <a:cs typeface="Georgia"/>
              </a:rPr>
              <a:t> </a:t>
            </a:r>
            <a:r>
              <a:rPr lang="en-US" sz="1800" spc="-10" dirty="0">
                <a:latin typeface="+mn-lt"/>
                <a:cs typeface="Georgia"/>
              </a:rPr>
              <a:t>scheduled.</a:t>
            </a:r>
            <a:endParaRPr lang="en-US" sz="1800" dirty="0">
              <a:latin typeface="+mn-lt"/>
              <a:cs typeface="Georgia"/>
            </a:endParaRPr>
          </a:p>
          <a:p>
            <a:pPr marL="812800" marR="5080" lvl="1" indent="-342900">
              <a:lnSpc>
                <a:spcPct val="100000"/>
              </a:lnSpc>
              <a:spcBef>
                <a:spcPts val="505"/>
              </a:spcBef>
              <a:buClr>
                <a:schemeClr val="bg2"/>
              </a:buClr>
              <a:buFont typeface="Wingdings" panose="05000000000000000000" pitchFamily="2" charset="2"/>
              <a:buChar char="v"/>
              <a:tabLst>
                <a:tab pos="698500" algn="l"/>
              </a:tabLst>
            </a:pPr>
            <a:r>
              <a:rPr lang="en-US" sz="1800" spc="-5" dirty="0">
                <a:solidFill>
                  <a:srgbClr val="333333"/>
                </a:solidFill>
                <a:latin typeface="+mn-lt"/>
                <a:cs typeface="Georgia"/>
              </a:rPr>
              <a:t>Urgent</a:t>
            </a:r>
            <a:r>
              <a:rPr lang="en-US" sz="1800" spc="5" dirty="0">
                <a:solidFill>
                  <a:srgbClr val="333333"/>
                </a:solidFill>
                <a:latin typeface="+mn-lt"/>
                <a:cs typeface="Georgia"/>
              </a:rPr>
              <a:t> </a:t>
            </a:r>
            <a:r>
              <a:rPr lang="en-US" sz="1800" spc="-10" dirty="0">
                <a:solidFill>
                  <a:srgbClr val="333333"/>
                </a:solidFill>
                <a:latin typeface="+mn-lt"/>
                <a:cs typeface="Georgia"/>
              </a:rPr>
              <a:t>Care:</a:t>
            </a:r>
            <a:r>
              <a:rPr lang="en-US" sz="1800" spc="30" dirty="0">
                <a:solidFill>
                  <a:srgbClr val="333333"/>
                </a:solidFill>
                <a:latin typeface="+mn-lt"/>
                <a:cs typeface="Georgia"/>
              </a:rPr>
              <a:t> </a:t>
            </a:r>
            <a:r>
              <a:rPr lang="en-US" sz="1800" spc="-10" dirty="0">
                <a:solidFill>
                  <a:srgbClr val="333333"/>
                </a:solidFill>
                <a:latin typeface="+mn-lt"/>
                <a:cs typeface="Georgia"/>
              </a:rPr>
              <a:t>migraines,</a:t>
            </a:r>
            <a:r>
              <a:rPr lang="en-US" sz="1800" spc="60" dirty="0">
                <a:solidFill>
                  <a:srgbClr val="333333"/>
                </a:solidFill>
                <a:latin typeface="+mn-lt"/>
                <a:cs typeface="Georgia"/>
              </a:rPr>
              <a:t> </a:t>
            </a:r>
            <a:r>
              <a:rPr lang="en-US" sz="1800" spc="-5" dirty="0">
                <a:solidFill>
                  <a:srgbClr val="333333"/>
                </a:solidFill>
                <a:latin typeface="+mn-lt"/>
                <a:cs typeface="Georgia"/>
              </a:rPr>
              <a:t>sinus</a:t>
            </a:r>
            <a:r>
              <a:rPr lang="en-US" sz="1800" spc="35" dirty="0">
                <a:solidFill>
                  <a:srgbClr val="333333"/>
                </a:solidFill>
                <a:latin typeface="+mn-lt"/>
                <a:cs typeface="Georgia"/>
              </a:rPr>
              <a:t> </a:t>
            </a:r>
            <a:r>
              <a:rPr lang="en-US" sz="1800" spc="-10" dirty="0">
                <a:solidFill>
                  <a:srgbClr val="333333"/>
                </a:solidFill>
                <a:latin typeface="+mn-lt"/>
                <a:cs typeface="Georgia"/>
              </a:rPr>
              <a:t>infections,</a:t>
            </a:r>
            <a:r>
              <a:rPr lang="en-US" sz="1800" spc="50" dirty="0">
                <a:solidFill>
                  <a:srgbClr val="333333"/>
                </a:solidFill>
                <a:latin typeface="+mn-lt"/>
                <a:cs typeface="Georgia"/>
              </a:rPr>
              <a:t> </a:t>
            </a:r>
            <a:r>
              <a:rPr lang="en-US" sz="1800" spc="-5" dirty="0">
                <a:solidFill>
                  <a:srgbClr val="333333"/>
                </a:solidFill>
                <a:latin typeface="+mn-lt"/>
                <a:cs typeface="Georgia"/>
              </a:rPr>
              <a:t>bronchial</a:t>
            </a:r>
            <a:r>
              <a:rPr lang="en-US" sz="1800" spc="30" dirty="0">
                <a:solidFill>
                  <a:srgbClr val="333333"/>
                </a:solidFill>
                <a:latin typeface="+mn-lt"/>
                <a:cs typeface="Georgia"/>
              </a:rPr>
              <a:t> </a:t>
            </a:r>
            <a:r>
              <a:rPr lang="en-US" sz="1800" spc="-10" dirty="0">
                <a:solidFill>
                  <a:srgbClr val="333333"/>
                </a:solidFill>
                <a:latin typeface="+mn-lt"/>
                <a:cs typeface="Georgia"/>
              </a:rPr>
              <a:t>problems,</a:t>
            </a:r>
            <a:r>
              <a:rPr lang="en-US" sz="1800" spc="40" dirty="0">
                <a:solidFill>
                  <a:srgbClr val="333333"/>
                </a:solidFill>
                <a:latin typeface="+mn-lt"/>
                <a:cs typeface="Georgia"/>
              </a:rPr>
              <a:t> </a:t>
            </a:r>
            <a:r>
              <a:rPr lang="en-US" sz="1800" spc="-10" dirty="0">
                <a:solidFill>
                  <a:srgbClr val="333333"/>
                </a:solidFill>
                <a:latin typeface="+mn-lt"/>
                <a:cs typeface="Georgia"/>
              </a:rPr>
              <a:t>cold,</a:t>
            </a:r>
            <a:r>
              <a:rPr lang="en-US" sz="1800" spc="15" dirty="0">
                <a:solidFill>
                  <a:srgbClr val="333333"/>
                </a:solidFill>
                <a:latin typeface="+mn-lt"/>
                <a:cs typeface="Georgia"/>
              </a:rPr>
              <a:t> </a:t>
            </a:r>
            <a:r>
              <a:rPr lang="en-US" sz="1800" spc="-10" dirty="0">
                <a:solidFill>
                  <a:srgbClr val="333333"/>
                </a:solidFill>
                <a:latin typeface="+mn-lt"/>
                <a:cs typeface="Georgia"/>
              </a:rPr>
              <a:t>flu,</a:t>
            </a:r>
            <a:r>
              <a:rPr lang="en-US" sz="1800" spc="-5" dirty="0">
                <a:solidFill>
                  <a:srgbClr val="333333"/>
                </a:solidFill>
                <a:latin typeface="+mn-lt"/>
                <a:cs typeface="Georgia"/>
              </a:rPr>
              <a:t> </a:t>
            </a:r>
            <a:r>
              <a:rPr lang="en-US" sz="1800" spc="-10" dirty="0">
                <a:solidFill>
                  <a:srgbClr val="333333"/>
                </a:solidFill>
                <a:latin typeface="+mn-lt"/>
                <a:cs typeface="Georgia"/>
              </a:rPr>
              <a:t>sore</a:t>
            </a:r>
            <a:r>
              <a:rPr lang="en-US" sz="1800" spc="20" dirty="0">
                <a:solidFill>
                  <a:srgbClr val="333333"/>
                </a:solidFill>
                <a:latin typeface="+mn-lt"/>
                <a:cs typeface="Georgia"/>
              </a:rPr>
              <a:t> </a:t>
            </a:r>
            <a:r>
              <a:rPr lang="en-US" sz="1800" spc="-5" dirty="0">
                <a:solidFill>
                  <a:srgbClr val="333333"/>
                </a:solidFill>
                <a:latin typeface="+mn-lt"/>
                <a:cs typeface="Georgia"/>
              </a:rPr>
              <a:t>throat,</a:t>
            </a:r>
            <a:r>
              <a:rPr lang="en-US" sz="1800" spc="-15" dirty="0">
                <a:solidFill>
                  <a:srgbClr val="333333"/>
                </a:solidFill>
                <a:latin typeface="+mn-lt"/>
                <a:cs typeface="Georgia"/>
              </a:rPr>
              <a:t> </a:t>
            </a:r>
            <a:r>
              <a:rPr lang="en-US" sz="1800" spc="-10" dirty="0">
                <a:solidFill>
                  <a:srgbClr val="333333"/>
                </a:solidFill>
                <a:latin typeface="+mn-lt"/>
                <a:cs typeface="Georgia"/>
              </a:rPr>
              <a:t>strep</a:t>
            </a:r>
            <a:r>
              <a:rPr lang="en-US" sz="1800" spc="15" dirty="0">
                <a:solidFill>
                  <a:srgbClr val="333333"/>
                </a:solidFill>
                <a:latin typeface="+mn-lt"/>
                <a:cs typeface="Georgia"/>
              </a:rPr>
              <a:t> </a:t>
            </a:r>
            <a:r>
              <a:rPr lang="en-US" sz="1800" spc="-5" dirty="0">
                <a:solidFill>
                  <a:srgbClr val="333333"/>
                </a:solidFill>
                <a:latin typeface="+mn-lt"/>
                <a:cs typeface="Georgia"/>
              </a:rPr>
              <a:t>throat, </a:t>
            </a:r>
            <a:r>
              <a:rPr lang="en-US" sz="1800" spc="-440" dirty="0">
                <a:solidFill>
                  <a:srgbClr val="333333"/>
                </a:solidFill>
                <a:latin typeface="+mn-lt"/>
                <a:cs typeface="Georgia"/>
              </a:rPr>
              <a:t> </a:t>
            </a:r>
            <a:r>
              <a:rPr lang="en-US" sz="1800" spc="-10" dirty="0">
                <a:solidFill>
                  <a:srgbClr val="333333"/>
                </a:solidFill>
                <a:latin typeface="+mn-lt"/>
                <a:cs typeface="Georgia"/>
              </a:rPr>
              <a:t>pink</a:t>
            </a:r>
            <a:r>
              <a:rPr lang="en-US" sz="1800" spc="20" dirty="0">
                <a:solidFill>
                  <a:srgbClr val="333333"/>
                </a:solidFill>
                <a:latin typeface="+mn-lt"/>
                <a:cs typeface="Georgia"/>
              </a:rPr>
              <a:t> </a:t>
            </a:r>
            <a:r>
              <a:rPr lang="en-US" sz="1800" spc="-10" dirty="0">
                <a:solidFill>
                  <a:srgbClr val="333333"/>
                </a:solidFill>
                <a:latin typeface="+mn-lt"/>
                <a:cs typeface="Georgia"/>
              </a:rPr>
              <a:t>eye,</a:t>
            </a:r>
            <a:r>
              <a:rPr lang="en-US" sz="1800" spc="5" dirty="0">
                <a:solidFill>
                  <a:srgbClr val="333333"/>
                </a:solidFill>
                <a:latin typeface="+mn-lt"/>
                <a:cs typeface="Georgia"/>
              </a:rPr>
              <a:t> </a:t>
            </a:r>
            <a:r>
              <a:rPr lang="en-US" sz="1800" spc="-5" dirty="0">
                <a:solidFill>
                  <a:srgbClr val="333333"/>
                </a:solidFill>
                <a:latin typeface="+mn-lt"/>
                <a:cs typeface="Georgia"/>
              </a:rPr>
              <a:t>diarrhea,</a:t>
            </a:r>
            <a:r>
              <a:rPr lang="en-US" sz="1800" spc="5" dirty="0">
                <a:solidFill>
                  <a:srgbClr val="333333"/>
                </a:solidFill>
                <a:latin typeface="+mn-lt"/>
                <a:cs typeface="Georgia"/>
              </a:rPr>
              <a:t> </a:t>
            </a:r>
            <a:r>
              <a:rPr lang="en-US" sz="1800" spc="-10" dirty="0">
                <a:solidFill>
                  <a:srgbClr val="333333"/>
                </a:solidFill>
                <a:latin typeface="+mn-lt"/>
                <a:cs typeface="Georgia"/>
              </a:rPr>
              <a:t>urinary</a:t>
            </a:r>
            <a:r>
              <a:rPr lang="en-US" sz="1800" spc="10" dirty="0">
                <a:solidFill>
                  <a:srgbClr val="333333"/>
                </a:solidFill>
                <a:latin typeface="+mn-lt"/>
                <a:cs typeface="Georgia"/>
              </a:rPr>
              <a:t> </a:t>
            </a:r>
            <a:r>
              <a:rPr lang="en-US" sz="1800" spc="-10" dirty="0">
                <a:solidFill>
                  <a:srgbClr val="333333"/>
                </a:solidFill>
                <a:latin typeface="+mn-lt"/>
                <a:cs typeface="Georgia"/>
              </a:rPr>
              <a:t>infections</a:t>
            </a:r>
            <a:endParaRPr lang="en-US" sz="1800" dirty="0">
              <a:latin typeface="+mn-lt"/>
              <a:cs typeface="Georgia"/>
            </a:endParaRPr>
          </a:p>
          <a:p>
            <a:pPr marL="812800" lvl="1" indent="-342900">
              <a:lnSpc>
                <a:spcPct val="100000"/>
              </a:lnSpc>
              <a:spcBef>
                <a:spcPts val="495"/>
              </a:spcBef>
              <a:buClr>
                <a:schemeClr val="bg2"/>
              </a:buClr>
              <a:buFont typeface="Wingdings" panose="05000000000000000000" pitchFamily="2" charset="2"/>
              <a:buChar char="v"/>
              <a:tabLst>
                <a:tab pos="698500" algn="l"/>
              </a:tabLst>
            </a:pPr>
            <a:r>
              <a:rPr lang="en-US" sz="1800" spc="-5" dirty="0">
                <a:solidFill>
                  <a:srgbClr val="333333"/>
                </a:solidFill>
                <a:latin typeface="+mn-lt"/>
                <a:cs typeface="Georgia"/>
              </a:rPr>
              <a:t>Mental</a:t>
            </a:r>
            <a:r>
              <a:rPr lang="en-US" sz="1800" spc="5" dirty="0">
                <a:solidFill>
                  <a:srgbClr val="333333"/>
                </a:solidFill>
                <a:latin typeface="+mn-lt"/>
                <a:cs typeface="Georgia"/>
              </a:rPr>
              <a:t> </a:t>
            </a:r>
            <a:r>
              <a:rPr lang="en-US" sz="1800" spc="-5" dirty="0">
                <a:solidFill>
                  <a:srgbClr val="333333"/>
                </a:solidFill>
                <a:latin typeface="+mn-lt"/>
                <a:cs typeface="Georgia"/>
              </a:rPr>
              <a:t>Health</a:t>
            </a:r>
            <a:r>
              <a:rPr lang="en-US" sz="1800" spc="5" dirty="0">
                <a:solidFill>
                  <a:srgbClr val="333333"/>
                </a:solidFill>
                <a:latin typeface="+mn-lt"/>
                <a:cs typeface="Georgia"/>
              </a:rPr>
              <a:t> </a:t>
            </a:r>
            <a:r>
              <a:rPr lang="en-US" sz="1800" spc="-5" dirty="0">
                <a:solidFill>
                  <a:srgbClr val="333333"/>
                </a:solidFill>
                <a:latin typeface="+mn-lt"/>
                <a:cs typeface="Georgia"/>
              </a:rPr>
              <a:t>Therapy:</a:t>
            </a:r>
            <a:r>
              <a:rPr lang="en-US" sz="1800" spc="20" dirty="0">
                <a:solidFill>
                  <a:srgbClr val="333333"/>
                </a:solidFill>
                <a:latin typeface="+mn-lt"/>
                <a:cs typeface="Georgia"/>
              </a:rPr>
              <a:t> </a:t>
            </a:r>
            <a:r>
              <a:rPr lang="en-US" sz="1800" spc="-10" dirty="0">
                <a:solidFill>
                  <a:srgbClr val="333333"/>
                </a:solidFill>
                <a:latin typeface="+mn-lt"/>
                <a:cs typeface="Georgia"/>
              </a:rPr>
              <a:t>depression,</a:t>
            </a:r>
            <a:r>
              <a:rPr lang="en-US" sz="1800" spc="50" dirty="0">
                <a:solidFill>
                  <a:srgbClr val="333333"/>
                </a:solidFill>
                <a:latin typeface="+mn-lt"/>
                <a:cs typeface="Georgia"/>
              </a:rPr>
              <a:t> </a:t>
            </a:r>
            <a:r>
              <a:rPr lang="en-US" sz="1800" spc="-5" dirty="0">
                <a:solidFill>
                  <a:srgbClr val="333333"/>
                </a:solidFill>
                <a:latin typeface="+mn-lt"/>
                <a:cs typeface="Georgia"/>
              </a:rPr>
              <a:t>anxiety,</a:t>
            </a:r>
            <a:r>
              <a:rPr lang="en-US" sz="1800" spc="35" dirty="0">
                <a:solidFill>
                  <a:srgbClr val="333333"/>
                </a:solidFill>
                <a:latin typeface="+mn-lt"/>
                <a:cs typeface="Georgia"/>
              </a:rPr>
              <a:t> </a:t>
            </a:r>
            <a:r>
              <a:rPr lang="en-US" sz="1800" spc="-10" dirty="0">
                <a:solidFill>
                  <a:srgbClr val="333333"/>
                </a:solidFill>
                <a:latin typeface="+mn-lt"/>
                <a:cs typeface="Georgia"/>
              </a:rPr>
              <a:t>bereavement,</a:t>
            </a:r>
            <a:r>
              <a:rPr lang="en-US" sz="1800" spc="20" dirty="0">
                <a:solidFill>
                  <a:srgbClr val="333333"/>
                </a:solidFill>
                <a:latin typeface="+mn-lt"/>
                <a:cs typeface="Georgia"/>
              </a:rPr>
              <a:t> </a:t>
            </a:r>
            <a:r>
              <a:rPr lang="en-US" sz="1800" spc="-5" dirty="0">
                <a:solidFill>
                  <a:srgbClr val="333333"/>
                </a:solidFill>
                <a:latin typeface="+mn-lt"/>
                <a:cs typeface="Georgia"/>
              </a:rPr>
              <a:t>trauma,</a:t>
            </a:r>
            <a:r>
              <a:rPr lang="en-US" sz="1800" spc="10" dirty="0">
                <a:solidFill>
                  <a:srgbClr val="333333"/>
                </a:solidFill>
                <a:latin typeface="+mn-lt"/>
                <a:cs typeface="Georgia"/>
              </a:rPr>
              <a:t> </a:t>
            </a:r>
            <a:r>
              <a:rPr lang="en-US" sz="1800" spc="-10" dirty="0">
                <a:solidFill>
                  <a:srgbClr val="333333"/>
                </a:solidFill>
                <a:latin typeface="+mn-lt"/>
                <a:cs typeface="Georgia"/>
              </a:rPr>
              <a:t>couples</a:t>
            </a:r>
            <a:r>
              <a:rPr lang="en-US" sz="1800" spc="25" dirty="0">
                <a:solidFill>
                  <a:srgbClr val="333333"/>
                </a:solidFill>
                <a:latin typeface="+mn-lt"/>
                <a:cs typeface="Georgia"/>
              </a:rPr>
              <a:t> </a:t>
            </a:r>
            <a:r>
              <a:rPr lang="en-US" sz="1800" spc="-10" dirty="0">
                <a:solidFill>
                  <a:srgbClr val="333333"/>
                </a:solidFill>
                <a:latin typeface="+mn-lt"/>
                <a:cs typeface="Georgia"/>
              </a:rPr>
              <a:t>therapy,</a:t>
            </a:r>
            <a:r>
              <a:rPr lang="en-US" sz="1800" dirty="0">
                <a:solidFill>
                  <a:srgbClr val="333333"/>
                </a:solidFill>
                <a:latin typeface="+mn-lt"/>
                <a:cs typeface="Georgia"/>
              </a:rPr>
              <a:t> </a:t>
            </a:r>
            <a:r>
              <a:rPr lang="en-US" sz="1800" spc="-10" dirty="0">
                <a:solidFill>
                  <a:srgbClr val="333333"/>
                </a:solidFill>
                <a:latin typeface="+mn-lt"/>
                <a:cs typeface="Georgia"/>
              </a:rPr>
              <a:t>stress</a:t>
            </a:r>
            <a:endParaRPr lang="en-US" sz="1800" dirty="0">
              <a:latin typeface="+mn-lt"/>
              <a:cs typeface="Georgia"/>
            </a:endParaRPr>
          </a:p>
          <a:p>
            <a:pPr marL="812800" lvl="1" indent="-342900">
              <a:lnSpc>
                <a:spcPct val="100000"/>
              </a:lnSpc>
              <a:spcBef>
                <a:spcPts val="505"/>
              </a:spcBef>
              <a:buClr>
                <a:schemeClr val="bg2"/>
              </a:buClr>
              <a:buFont typeface="Wingdings" panose="05000000000000000000" pitchFamily="2" charset="2"/>
              <a:buChar char="v"/>
              <a:tabLst>
                <a:tab pos="698500" algn="l"/>
              </a:tabLst>
            </a:pPr>
            <a:r>
              <a:rPr lang="en-US" sz="1800" spc="-5" dirty="0">
                <a:solidFill>
                  <a:srgbClr val="333333"/>
                </a:solidFill>
                <a:latin typeface="+mn-lt"/>
                <a:cs typeface="Georgia"/>
              </a:rPr>
              <a:t>Psychiatry:</a:t>
            </a:r>
            <a:r>
              <a:rPr lang="en-US" sz="1800" spc="25" dirty="0">
                <a:solidFill>
                  <a:srgbClr val="333333"/>
                </a:solidFill>
                <a:latin typeface="+mn-lt"/>
                <a:cs typeface="Georgia"/>
              </a:rPr>
              <a:t> </a:t>
            </a:r>
            <a:r>
              <a:rPr lang="en-US" sz="1800" spc="-10" dirty="0">
                <a:solidFill>
                  <a:srgbClr val="333333"/>
                </a:solidFill>
                <a:latin typeface="+mn-lt"/>
                <a:cs typeface="Georgia"/>
              </a:rPr>
              <a:t>insomnia,</a:t>
            </a:r>
            <a:r>
              <a:rPr lang="en-US" sz="1800" spc="65" dirty="0">
                <a:solidFill>
                  <a:srgbClr val="333333"/>
                </a:solidFill>
                <a:latin typeface="+mn-lt"/>
                <a:cs typeface="Georgia"/>
              </a:rPr>
              <a:t> </a:t>
            </a:r>
            <a:r>
              <a:rPr lang="en-US" sz="1800" spc="-10" dirty="0">
                <a:solidFill>
                  <a:srgbClr val="333333"/>
                </a:solidFill>
                <a:latin typeface="+mn-lt"/>
                <a:cs typeface="Georgia"/>
              </a:rPr>
              <a:t>mild</a:t>
            </a:r>
            <a:r>
              <a:rPr lang="en-US" sz="1800" spc="25" dirty="0">
                <a:solidFill>
                  <a:srgbClr val="333333"/>
                </a:solidFill>
                <a:latin typeface="+mn-lt"/>
                <a:cs typeface="Georgia"/>
              </a:rPr>
              <a:t> </a:t>
            </a:r>
            <a:r>
              <a:rPr lang="en-US" sz="1800" spc="-5" dirty="0">
                <a:solidFill>
                  <a:srgbClr val="333333"/>
                </a:solidFill>
                <a:latin typeface="+mn-lt"/>
                <a:cs typeface="Georgia"/>
              </a:rPr>
              <a:t>substance</a:t>
            </a:r>
            <a:r>
              <a:rPr lang="en-US" sz="1800" spc="15" dirty="0">
                <a:solidFill>
                  <a:srgbClr val="333333"/>
                </a:solidFill>
                <a:latin typeface="+mn-lt"/>
                <a:cs typeface="Georgia"/>
              </a:rPr>
              <a:t> </a:t>
            </a:r>
            <a:r>
              <a:rPr lang="en-US" sz="1800" spc="-5" dirty="0">
                <a:solidFill>
                  <a:srgbClr val="333333"/>
                </a:solidFill>
                <a:latin typeface="+mn-lt"/>
                <a:cs typeface="Georgia"/>
              </a:rPr>
              <a:t>abuse,</a:t>
            </a:r>
            <a:r>
              <a:rPr lang="en-US" sz="1800" spc="15" dirty="0">
                <a:solidFill>
                  <a:srgbClr val="333333"/>
                </a:solidFill>
                <a:latin typeface="+mn-lt"/>
                <a:cs typeface="Georgia"/>
              </a:rPr>
              <a:t> </a:t>
            </a:r>
            <a:r>
              <a:rPr lang="en-US" sz="1800" spc="-10" dirty="0">
                <a:solidFill>
                  <a:srgbClr val="333333"/>
                </a:solidFill>
                <a:latin typeface="+mn-lt"/>
                <a:cs typeface="Georgia"/>
              </a:rPr>
              <a:t>panic</a:t>
            </a:r>
            <a:r>
              <a:rPr lang="en-US" sz="1800" spc="35" dirty="0">
                <a:solidFill>
                  <a:srgbClr val="333333"/>
                </a:solidFill>
                <a:latin typeface="+mn-lt"/>
                <a:cs typeface="Georgia"/>
              </a:rPr>
              <a:t> </a:t>
            </a:r>
            <a:r>
              <a:rPr lang="en-US" sz="1800" spc="-5" dirty="0">
                <a:solidFill>
                  <a:srgbClr val="333333"/>
                </a:solidFill>
                <a:latin typeface="+mn-lt"/>
                <a:cs typeface="Georgia"/>
              </a:rPr>
              <a:t>attacks, PTSD,</a:t>
            </a:r>
            <a:r>
              <a:rPr lang="en-US" sz="1800" spc="25" dirty="0">
                <a:solidFill>
                  <a:srgbClr val="333333"/>
                </a:solidFill>
                <a:latin typeface="+mn-lt"/>
                <a:cs typeface="Georgia"/>
              </a:rPr>
              <a:t> </a:t>
            </a:r>
            <a:r>
              <a:rPr lang="en-US" sz="1800" spc="-10" dirty="0">
                <a:solidFill>
                  <a:srgbClr val="333333"/>
                </a:solidFill>
                <a:latin typeface="+mn-lt"/>
                <a:cs typeface="Georgia"/>
              </a:rPr>
              <a:t>OCD</a:t>
            </a:r>
            <a:endParaRPr lang="en-US" sz="1800" dirty="0">
              <a:latin typeface="+mn-lt"/>
              <a:cs typeface="Georgia"/>
            </a:endParaRPr>
          </a:p>
          <a:p>
            <a:pPr marL="355600" indent="-342900">
              <a:lnSpc>
                <a:spcPct val="100000"/>
              </a:lnSpc>
              <a:spcBef>
                <a:spcPts val="994"/>
              </a:spcBef>
              <a:buClr>
                <a:schemeClr val="bg2"/>
              </a:buClr>
              <a:buFont typeface="Wingdings" panose="05000000000000000000" pitchFamily="2" charset="2"/>
              <a:buChar char="Ø"/>
              <a:tabLst>
                <a:tab pos="240665" algn="l"/>
                <a:tab pos="241300" algn="l"/>
              </a:tabLst>
            </a:pPr>
            <a:r>
              <a:rPr lang="en-US" sz="1800" spc="-10" dirty="0">
                <a:latin typeface="+mn-lt"/>
                <a:cs typeface="Georgia"/>
              </a:rPr>
              <a:t>MetroPlusHealth</a:t>
            </a:r>
            <a:r>
              <a:rPr lang="en-US" sz="1800" dirty="0">
                <a:latin typeface="+mn-lt"/>
                <a:cs typeface="Georgia"/>
              </a:rPr>
              <a:t> </a:t>
            </a:r>
            <a:r>
              <a:rPr lang="en-US" sz="1800" spc="-10" dirty="0">
                <a:latin typeface="+mn-lt"/>
                <a:cs typeface="Georgia"/>
              </a:rPr>
              <a:t>members</a:t>
            </a:r>
            <a:r>
              <a:rPr lang="en-US" sz="1800" spc="20" dirty="0">
                <a:latin typeface="+mn-lt"/>
                <a:cs typeface="Georgia"/>
              </a:rPr>
              <a:t> </a:t>
            </a:r>
            <a:r>
              <a:rPr lang="en-US" sz="1800" spc="-5" dirty="0">
                <a:latin typeface="+mn-lt"/>
                <a:cs typeface="Georgia"/>
              </a:rPr>
              <a:t>can</a:t>
            </a:r>
            <a:r>
              <a:rPr lang="en-US" sz="1800" spc="25" dirty="0">
                <a:latin typeface="+mn-lt"/>
                <a:cs typeface="Georgia"/>
              </a:rPr>
              <a:t> </a:t>
            </a:r>
            <a:r>
              <a:rPr lang="en-US" sz="1800" spc="-5" dirty="0">
                <a:latin typeface="+mn-lt"/>
                <a:cs typeface="Georgia"/>
              </a:rPr>
              <a:t>access</a:t>
            </a:r>
            <a:r>
              <a:rPr lang="en-US" sz="1800" spc="20" dirty="0">
                <a:latin typeface="+mn-lt"/>
                <a:cs typeface="Georgia"/>
              </a:rPr>
              <a:t> </a:t>
            </a:r>
            <a:r>
              <a:rPr lang="en-US" sz="1800" spc="-5" dirty="0">
                <a:latin typeface="+mn-lt"/>
                <a:cs typeface="Georgia"/>
              </a:rPr>
              <a:t>virtual</a:t>
            </a:r>
            <a:r>
              <a:rPr lang="en-US" sz="1800" dirty="0">
                <a:latin typeface="+mn-lt"/>
                <a:cs typeface="Georgia"/>
              </a:rPr>
              <a:t> </a:t>
            </a:r>
            <a:r>
              <a:rPr lang="en-US" sz="1800" spc="-10" dirty="0">
                <a:latin typeface="+mn-lt"/>
                <a:cs typeface="Georgia"/>
              </a:rPr>
              <a:t>visits</a:t>
            </a:r>
            <a:r>
              <a:rPr lang="en-US" sz="1800" spc="35" dirty="0">
                <a:latin typeface="+mn-lt"/>
                <a:cs typeface="Georgia"/>
              </a:rPr>
              <a:t> </a:t>
            </a:r>
            <a:r>
              <a:rPr lang="en-US" sz="1800" spc="-5" dirty="0">
                <a:latin typeface="+mn-lt"/>
                <a:cs typeface="Georgia"/>
              </a:rPr>
              <a:t>at:</a:t>
            </a:r>
          </a:p>
          <a:p>
            <a:pPr marL="12700">
              <a:lnSpc>
                <a:spcPct val="100000"/>
              </a:lnSpc>
              <a:spcBef>
                <a:spcPts val="994"/>
              </a:spcBef>
              <a:buClr>
                <a:schemeClr val="bg2"/>
              </a:buClr>
              <a:tabLst>
                <a:tab pos="240665" algn="l"/>
                <a:tab pos="241300" algn="l"/>
              </a:tabLst>
            </a:pPr>
            <a:r>
              <a:rPr lang="en-US" sz="1800" spc="-5" dirty="0">
                <a:latin typeface="+mn-lt"/>
                <a:cs typeface="Georgia"/>
              </a:rPr>
              <a:t>			</a:t>
            </a:r>
            <a:r>
              <a:rPr lang="en-US" sz="1800" dirty="0">
                <a:latin typeface="+mn-lt"/>
                <a:cs typeface="Georgia"/>
              </a:rPr>
              <a:t>  </a:t>
            </a:r>
            <a:r>
              <a:rPr lang="en-US" sz="1800" b="1" dirty="0">
                <a:latin typeface="+mn-lt"/>
                <a:cs typeface="Georgia"/>
                <a:hlinkClick r:id="rId2"/>
              </a:rPr>
              <a:t>https://metroplus.expresscare.video/landing</a:t>
            </a:r>
            <a:endParaRPr lang="en-US" sz="1800" b="1" dirty="0">
              <a:latin typeface="+mn-lt"/>
              <a:cs typeface="Georgia"/>
            </a:endParaRPr>
          </a:p>
          <a:p>
            <a:pPr marL="355600" indent="-342900">
              <a:lnSpc>
                <a:spcPct val="100000"/>
              </a:lnSpc>
              <a:spcBef>
                <a:spcPts val="994"/>
              </a:spcBef>
              <a:buClr>
                <a:schemeClr val="bg2"/>
              </a:buClr>
              <a:buFont typeface="Wingdings" panose="05000000000000000000" pitchFamily="2" charset="2"/>
              <a:buChar char="Ø"/>
              <a:tabLst>
                <a:tab pos="240665" algn="l"/>
                <a:tab pos="241300" algn="l"/>
              </a:tabLst>
            </a:pPr>
            <a:r>
              <a:rPr lang="en-US" sz="1800" b="0" i="0" dirty="0">
                <a:solidFill>
                  <a:srgbClr val="333333"/>
                </a:solidFill>
                <a:effectLst/>
                <a:latin typeface="+mn-lt"/>
              </a:rPr>
              <a:t>Or you can call us 24/7 at </a:t>
            </a:r>
            <a:r>
              <a:rPr lang="en-US" sz="1800" b="0" i="0" u="none" strike="noStrike" dirty="0">
                <a:solidFill>
                  <a:srgbClr val="00818F"/>
                </a:solidFill>
                <a:effectLst/>
                <a:latin typeface="+mn-lt"/>
                <a:hlinkClick r:id="rId3"/>
              </a:rPr>
              <a:t>1-855-287-3508</a:t>
            </a:r>
            <a:r>
              <a:rPr lang="en-US" sz="1800" b="0" i="0" dirty="0">
                <a:solidFill>
                  <a:srgbClr val="333333"/>
                </a:solidFill>
                <a:effectLst/>
                <a:latin typeface="+mn-lt"/>
              </a:rPr>
              <a:t> to access Virtual Visit.</a:t>
            </a:r>
            <a:endParaRPr lang="en-US" sz="1800" b="1" dirty="0">
              <a:latin typeface="+mn-lt"/>
              <a:cs typeface="Georgia"/>
            </a:endParaRPr>
          </a:p>
          <a:p>
            <a:endParaRPr lang="en-US" dirty="0"/>
          </a:p>
        </p:txBody>
      </p:sp>
      <p:pic>
        <p:nvPicPr>
          <p:cNvPr id="5" name="object 5">
            <a:extLst>
              <a:ext uri="{FF2B5EF4-FFF2-40B4-BE49-F238E27FC236}">
                <a16:creationId xmlns:a16="http://schemas.microsoft.com/office/drawing/2014/main" id="{1351934D-00FB-BDFF-FEE6-C5E015C090B2}"/>
              </a:ext>
            </a:extLst>
          </p:cNvPr>
          <p:cNvPicPr/>
          <p:nvPr/>
        </p:nvPicPr>
        <p:blipFill>
          <a:blip r:embed="rId4" cstate="print"/>
          <a:stretch>
            <a:fillRect/>
          </a:stretch>
        </p:blipFill>
        <p:spPr>
          <a:xfrm>
            <a:off x="9303799" y="4133583"/>
            <a:ext cx="2507201" cy="1770058"/>
          </a:xfrm>
          <a:prstGeom prst="rect">
            <a:avLst/>
          </a:prstGeom>
        </p:spPr>
      </p:pic>
    </p:spTree>
    <p:extLst>
      <p:ext uri="{BB962C8B-B14F-4D97-AF65-F5344CB8AC3E}">
        <p14:creationId xmlns:p14="http://schemas.microsoft.com/office/powerpoint/2010/main" val="3375202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E2692D-86E7-79E0-3027-5973A1AA88F8}"/>
              </a:ext>
            </a:extLst>
          </p:cNvPr>
          <p:cNvSpPr>
            <a:spLocks noGrp="1"/>
          </p:cNvSpPr>
          <p:nvPr>
            <p:ph type="body" sz="quarter" idx="10"/>
          </p:nvPr>
        </p:nvSpPr>
        <p:spPr>
          <a:xfrm>
            <a:off x="0" y="-7"/>
            <a:ext cx="12192000" cy="954367"/>
          </a:xfrm>
        </p:spPr>
        <p:txBody>
          <a:bodyPr/>
          <a:lstStyle/>
          <a:p>
            <a:pPr algn="ctr"/>
            <a:r>
              <a:rPr lang="en-US" sz="5400" b="1"/>
              <a:t>Vaccine for Children Program</a:t>
            </a:r>
          </a:p>
        </p:txBody>
      </p:sp>
      <p:sp>
        <p:nvSpPr>
          <p:cNvPr id="4" name="Content Placeholder 3">
            <a:extLst>
              <a:ext uri="{FF2B5EF4-FFF2-40B4-BE49-F238E27FC236}">
                <a16:creationId xmlns:a16="http://schemas.microsoft.com/office/drawing/2014/main" id="{56D3EAF5-2189-5A6A-174B-A6FC47A1F299}"/>
              </a:ext>
            </a:extLst>
          </p:cNvPr>
          <p:cNvSpPr>
            <a:spLocks noGrp="1"/>
          </p:cNvSpPr>
          <p:nvPr>
            <p:ph sz="quarter" idx="11"/>
          </p:nvPr>
        </p:nvSpPr>
        <p:spPr>
          <a:xfrm>
            <a:off x="368558" y="1342506"/>
            <a:ext cx="11828016" cy="4547280"/>
          </a:xfrm>
        </p:spPr>
        <p:txBody>
          <a:bodyPr vert="horz" lIns="0" tIns="0" rIns="0" bIns="0" rtlCol="0" anchor="t">
            <a:noAutofit/>
          </a:bodyPr>
          <a:lstStyle/>
          <a:p>
            <a:pPr marL="298450" marR="415925" indent="-285750">
              <a:lnSpc>
                <a:spcPct val="100000"/>
              </a:lnSpc>
              <a:spcBef>
                <a:spcPts val="100"/>
              </a:spcBef>
              <a:buClr>
                <a:schemeClr val="bg2"/>
              </a:buClr>
              <a:buFont typeface="Wingdings" panose="05000000000000000000" pitchFamily="2" charset="2"/>
              <a:buChar char="Ø"/>
            </a:pPr>
            <a:r>
              <a:rPr lang="en-US" sz="2000" spc="5" dirty="0">
                <a:latin typeface="+mn-lt"/>
                <a:cs typeface="Arial"/>
              </a:rPr>
              <a:t>The </a:t>
            </a:r>
            <a:r>
              <a:rPr lang="en-US" sz="2000" spc="-5" dirty="0">
                <a:latin typeface="+mn-lt"/>
                <a:cs typeface="Arial"/>
              </a:rPr>
              <a:t>New </a:t>
            </a:r>
            <a:r>
              <a:rPr lang="en-US" sz="2000" spc="-50" dirty="0">
                <a:latin typeface="+mn-lt"/>
                <a:cs typeface="Arial"/>
              </a:rPr>
              <a:t>York </a:t>
            </a:r>
            <a:r>
              <a:rPr lang="en-US" sz="2000" spc="-5" dirty="0">
                <a:latin typeface="+mn-lt"/>
                <a:cs typeface="Arial"/>
              </a:rPr>
              <a:t>State </a:t>
            </a:r>
            <a:r>
              <a:rPr lang="en-US" sz="2000" spc="-15" dirty="0">
                <a:latin typeface="+mn-lt"/>
                <a:cs typeface="Arial"/>
              </a:rPr>
              <a:t>Vaccines </a:t>
            </a:r>
            <a:r>
              <a:rPr lang="en-US" sz="2000" dirty="0">
                <a:latin typeface="+mn-lt"/>
                <a:cs typeface="Arial"/>
              </a:rPr>
              <a:t>for </a:t>
            </a:r>
            <a:r>
              <a:rPr lang="en-US" sz="2000" spc="5" dirty="0">
                <a:latin typeface="+mn-lt"/>
                <a:cs typeface="Arial"/>
              </a:rPr>
              <a:t>Children </a:t>
            </a:r>
            <a:r>
              <a:rPr lang="en-US" sz="2000" dirty="0">
                <a:latin typeface="+mn-lt"/>
                <a:cs typeface="Arial"/>
              </a:rPr>
              <a:t>Program (VFC) </a:t>
            </a:r>
            <a:r>
              <a:rPr lang="en-US" sz="2000" spc="10" dirty="0">
                <a:latin typeface="+mn-lt"/>
                <a:cs typeface="Arial"/>
              </a:rPr>
              <a:t>supplies </a:t>
            </a:r>
            <a:r>
              <a:rPr lang="en-US" sz="2000" spc="15" dirty="0">
                <a:latin typeface="+mn-lt"/>
                <a:cs typeface="Arial"/>
              </a:rPr>
              <a:t> </a:t>
            </a:r>
            <a:r>
              <a:rPr lang="en-US" sz="2000" spc="5" dirty="0">
                <a:latin typeface="+mn-lt"/>
                <a:cs typeface="Arial"/>
              </a:rPr>
              <a:t>selected</a:t>
            </a:r>
            <a:r>
              <a:rPr lang="en-US" sz="2000" spc="-65" dirty="0">
                <a:latin typeface="+mn-lt"/>
                <a:cs typeface="Arial"/>
              </a:rPr>
              <a:t> </a:t>
            </a:r>
            <a:r>
              <a:rPr lang="en-US" sz="2000" spc="5" dirty="0">
                <a:latin typeface="+mn-lt"/>
                <a:cs typeface="Arial"/>
              </a:rPr>
              <a:t>vaccinations</a:t>
            </a:r>
            <a:r>
              <a:rPr lang="en-US" sz="2000" spc="-105" dirty="0">
                <a:latin typeface="+mn-lt"/>
                <a:cs typeface="Arial"/>
              </a:rPr>
              <a:t> </a:t>
            </a:r>
            <a:r>
              <a:rPr lang="en-US" sz="2000" dirty="0">
                <a:latin typeface="+mn-lt"/>
                <a:cs typeface="Arial"/>
              </a:rPr>
              <a:t>to</a:t>
            </a:r>
            <a:r>
              <a:rPr lang="en-US" sz="2000" spc="-25" dirty="0">
                <a:latin typeface="+mn-lt"/>
                <a:cs typeface="Arial"/>
              </a:rPr>
              <a:t> </a:t>
            </a:r>
            <a:r>
              <a:rPr lang="en-US" sz="2000" spc="5" dirty="0">
                <a:latin typeface="+mn-lt"/>
                <a:cs typeface="Arial"/>
              </a:rPr>
              <a:t>providers</a:t>
            </a:r>
            <a:r>
              <a:rPr lang="en-US" sz="2000" spc="-65" dirty="0">
                <a:latin typeface="+mn-lt"/>
                <a:cs typeface="Arial"/>
              </a:rPr>
              <a:t> </a:t>
            </a:r>
            <a:r>
              <a:rPr lang="en-US" sz="2000" spc="5" dirty="0">
                <a:latin typeface="+mn-lt"/>
                <a:cs typeface="Arial"/>
              </a:rPr>
              <a:t>caring</a:t>
            </a:r>
            <a:r>
              <a:rPr lang="en-US" sz="2000" spc="-65" dirty="0">
                <a:latin typeface="+mn-lt"/>
                <a:cs typeface="Arial"/>
              </a:rPr>
              <a:t> </a:t>
            </a:r>
            <a:r>
              <a:rPr lang="en-US" sz="2000" dirty="0">
                <a:latin typeface="+mn-lt"/>
                <a:cs typeface="Arial"/>
              </a:rPr>
              <a:t>for</a:t>
            </a:r>
            <a:r>
              <a:rPr lang="en-US" sz="2000" spc="-20" dirty="0">
                <a:latin typeface="+mn-lt"/>
                <a:cs typeface="Arial"/>
              </a:rPr>
              <a:t> </a:t>
            </a:r>
            <a:r>
              <a:rPr lang="en-US" sz="2000" dirty="0">
                <a:latin typeface="+mn-lt"/>
                <a:cs typeface="Arial"/>
              </a:rPr>
              <a:t>MetroPlus</a:t>
            </a:r>
            <a:r>
              <a:rPr lang="en-US" sz="2000" spc="-35" dirty="0">
                <a:latin typeface="+mn-lt"/>
                <a:cs typeface="Arial"/>
              </a:rPr>
              <a:t> </a:t>
            </a:r>
            <a:r>
              <a:rPr lang="en-US" sz="2000" spc="5" dirty="0">
                <a:latin typeface="+mn-lt"/>
                <a:cs typeface="Arial"/>
              </a:rPr>
              <a:t>Medicaid</a:t>
            </a:r>
            <a:r>
              <a:rPr lang="en-US" sz="2000" spc="-60" dirty="0">
                <a:latin typeface="+mn-lt"/>
                <a:cs typeface="Arial"/>
              </a:rPr>
              <a:t> </a:t>
            </a:r>
            <a:r>
              <a:rPr lang="en-US" sz="2000" dirty="0">
                <a:latin typeface="+mn-lt"/>
                <a:cs typeface="Arial"/>
              </a:rPr>
              <a:t>and </a:t>
            </a:r>
            <a:r>
              <a:rPr lang="en-US" sz="2000" spc="-484" dirty="0">
                <a:latin typeface="+mn-lt"/>
                <a:cs typeface="Arial"/>
              </a:rPr>
              <a:t> </a:t>
            </a:r>
            <a:r>
              <a:rPr lang="en-US" sz="2000" spc="-5" dirty="0">
                <a:latin typeface="+mn-lt"/>
                <a:cs typeface="Arial"/>
              </a:rPr>
              <a:t>CHP</a:t>
            </a:r>
            <a:r>
              <a:rPr lang="en-US" sz="2000" spc="-15" dirty="0">
                <a:latin typeface="+mn-lt"/>
                <a:cs typeface="Arial"/>
              </a:rPr>
              <a:t> members</a:t>
            </a:r>
            <a:r>
              <a:rPr lang="en-US" sz="2000" spc="75" dirty="0">
                <a:latin typeface="+mn-lt"/>
                <a:cs typeface="Arial"/>
              </a:rPr>
              <a:t> </a:t>
            </a:r>
            <a:r>
              <a:rPr lang="en-US" sz="2000" dirty="0">
                <a:latin typeface="+mn-lt"/>
                <a:cs typeface="Arial"/>
              </a:rPr>
              <a:t>at</a:t>
            </a:r>
            <a:r>
              <a:rPr lang="en-US" sz="2000" spc="-30" dirty="0">
                <a:latin typeface="+mn-lt"/>
                <a:cs typeface="Arial"/>
              </a:rPr>
              <a:t> </a:t>
            </a:r>
            <a:r>
              <a:rPr lang="en-US" sz="2000" dirty="0">
                <a:latin typeface="+mn-lt"/>
                <a:cs typeface="Arial"/>
              </a:rPr>
              <a:t>no</a:t>
            </a:r>
            <a:r>
              <a:rPr lang="en-US" sz="2000" spc="10" dirty="0">
                <a:latin typeface="+mn-lt"/>
                <a:cs typeface="Arial"/>
              </a:rPr>
              <a:t> </a:t>
            </a:r>
            <a:r>
              <a:rPr lang="en-US" sz="2000" dirty="0">
                <a:latin typeface="+mn-lt"/>
                <a:cs typeface="Arial"/>
              </a:rPr>
              <a:t>cost</a:t>
            </a:r>
            <a:r>
              <a:rPr lang="en-US" sz="2000" spc="-30" dirty="0">
                <a:latin typeface="+mn-lt"/>
                <a:cs typeface="Arial"/>
              </a:rPr>
              <a:t> </a:t>
            </a:r>
            <a:r>
              <a:rPr lang="en-US" sz="2000" dirty="0">
                <a:latin typeface="+mn-lt"/>
                <a:cs typeface="Arial"/>
              </a:rPr>
              <a:t>through</a:t>
            </a:r>
            <a:r>
              <a:rPr lang="en-US" sz="2000" spc="-25" dirty="0">
                <a:latin typeface="+mn-lt"/>
                <a:cs typeface="Arial"/>
              </a:rPr>
              <a:t> </a:t>
            </a:r>
            <a:r>
              <a:rPr lang="en-US" sz="2000" dirty="0">
                <a:latin typeface="+mn-lt"/>
                <a:cs typeface="Arial"/>
              </a:rPr>
              <a:t>the</a:t>
            </a:r>
            <a:r>
              <a:rPr lang="en-US" sz="2000" spc="-25" dirty="0">
                <a:latin typeface="+mn-lt"/>
                <a:cs typeface="Arial"/>
              </a:rPr>
              <a:t> </a:t>
            </a:r>
            <a:r>
              <a:rPr lang="en-US" sz="2000" dirty="0">
                <a:latin typeface="+mn-lt"/>
                <a:cs typeface="Arial"/>
              </a:rPr>
              <a:t>VFC </a:t>
            </a:r>
            <a:r>
              <a:rPr lang="en-US" sz="2000" spc="-5" dirty="0">
                <a:latin typeface="+mn-lt"/>
                <a:cs typeface="Arial"/>
              </a:rPr>
              <a:t>program.</a:t>
            </a:r>
            <a:endParaRPr lang="en-US" sz="2000" dirty="0">
              <a:latin typeface="+mn-lt"/>
              <a:cs typeface="Arial"/>
            </a:endParaRPr>
          </a:p>
          <a:p>
            <a:pPr marL="298450" marR="73660" indent="-285750">
              <a:lnSpc>
                <a:spcPct val="100000"/>
              </a:lnSpc>
              <a:spcBef>
                <a:spcPts val="1295"/>
              </a:spcBef>
              <a:buClr>
                <a:schemeClr val="bg2"/>
              </a:buClr>
              <a:buFont typeface="Wingdings" panose="05000000000000000000" pitchFamily="2" charset="2"/>
              <a:buChar char="Ø"/>
            </a:pPr>
            <a:r>
              <a:rPr lang="en-US" sz="2000" spc="5" dirty="0">
                <a:latin typeface="+mn-lt"/>
                <a:cs typeface="Arial"/>
              </a:rPr>
              <a:t>Eligible</a:t>
            </a:r>
            <a:r>
              <a:rPr lang="en-US" sz="2000" spc="-100" dirty="0">
                <a:latin typeface="+mn-lt"/>
                <a:cs typeface="Arial"/>
              </a:rPr>
              <a:t> </a:t>
            </a:r>
            <a:r>
              <a:rPr lang="en-US" sz="2000" spc="-15" dirty="0">
                <a:latin typeface="+mn-lt"/>
                <a:cs typeface="Arial"/>
              </a:rPr>
              <a:t>members</a:t>
            </a:r>
            <a:r>
              <a:rPr lang="en-US" sz="2000" spc="80" dirty="0">
                <a:latin typeface="+mn-lt"/>
                <a:cs typeface="Arial"/>
              </a:rPr>
              <a:t> </a:t>
            </a:r>
            <a:r>
              <a:rPr lang="en-US" sz="2000" spc="-15" dirty="0">
                <a:latin typeface="+mn-lt"/>
                <a:cs typeface="Arial"/>
              </a:rPr>
              <a:t>must</a:t>
            </a:r>
            <a:r>
              <a:rPr lang="en-US" sz="2000" spc="45" dirty="0">
                <a:latin typeface="+mn-lt"/>
                <a:cs typeface="Arial"/>
              </a:rPr>
              <a:t> </a:t>
            </a:r>
            <a:r>
              <a:rPr lang="en-US" sz="2000" dirty="0">
                <a:latin typeface="+mn-lt"/>
                <a:cs typeface="Arial"/>
              </a:rPr>
              <a:t>be</a:t>
            </a:r>
            <a:r>
              <a:rPr lang="en-US" sz="2000" spc="15" dirty="0">
                <a:latin typeface="+mn-lt"/>
                <a:cs typeface="Arial"/>
              </a:rPr>
              <a:t> </a:t>
            </a:r>
            <a:r>
              <a:rPr lang="en-US" sz="2000" dirty="0">
                <a:latin typeface="+mn-lt"/>
                <a:cs typeface="Arial"/>
              </a:rPr>
              <a:t>19</a:t>
            </a:r>
            <a:r>
              <a:rPr lang="en-US" sz="2000" spc="-20" dirty="0">
                <a:latin typeface="+mn-lt"/>
                <a:cs typeface="Arial"/>
              </a:rPr>
              <a:t> </a:t>
            </a:r>
            <a:r>
              <a:rPr lang="en-US" sz="2000" dirty="0">
                <a:latin typeface="+mn-lt"/>
                <a:cs typeface="Arial"/>
              </a:rPr>
              <a:t>years</a:t>
            </a:r>
            <a:r>
              <a:rPr lang="en-US" sz="2000" spc="-30" dirty="0">
                <a:latin typeface="+mn-lt"/>
                <a:cs typeface="Arial"/>
              </a:rPr>
              <a:t> </a:t>
            </a:r>
            <a:r>
              <a:rPr lang="en-US" sz="2000" dirty="0">
                <a:latin typeface="+mn-lt"/>
                <a:cs typeface="Arial"/>
              </a:rPr>
              <a:t>of</a:t>
            </a:r>
            <a:r>
              <a:rPr lang="en-US" sz="2000" spc="5" dirty="0">
                <a:latin typeface="+mn-lt"/>
                <a:cs typeface="Arial"/>
              </a:rPr>
              <a:t> </a:t>
            </a:r>
            <a:r>
              <a:rPr lang="en-US" sz="2000" dirty="0">
                <a:latin typeface="+mn-lt"/>
                <a:cs typeface="Arial"/>
              </a:rPr>
              <a:t>age</a:t>
            </a:r>
            <a:r>
              <a:rPr lang="en-US" sz="2000" spc="-20" dirty="0">
                <a:latin typeface="+mn-lt"/>
                <a:cs typeface="Arial"/>
              </a:rPr>
              <a:t> </a:t>
            </a:r>
            <a:r>
              <a:rPr lang="en-US" sz="2000" dirty="0">
                <a:latin typeface="+mn-lt"/>
                <a:cs typeface="Arial"/>
              </a:rPr>
              <a:t>or</a:t>
            </a:r>
            <a:r>
              <a:rPr lang="en-US" sz="2000" spc="20" dirty="0">
                <a:latin typeface="+mn-lt"/>
                <a:cs typeface="Arial"/>
              </a:rPr>
              <a:t> </a:t>
            </a:r>
            <a:r>
              <a:rPr lang="en-US" sz="2000" dirty="0">
                <a:latin typeface="+mn-lt"/>
                <a:cs typeface="Arial"/>
              </a:rPr>
              <a:t>younger</a:t>
            </a:r>
            <a:r>
              <a:rPr lang="en-US" sz="2000" spc="-55" dirty="0">
                <a:latin typeface="+mn-lt"/>
                <a:cs typeface="Arial"/>
              </a:rPr>
              <a:t> </a:t>
            </a:r>
            <a:r>
              <a:rPr lang="en-US" sz="2000" dirty="0">
                <a:latin typeface="+mn-lt"/>
                <a:cs typeface="Arial"/>
              </a:rPr>
              <a:t>and</a:t>
            </a:r>
            <a:r>
              <a:rPr lang="en-US" sz="2000" spc="-20" dirty="0">
                <a:latin typeface="+mn-lt"/>
                <a:cs typeface="Arial"/>
              </a:rPr>
              <a:t> </a:t>
            </a:r>
            <a:r>
              <a:rPr lang="en-US" sz="2000" dirty="0">
                <a:latin typeface="+mn-lt"/>
                <a:cs typeface="Arial"/>
              </a:rPr>
              <a:t>be</a:t>
            </a:r>
            <a:r>
              <a:rPr lang="en-US" sz="2000" spc="15" dirty="0">
                <a:latin typeface="+mn-lt"/>
                <a:cs typeface="Arial"/>
              </a:rPr>
              <a:t> </a:t>
            </a:r>
            <a:r>
              <a:rPr lang="en-US" sz="2000" spc="10" dirty="0">
                <a:latin typeface="+mn-lt"/>
                <a:cs typeface="Arial"/>
              </a:rPr>
              <a:t>enrolled</a:t>
            </a:r>
            <a:r>
              <a:rPr lang="en-US" sz="2000" spc="-135" dirty="0">
                <a:latin typeface="+mn-lt"/>
                <a:cs typeface="Arial"/>
              </a:rPr>
              <a:t> </a:t>
            </a:r>
            <a:r>
              <a:rPr lang="en-US" sz="2000" spc="10" dirty="0">
                <a:latin typeface="+mn-lt"/>
                <a:cs typeface="Arial"/>
              </a:rPr>
              <a:t>in </a:t>
            </a:r>
            <a:r>
              <a:rPr lang="en-US" sz="2000" spc="-484" dirty="0">
                <a:latin typeface="+mn-lt"/>
                <a:cs typeface="Arial"/>
              </a:rPr>
              <a:t> </a:t>
            </a:r>
            <a:r>
              <a:rPr lang="en-US" sz="2000" spc="5" dirty="0">
                <a:latin typeface="+mn-lt"/>
                <a:cs typeface="Arial"/>
              </a:rPr>
              <a:t>Medicaid</a:t>
            </a:r>
            <a:r>
              <a:rPr lang="en-US" sz="2000" spc="-70" dirty="0">
                <a:latin typeface="+mn-lt"/>
                <a:cs typeface="Arial"/>
              </a:rPr>
              <a:t> </a:t>
            </a:r>
            <a:r>
              <a:rPr lang="en-US" sz="2000" dirty="0">
                <a:latin typeface="+mn-lt"/>
                <a:cs typeface="Arial"/>
              </a:rPr>
              <a:t>and</a:t>
            </a:r>
            <a:r>
              <a:rPr lang="en-US" sz="2000" spc="-25" dirty="0">
                <a:latin typeface="+mn-lt"/>
                <a:cs typeface="Arial"/>
              </a:rPr>
              <a:t> </a:t>
            </a:r>
            <a:r>
              <a:rPr lang="en-US" sz="2000" spc="-5" dirty="0">
                <a:latin typeface="+mn-lt"/>
                <a:cs typeface="Arial"/>
              </a:rPr>
              <a:t>CHP</a:t>
            </a:r>
            <a:r>
              <a:rPr lang="en-US" sz="2000" spc="-10" dirty="0">
                <a:latin typeface="+mn-lt"/>
                <a:cs typeface="Arial"/>
              </a:rPr>
              <a:t> </a:t>
            </a:r>
            <a:r>
              <a:rPr lang="en-US" sz="2000" dirty="0">
                <a:latin typeface="+mn-lt"/>
                <a:cs typeface="Arial"/>
              </a:rPr>
              <a:t>LOB</a:t>
            </a:r>
            <a:r>
              <a:rPr lang="en-US" sz="2000" spc="-10" dirty="0">
                <a:latin typeface="+mn-lt"/>
                <a:cs typeface="Arial"/>
              </a:rPr>
              <a:t> </a:t>
            </a:r>
            <a:r>
              <a:rPr lang="en-US" sz="2000" spc="-5" dirty="0">
                <a:latin typeface="+mn-lt"/>
                <a:cs typeface="Arial"/>
              </a:rPr>
              <a:t>with</a:t>
            </a:r>
            <a:r>
              <a:rPr lang="en-US" sz="2000" spc="-25" dirty="0">
                <a:latin typeface="+mn-lt"/>
                <a:cs typeface="Arial"/>
              </a:rPr>
              <a:t> </a:t>
            </a:r>
            <a:r>
              <a:rPr lang="en-US" sz="2000" dirty="0">
                <a:latin typeface="+mn-lt"/>
                <a:cs typeface="Arial"/>
              </a:rPr>
              <a:t>the</a:t>
            </a:r>
            <a:r>
              <a:rPr lang="en-US" sz="2000" spc="10" dirty="0">
                <a:latin typeface="+mn-lt"/>
                <a:cs typeface="Arial"/>
              </a:rPr>
              <a:t> </a:t>
            </a:r>
            <a:r>
              <a:rPr lang="en-US" sz="2000" spc="5" dirty="0">
                <a:latin typeface="+mn-lt"/>
                <a:cs typeface="Arial"/>
              </a:rPr>
              <a:t>plans.</a:t>
            </a:r>
            <a:endParaRPr lang="en-US" sz="2000" dirty="0">
              <a:latin typeface="+mn-lt"/>
              <a:cs typeface="Arial"/>
            </a:endParaRPr>
          </a:p>
          <a:p>
            <a:pPr marL="298450" marR="5080" indent="-285750">
              <a:lnSpc>
                <a:spcPct val="100000"/>
              </a:lnSpc>
              <a:spcBef>
                <a:spcPts val="1330"/>
              </a:spcBef>
              <a:buClr>
                <a:schemeClr val="bg2"/>
              </a:buClr>
              <a:buFont typeface="Wingdings" panose="05000000000000000000" pitchFamily="2" charset="2"/>
              <a:buChar char="Ø"/>
            </a:pPr>
            <a:r>
              <a:rPr lang="en-US" sz="2000" spc="5" dirty="0">
                <a:latin typeface="+mn-lt"/>
                <a:cs typeface="Arial"/>
              </a:rPr>
              <a:t>Providers</a:t>
            </a:r>
            <a:r>
              <a:rPr lang="en-US" sz="2000" spc="-75" dirty="0">
                <a:latin typeface="+mn-lt"/>
                <a:cs typeface="Arial"/>
              </a:rPr>
              <a:t> </a:t>
            </a:r>
            <a:r>
              <a:rPr lang="en-US" sz="2000" spc="-20" dirty="0">
                <a:latin typeface="+mn-lt"/>
                <a:cs typeface="Arial"/>
              </a:rPr>
              <a:t>may</a:t>
            </a:r>
            <a:r>
              <a:rPr lang="en-US" sz="2000" spc="40" dirty="0">
                <a:latin typeface="+mn-lt"/>
                <a:cs typeface="Arial"/>
              </a:rPr>
              <a:t> </a:t>
            </a:r>
            <a:r>
              <a:rPr lang="en-US" sz="2000" dirty="0">
                <a:latin typeface="+mn-lt"/>
                <a:cs typeface="Arial"/>
              </a:rPr>
              <a:t>order</a:t>
            </a:r>
            <a:r>
              <a:rPr lang="en-US" sz="2000" spc="-20" dirty="0">
                <a:latin typeface="+mn-lt"/>
                <a:cs typeface="Arial"/>
              </a:rPr>
              <a:t> </a:t>
            </a:r>
            <a:r>
              <a:rPr lang="en-US" sz="2000" spc="5" dirty="0">
                <a:latin typeface="+mn-lt"/>
                <a:cs typeface="Arial"/>
              </a:rPr>
              <a:t>vaccines</a:t>
            </a:r>
            <a:r>
              <a:rPr lang="en-US" sz="2000" spc="-70" dirty="0">
                <a:latin typeface="+mn-lt"/>
                <a:cs typeface="Arial"/>
              </a:rPr>
              <a:t> </a:t>
            </a:r>
            <a:r>
              <a:rPr lang="en-US" sz="2000" dirty="0">
                <a:latin typeface="+mn-lt"/>
                <a:cs typeface="Arial"/>
              </a:rPr>
              <a:t>for</a:t>
            </a:r>
            <a:r>
              <a:rPr lang="en-US" sz="2000" spc="-25" dirty="0">
                <a:latin typeface="+mn-lt"/>
                <a:cs typeface="Arial"/>
              </a:rPr>
              <a:t> </a:t>
            </a:r>
            <a:r>
              <a:rPr lang="en-US" sz="2000" spc="5" dirty="0">
                <a:latin typeface="+mn-lt"/>
                <a:cs typeface="Arial"/>
              </a:rPr>
              <a:t>Medicaid</a:t>
            </a:r>
            <a:r>
              <a:rPr lang="en-US" sz="2000" spc="-65" dirty="0">
                <a:latin typeface="+mn-lt"/>
                <a:cs typeface="Arial"/>
              </a:rPr>
              <a:t> </a:t>
            </a:r>
            <a:r>
              <a:rPr lang="en-US" sz="2000" dirty="0">
                <a:latin typeface="+mn-lt"/>
                <a:cs typeface="Arial"/>
              </a:rPr>
              <a:t>and</a:t>
            </a:r>
            <a:r>
              <a:rPr lang="en-US" sz="2000" spc="10" dirty="0">
                <a:latin typeface="+mn-lt"/>
                <a:cs typeface="Arial"/>
              </a:rPr>
              <a:t> </a:t>
            </a:r>
            <a:r>
              <a:rPr lang="en-US" sz="2000" spc="-5" dirty="0">
                <a:latin typeface="+mn-lt"/>
                <a:cs typeface="Arial"/>
              </a:rPr>
              <a:t>CHP</a:t>
            </a:r>
            <a:r>
              <a:rPr lang="en-US" sz="2000" spc="-45" dirty="0">
                <a:latin typeface="+mn-lt"/>
                <a:cs typeface="Arial"/>
              </a:rPr>
              <a:t> </a:t>
            </a:r>
            <a:r>
              <a:rPr lang="en-US" sz="2000" spc="-15" dirty="0">
                <a:latin typeface="+mn-lt"/>
                <a:cs typeface="Arial"/>
              </a:rPr>
              <a:t>members</a:t>
            </a:r>
            <a:r>
              <a:rPr lang="en-US" sz="2000" spc="75" dirty="0">
                <a:latin typeface="+mn-lt"/>
                <a:cs typeface="Arial"/>
              </a:rPr>
              <a:t> </a:t>
            </a:r>
            <a:r>
              <a:rPr lang="en-US" sz="2000" dirty="0">
                <a:latin typeface="+mn-lt"/>
                <a:cs typeface="Arial"/>
              </a:rPr>
              <a:t>at no</a:t>
            </a:r>
            <a:r>
              <a:rPr lang="en-US" sz="2000" spc="-25" dirty="0">
                <a:latin typeface="+mn-lt"/>
                <a:cs typeface="Arial"/>
              </a:rPr>
              <a:t> </a:t>
            </a:r>
            <a:r>
              <a:rPr lang="en-US" sz="2000" dirty="0">
                <a:latin typeface="+mn-lt"/>
                <a:cs typeface="Arial"/>
              </a:rPr>
              <a:t>cost </a:t>
            </a:r>
            <a:r>
              <a:rPr lang="en-US" sz="2000" spc="-484" dirty="0">
                <a:latin typeface="+mn-lt"/>
                <a:cs typeface="Arial"/>
              </a:rPr>
              <a:t> </a:t>
            </a:r>
            <a:r>
              <a:rPr lang="en-US" sz="2000" dirty="0">
                <a:latin typeface="+mn-lt"/>
                <a:cs typeface="Arial"/>
              </a:rPr>
              <a:t>through</a:t>
            </a:r>
            <a:r>
              <a:rPr lang="en-US" sz="2000" spc="-70" dirty="0">
                <a:latin typeface="+mn-lt"/>
                <a:cs typeface="Arial"/>
              </a:rPr>
              <a:t> </a:t>
            </a:r>
            <a:r>
              <a:rPr lang="en-US" sz="2000" dirty="0">
                <a:latin typeface="+mn-lt"/>
                <a:cs typeface="Arial"/>
              </a:rPr>
              <a:t>the</a:t>
            </a:r>
            <a:r>
              <a:rPr lang="en-US" sz="2000" spc="10" dirty="0">
                <a:latin typeface="+mn-lt"/>
                <a:cs typeface="Arial"/>
              </a:rPr>
              <a:t> </a:t>
            </a:r>
            <a:r>
              <a:rPr lang="en-US" sz="2000" dirty="0">
                <a:latin typeface="+mn-lt"/>
                <a:cs typeface="Arial"/>
              </a:rPr>
              <a:t>VFC </a:t>
            </a:r>
            <a:r>
              <a:rPr lang="en-US" sz="2000" spc="-5" dirty="0">
                <a:latin typeface="+mn-lt"/>
                <a:cs typeface="Arial"/>
              </a:rPr>
              <a:t>program.</a:t>
            </a:r>
            <a:endParaRPr lang="en-US" sz="2000" dirty="0">
              <a:latin typeface="+mn-lt"/>
              <a:cs typeface="Arial"/>
            </a:endParaRPr>
          </a:p>
          <a:p>
            <a:pPr marL="812800" marR="508000" indent="-342900">
              <a:lnSpc>
                <a:spcPct val="100000"/>
              </a:lnSpc>
              <a:spcBef>
                <a:spcPts val="1335"/>
              </a:spcBef>
              <a:buClr>
                <a:schemeClr val="bg2"/>
              </a:buClr>
              <a:buFont typeface="Wingdings" panose="05000000000000000000" pitchFamily="2" charset="2"/>
              <a:buChar char="v"/>
            </a:pPr>
            <a:r>
              <a:rPr lang="en-US" sz="2000" spc="5" dirty="0">
                <a:latin typeface="+mn-lt"/>
                <a:cs typeface="Arial"/>
              </a:rPr>
              <a:t>For</a:t>
            </a:r>
            <a:r>
              <a:rPr lang="en-US" sz="2000" spc="-15" dirty="0">
                <a:latin typeface="+mn-lt"/>
                <a:cs typeface="Arial"/>
              </a:rPr>
              <a:t> </a:t>
            </a:r>
            <a:r>
              <a:rPr lang="en-US" sz="2000" spc="5" dirty="0">
                <a:latin typeface="+mn-lt"/>
                <a:cs typeface="Arial"/>
              </a:rPr>
              <a:t>additional</a:t>
            </a:r>
            <a:r>
              <a:rPr lang="en-US" sz="2000" spc="-105" dirty="0">
                <a:latin typeface="+mn-lt"/>
                <a:cs typeface="Arial"/>
              </a:rPr>
              <a:t> </a:t>
            </a:r>
            <a:r>
              <a:rPr lang="en-US" sz="2000" dirty="0">
                <a:latin typeface="+mn-lt"/>
                <a:cs typeface="Arial"/>
              </a:rPr>
              <a:t>information</a:t>
            </a:r>
            <a:r>
              <a:rPr lang="en-US" sz="2000" spc="-60" dirty="0">
                <a:latin typeface="+mn-lt"/>
                <a:cs typeface="Arial"/>
              </a:rPr>
              <a:t> </a:t>
            </a:r>
            <a:r>
              <a:rPr lang="en-US" sz="2000" dirty="0">
                <a:latin typeface="+mn-lt"/>
                <a:cs typeface="Arial"/>
              </a:rPr>
              <a:t>on</a:t>
            </a:r>
            <a:r>
              <a:rPr lang="en-US" sz="2000" spc="-15" dirty="0">
                <a:latin typeface="+mn-lt"/>
                <a:cs typeface="Arial"/>
              </a:rPr>
              <a:t> </a:t>
            </a:r>
            <a:r>
              <a:rPr lang="en-US" sz="2000" dirty="0">
                <a:latin typeface="+mn-lt"/>
                <a:cs typeface="Arial"/>
              </a:rPr>
              <a:t>the</a:t>
            </a:r>
            <a:r>
              <a:rPr lang="en-US" sz="2000" spc="15" dirty="0">
                <a:latin typeface="+mn-lt"/>
                <a:cs typeface="Arial"/>
              </a:rPr>
              <a:t> </a:t>
            </a:r>
            <a:r>
              <a:rPr lang="en-US" sz="2000" dirty="0">
                <a:latin typeface="+mn-lt"/>
                <a:cs typeface="Arial"/>
              </a:rPr>
              <a:t>VFC</a:t>
            </a:r>
            <a:r>
              <a:rPr lang="en-US" sz="2000" spc="-30" dirty="0">
                <a:latin typeface="+mn-lt"/>
                <a:cs typeface="Arial"/>
              </a:rPr>
              <a:t> </a:t>
            </a:r>
            <a:r>
              <a:rPr lang="en-US" sz="2000" spc="-5" dirty="0">
                <a:latin typeface="+mn-lt"/>
                <a:cs typeface="Arial"/>
              </a:rPr>
              <a:t>immunization</a:t>
            </a:r>
            <a:r>
              <a:rPr lang="en-US" sz="2000" spc="15" dirty="0">
                <a:latin typeface="+mn-lt"/>
                <a:cs typeface="Arial"/>
              </a:rPr>
              <a:t> </a:t>
            </a:r>
            <a:r>
              <a:rPr lang="en-US" sz="2000" dirty="0">
                <a:latin typeface="+mn-lt"/>
                <a:cs typeface="Arial"/>
              </a:rPr>
              <a:t>Program</a:t>
            </a:r>
            <a:r>
              <a:rPr lang="en-US" sz="2000" spc="-50" dirty="0">
                <a:latin typeface="+mn-lt"/>
                <a:cs typeface="Arial"/>
              </a:rPr>
              <a:t> or to order </a:t>
            </a:r>
            <a:r>
              <a:rPr lang="en-US" sz="2000" spc="5" dirty="0">
                <a:latin typeface="+mn-lt"/>
                <a:cs typeface="Arial"/>
              </a:rPr>
              <a:t>vaccines</a:t>
            </a:r>
            <a:r>
              <a:rPr lang="en-US" sz="2000" spc="-70" dirty="0">
                <a:latin typeface="+mn-lt"/>
                <a:cs typeface="Arial"/>
              </a:rPr>
              <a:t> </a:t>
            </a:r>
            <a:r>
              <a:rPr lang="en-US" sz="2000" dirty="0">
                <a:latin typeface="+mn-lt"/>
                <a:cs typeface="Arial"/>
              </a:rPr>
              <a:t>for</a:t>
            </a:r>
            <a:r>
              <a:rPr lang="en-US" sz="2000" spc="-20" dirty="0">
                <a:latin typeface="+mn-lt"/>
                <a:cs typeface="Arial"/>
              </a:rPr>
              <a:t> </a:t>
            </a:r>
            <a:r>
              <a:rPr lang="en-US" sz="2000" dirty="0">
                <a:latin typeface="+mn-lt"/>
                <a:cs typeface="Arial"/>
              </a:rPr>
              <a:t>MetroPlus</a:t>
            </a:r>
            <a:r>
              <a:rPr lang="en-US" sz="2000" spc="-35" dirty="0">
                <a:latin typeface="+mn-lt"/>
                <a:cs typeface="Arial"/>
              </a:rPr>
              <a:t> </a:t>
            </a:r>
            <a:r>
              <a:rPr lang="en-US" sz="2000" spc="5" dirty="0">
                <a:latin typeface="+mn-lt"/>
                <a:cs typeface="Arial"/>
              </a:rPr>
              <a:t>Medicaid</a:t>
            </a:r>
            <a:r>
              <a:rPr lang="en-US" sz="2000" spc="-65" dirty="0">
                <a:latin typeface="+mn-lt"/>
                <a:cs typeface="Arial"/>
              </a:rPr>
              <a:t> </a:t>
            </a:r>
            <a:r>
              <a:rPr lang="en-US" sz="2000" spc="-5" dirty="0">
                <a:latin typeface="+mn-lt"/>
                <a:cs typeface="Arial"/>
              </a:rPr>
              <a:t>CHP</a:t>
            </a:r>
            <a:r>
              <a:rPr lang="en-US" sz="2000" spc="-45" dirty="0">
                <a:latin typeface="+mn-lt"/>
                <a:cs typeface="Arial"/>
              </a:rPr>
              <a:t> </a:t>
            </a:r>
            <a:r>
              <a:rPr lang="en-US" sz="2000" spc="-15" dirty="0">
                <a:latin typeface="+mn-lt"/>
                <a:cs typeface="Arial"/>
              </a:rPr>
              <a:t>members,</a:t>
            </a:r>
            <a:r>
              <a:rPr lang="en-US" sz="2000" spc="114" dirty="0">
                <a:latin typeface="+mn-lt"/>
                <a:cs typeface="Arial"/>
              </a:rPr>
              <a:t> </a:t>
            </a:r>
            <a:r>
              <a:rPr lang="en-US" sz="2000" spc="10" dirty="0">
                <a:latin typeface="+mn-lt"/>
                <a:cs typeface="Arial"/>
              </a:rPr>
              <a:t>call:</a:t>
            </a:r>
            <a:endParaRPr lang="en-US" sz="2000" dirty="0">
              <a:latin typeface="+mn-lt"/>
              <a:cs typeface="Arial"/>
            </a:endParaRPr>
          </a:p>
          <a:p>
            <a:pPr marL="1269365" marR="1320800" indent="-342900">
              <a:lnSpc>
                <a:spcPct val="100000"/>
              </a:lnSpc>
              <a:spcBef>
                <a:spcPts val="0"/>
              </a:spcBef>
              <a:spcAft>
                <a:spcPts val="0"/>
              </a:spcAft>
              <a:buClr>
                <a:schemeClr val="bg2"/>
              </a:buClr>
              <a:buFont typeface="Wingdings" panose="05000000000000000000" pitchFamily="2" charset="2"/>
              <a:buChar char="q"/>
              <a:tabLst>
                <a:tab pos="1214755" algn="l"/>
                <a:tab pos="1215390" algn="l"/>
              </a:tabLst>
            </a:pPr>
            <a:r>
              <a:rPr lang="en-US" sz="2000" spc="-5" dirty="0">
                <a:latin typeface="+mn-lt"/>
                <a:cs typeface="Arial"/>
              </a:rPr>
              <a:t>New </a:t>
            </a:r>
            <a:r>
              <a:rPr lang="en-US" sz="2000" spc="-50" dirty="0">
                <a:latin typeface="+mn-lt"/>
                <a:cs typeface="Arial"/>
              </a:rPr>
              <a:t>York </a:t>
            </a:r>
            <a:r>
              <a:rPr lang="en-US" sz="2000" spc="-5" dirty="0">
                <a:latin typeface="+mn-lt"/>
                <a:cs typeface="Arial"/>
              </a:rPr>
              <a:t>State Department </a:t>
            </a:r>
            <a:r>
              <a:rPr lang="en-US" sz="2000" dirty="0">
                <a:latin typeface="+mn-lt"/>
                <a:cs typeface="Arial"/>
              </a:rPr>
              <a:t>of </a:t>
            </a:r>
            <a:r>
              <a:rPr lang="en-US" sz="2000" spc="5" dirty="0">
                <a:latin typeface="+mn-lt"/>
                <a:cs typeface="Arial"/>
              </a:rPr>
              <a:t>Health </a:t>
            </a:r>
            <a:r>
              <a:rPr lang="en-US" sz="2000" dirty="0">
                <a:latin typeface="+mn-lt"/>
                <a:cs typeface="Arial"/>
              </a:rPr>
              <a:t>Bureau </a:t>
            </a:r>
            <a:r>
              <a:rPr lang="en-US" sz="2000" spc="5" dirty="0">
                <a:latin typeface="+mn-lt"/>
                <a:cs typeface="Arial"/>
              </a:rPr>
              <a:t>of </a:t>
            </a:r>
            <a:r>
              <a:rPr lang="en-US" sz="2000" spc="-490" dirty="0">
                <a:latin typeface="+mn-lt"/>
                <a:cs typeface="Arial"/>
              </a:rPr>
              <a:t> </a:t>
            </a:r>
            <a:r>
              <a:rPr lang="en-US" sz="2000" spc="-5" dirty="0">
                <a:latin typeface="+mn-lt"/>
                <a:cs typeface="Arial"/>
              </a:rPr>
              <a:t>Immunization</a:t>
            </a:r>
            <a:r>
              <a:rPr lang="en-US" sz="2000" spc="5" dirty="0">
                <a:latin typeface="+mn-lt"/>
                <a:cs typeface="Arial"/>
              </a:rPr>
              <a:t> </a:t>
            </a:r>
            <a:r>
              <a:rPr lang="en-US" sz="2000" b="1" spc="5" dirty="0">
                <a:latin typeface="+mn-lt"/>
                <a:cs typeface="Arial"/>
              </a:rPr>
              <a:t>518-473-4437</a:t>
            </a:r>
            <a:endParaRPr lang="en-US" sz="2000" dirty="0">
              <a:latin typeface="+mn-lt"/>
              <a:cs typeface="Arial"/>
            </a:endParaRPr>
          </a:p>
          <a:p>
            <a:pPr marL="1269365" marR="415925" indent="-342900">
              <a:lnSpc>
                <a:spcPct val="100000"/>
              </a:lnSpc>
              <a:spcBef>
                <a:spcPts val="0"/>
              </a:spcBef>
              <a:spcAft>
                <a:spcPts val="0"/>
              </a:spcAft>
              <a:buClr>
                <a:schemeClr val="bg2"/>
              </a:buClr>
              <a:buFont typeface="Wingdings" panose="05000000000000000000" pitchFamily="2" charset="2"/>
              <a:buChar char="q"/>
              <a:tabLst>
                <a:tab pos="1214755" algn="l"/>
                <a:tab pos="1215390" algn="l"/>
              </a:tabLst>
            </a:pPr>
            <a:r>
              <a:rPr lang="en-US" sz="2000" spc="-5" dirty="0">
                <a:latin typeface="+mn-lt"/>
                <a:cs typeface="Arial"/>
              </a:rPr>
              <a:t>New </a:t>
            </a:r>
            <a:r>
              <a:rPr lang="en-US" sz="2000" spc="-50" dirty="0">
                <a:latin typeface="+mn-lt"/>
                <a:cs typeface="Arial"/>
              </a:rPr>
              <a:t>York </a:t>
            </a:r>
            <a:r>
              <a:rPr lang="en-US" sz="2000" spc="5" dirty="0">
                <a:latin typeface="+mn-lt"/>
                <a:cs typeface="Arial"/>
              </a:rPr>
              <a:t>City </a:t>
            </a:r>
            <a:r>
              <a:rPr lang="en-US" sz="2000" spc="-5" dirty="0">
                <a:latin typeface="+mn-lt"/>
                <a:cs typeface="Arial"/>
              </a:rPr>
              <a:t>Department </a:t>
            </a:r>
            <a:r>
              <a:rPr lang="en-US" sz="2000" dirty="0">
                <a:latin typeface="+mn-lt"/>
                <a:cs typeface="Arial"/>
              </a:rPr>
              <a:t>of </a:t>
            </a:r>
            <a:r>
              <a:rPr lang="en-US" sz="2000" spc="5" dirty="0">
                <a:latin typeface="+mn-lt"/>
                <a:cs typeface="Arial"/>
              </a:rPr>
              <a:t>Health </a:t>
            </a:r>
            <a:r>
              <a:rPr lang="en-US" sz="2000" dirty="0">
                <a:latin typeface="+mn-lt"/>
                <a:cs typeface="Arial"/>
              </a:rPr>
              <a:t>and </a:t>
            </a:r>
            <a:r>
              <a:rPr lang="en-US" sz="2000" spc="-5" dirty="0">
                <a:latin typeface="+mn-lt"/>
                <a:cs typeface="Arial"/>
              </a:rPr>
              <a:t>Mental </a:t>
            </a:r>
            <a:r>
              <a:rPr lang="en-US" sz="2000" spc="5" dirty="0">
                <a:latin typeface="+mn-lt"/>
                <a:cs typeface="Arial"/>
              </a:rPr>
              <a:t>Hygiene </a:t>
            </a:r>
            <a:r>
              <a:rPr lang="en-US" sz="2000" spc="-490" dirty="0">
                <a:latin typeface="+mn-lt"/>
                <a:cs typeface="Arial"/>
              </a:rPr>
              <a:t> </a:t>
            </a:r>
            <a:r>
              <a:rPr lang="en-US" sz="2000" spc="-5" dirty="0">
                <a:latin typeface="+mn-lt"/>
                <a:cs typeface="Arial"/>
              </a:rPr>
              <a:t>Immunization</a:t>
            </a:r>
            <a:r>
              <a:rPr lang="en-US" sz="2000" spc="5" dirty="0">
                <a:latin typeface="+mn-lt"/>
                <a:cs typeface="Arial"/>
              </a:rPr>
              <a:t> Hotline</a:t>
            </a:r>
            <a:r>
              <a:rPr lang="en-US" sz="2000" spc="-65" dirty="0">
                <a:latin typeface="+mn-lt"/>
                <a:cs typeface="Arial"/>
              </a:rPr>
              <a:t> </a:t>
            </a:r>
          </a:p>
          <a:p>
            <a:pPr marL="926465" marR="415925">
              <a:lnSpc>
                <a:spcPct val="100000"/>
              </a:lnSpc>
              <a:spcBef>
                <a:spcPts val="0"/>
              </a:spcBef>
              <a:spcAft>
                <a:spcPts val="0"/>
              </a:spcAft>
              <a:buClr>
                <a:schemeClr val="bg2"/>
              </a:buClr>
              <a:tabLst>
                <a:tab pos="1214755" algn="l"/>
                <a:tab pos="1215390" algn="l"/>
              </a:tabLst>
            </a:pPr>
            <a:r>
              <a:rPr lang="en-US" sz="2000" b="1" spc="-65" dirty="0">
                <a:latin typeface="+mn-lt"/>
                <a:cs typeface="Arial"/>
              </a:rPr>
              <a:t>	</a:t>
            </a:r>
            <a:r>
              <a:rPr lang="en-US" sz="2000" b="1" spc="5" dirty="0">
                <a:latin typeface="+mn-lt"/>
                <a:cs typeface="Arial"/>
              </a:rPr>
              <a:t>347-396-2400</a:t>
            </a:r>
            <a:endParaRPr lang="en-US" sz="2000" dirty="0">
              <a:latin typeface="+mn-lt"/>
              <a:cs typeface="Arial"/>
            </a:endParaRPr>
          </a:p>
          <a:p>
            <a:pPr marL="1269365" marR="934085" indent="-342900">
              <a:lnSpc>
                <a:spcPct val="100000"/>
              </a:lnSpc>
              <a:spcBef>
                <a:spcPts val="0"/>
              </a:spcBef>
              <a:spcAft>
                <a:spcPts val="0"/>
              </a:spcAft>
              <a:buClr>
                <a:schemeClr val="bg2"/>
              </a:buClr>
              <a:buFont typeface="Wingdings" panose="05000000000000000000" pitchFamily="2" charset="2"/>
              <a:buChar char="q"/>
              <a:tabLst>
                <a:tab pos="1214755" algn="l"/>
                <a:tab pos="1215390" algn="l"/>
              </a:tabLst>
            </a:pPr>
            <a:r>
              <a:rPr lang="en-US" sz="2000" spc="-5" dirty="0">
                <a:latin typeface="+mn-lt"/>
                <a:cs typeface="Arial"/>
              </a:rPr>
              <a:t>New</a:t>
            </a:r>
            <a:r>
              <a:rPr lang="en-US" sz="2000" spc="-40" dirty="0">
                <a:latin typeface="+mn-lt"/>
                <a:cs typeface="Arial"/>
              </a:rPr>
              <a:t> </a:t>
            </a:r>
            <a:r>
              <a:rPr lang="en-US" sz="2000" spc="-50" dirty="0">
                <a:latin typeface="+mn-lt"/>
                <a:cs typeface="Arial"/>
              </a:rPr>
              <a:t>York</a:t>
            </a:r>
            <a:r>
              <a:rPr lang="en-US" sz="2000" spc="5" dirty="0">
                <a:latin typeface="+mn-lt"/>
                <a:cs typeface="Arial"/>
              </a:rPr>
              <a:t> </a:t>
            </a:r>
            <a:r>
              <a:rPr lang="en-US" sz="2000" spc="-5" dirty="0">
                <a:latin typeface="+mn-lt"/>
                <a:cs typeface="Arial"/>
              </a:rPr>
              <a:t>State</a:t>
            </a:r>
            <a:r>
              <a:rPr lang="en-US" sz="2000" spc="15" dirty="0">
                <a:latin typeface="+mn-lt"/>
                <a:cs typeface="Arial"/>
              </a:rPr>
              <a:t> </a:t>
            </a:r>
            <a:r>
              <a:rPr lang="en-US" sz="2000" spc="-15" dirty="0">
                <a:latin typeface="+mn-lt"/>
                <a:cs typeface="Arial"/>
              </a:rPr>
              <a:t>Vaccines</a:t>
            </a:r>
            <a:r>
              <a:rPr lang="en-US" sz="2000" spc="-30" dirty="0">
                <a:latin typeface="+mn-lt"/>
                <a:cs typeface="Arial"/>
              </a:rPr>
              <a:t> </a:t>
            </a:r>
            <a:r>
              <a:rPr lang="en-US" sz="2000" dirty="0">
                <a:latin typeface="+mn-lt"/>
                <a:cs typeface="Arial"/>
              </a:rPr>
              <a:t>for</a:t>
            </a:r>
            <a:r>
              <a:rPr lang="en-US" sz="2000" spc="-15" dirty="0">
                <a:latin typeface="+mn-lt"/>
                <a:cs typeface="Arial"/>
              </a:rPr>
              <a:t> </a:t>
            </a:r>
            <a:r>
              <a:rPr lang="en-US" sz="2000" spc="5" dirty="0">
                <a:latin typeface="+mn-lt"/>
                <a:cs typeface="Arial"/>
              </a:rPr>
              <a:t>Children</a:t>
            </a:r>
            <a:r>
              <a:rPr lang="en-US" sz="2000" spc="-100" dirty="0">
                <a:latin typeface="+mn-lt"/>
                <a:cs typeface="Arial"/>
              </a:rPr>
              <a:t> </a:t>
            </a:r>
            <a:r>
              <a:rPr lang="en-US" sz="2000" dirty="0">
                <a:latin typeface="+mn-lt"/>
                <a:cs typeface="Arial"/>
              </a:rPr>
              <a:t>Program</a:t>
            </a:r>
            <a:r>
              <a:rPr lang="en-US" sz="2000" spc="-55" dirty="0">
                <a:latin typeface="+mn-lt"/>
                <a:cs typeface="Arial"/>
              </a:rPr>
              <a:t> </a:t>
            </a:r>
            <a:r>
              <a:rPr lang="en-US" sz="2000" b="1" dirty="0">
                <a:latin typeface="+mn-lt"/>
                <a:cs typeface="Arial"/>
              </a:rPr>
              <a:t>800- </a:t>
            </a:r>
            <a:r>
              <a:rPr lang="en-US" sz="2000" b="1" spc="-484" dirty="0">
                <a:latin typeface="+mn-lt"/>
                <a:cs typeface="Arial"/>
              </a:rPr>
              <a:t> </a:t>
            </a:r>
            <a:r>
              <a:rPr lang="en-US" sz="2000" b="1" spc="-10" dirty="0">
                <a:latin typeface="+mn-lt"/>
                <a:cs typeface="Arial"/>
              </a:rPr>
              <a:t>KIDSHOT</a:t>
            </a:r>
            <a:r>
              <a:rPr lang="en-US" sz="2000" b="1" spc="50" dirty="0">
                <a:latin typeface="+mn-lt"/>
                <a:cs typeface="Arial"/>
              </a:rPr>
              <a:t> </a:t>
            </a:r>
            <a:r>
              <a:rPr lang="en-US" sz="2000" b="1" spc="5" dirty="0">
                <a:latin typeface="+mn-lt"/>
                <a:cs typeface="Arial"/>
              </a:rPr>
              <a:t>(800-543-7468)</a:t>
            </a:r>
            <a:endParaRPr lang="en-US" sz="2000" dirty="0">
              <a:latin typeface="+mn-lt"/>
              <a:cs typeface="Arial"/>
            </a:endParaRPr>
          </a:p>
          <a:p>
            <a:pPr marL="1269365" marR="934085" indent="-342900">
              <a:lnSpc>
                <a:spcPct val="100000"/>
              </a:lnSpc>
              <a:spcBef>
                <a:spcPts val="0"/>
              </a:spcBef>
              <a:spcAft>
                <a:spcPts val="0"/>
              </a:spcAft>
              <a:buClr>
                <a:schemeClr val="bg2"/>
              </a:buClr>
              <a:buFont typeface="Wingdings" panose="05000000000000000000" pitchFamily="2" charset="2"/>
              <a:buChar char="q"/>
              <a:tabLst>
                <a:tab pos="1214755" algn="l"/>
                <a:tab pos="1215390" algn="l"/>
              </a:tabLst>
            </a:pPr>
            <a:r>
              <a:rPr lang="en-US" sz="2000" spc="5" dirty="0">
                <a:latin typeface="+mn-lt"/>
                <a:cs typeface="Arial"/>
              </a:rPr>
              <a:t>Or review our</a:t>
            </a:r>
            <a:r>
              <a:rPr lang="en-US" sz="2000" b="1" spc="5" dirty="0">
                <a:latin typeface="+mn-lt"/>
                <a:cs typeface="Arial"/>
              </a:rPr>
              <a:t> </a:t>
            </a:r>
            <a:r>
              <a:rPr lang="en-US" sz="2000" b="1" spc="5" dirty="0">
                <a:latin typeface="+mn-lt"/>
                <a:cs typeface="Arial"/>
                <a:hlinkClick r:id="rId3"/>
              </a:rPr>
              <a:t>Quick Reference Guide </a:t>
            </a:r>
            <a:r>
              <a:rPr lang="en-US" sz="2000" spc="5" dirty="0">
                <a:latin typeface="+mn-lt"/>
                <a:cs typeface="Arial"/>
              </a:rPr>
              <a:t>on our website </a:t>
            </a:r>
          </a:p>
          <a:p>
            <a:endParaRPr lang="en-US" dirty="0"/>
          </a:p>
        </p:txBody>
      </p:sp>
    </p:spTree>
    <p:extLst>
      <p:ext uri="{BB962C8B-B14F-4D97-AF65-F5344CB8AC3E}">
        <p14:creationId xmlns:p14="http://schemas.microsoft.com/office/powerpoint/2010/main" val="3061285523"/>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FD736-1CAF-6118-DEF5-776069D7AB70}"/>
              </a:ext>
            </a:extLst>
          </p:cNvPr>
          <p:cNvSpPr>
            <a:spLocks noGrp="1"/>
          </p:cNvSpPr>
          <p:nvPr>
            <p:ph idx="1"/>
          </p:nvPr>
        </p:nvSpPr>
        <p:spPr/>
        <p:txBody>
          <a:bodyPr vert="horz" lIns="0" tIns="0" rIns="0" bIns="0" rtlCol="0" anchor="t">
            <a:noAutofit/>
          </a:bodyPr>
          <a:lstStyle/>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a:p>
            <a:pPr lvl="1"/>
            <a:r>
              <a:rPr lang="en-US" dirty="0">
                <a:latin typeface="Arial"/>
                <a:cs typeface="Arial"/>
                <a:hlinkClick r:id="rId3"/>
              </a:rPr>
              <a:t>Welcome Message from CEO and CMO</a:t>
            </a:r>
            <a:endParaRPr lang="en-US" dirty="0">
              <a:latin typeface="Arial"/>
              <a:cs typeface="Arial"/>
            </a:endParaRPr>
          </a:p>
        </p:txBody>
      </p:sp>
      <p:pic>
        <p:nvPicPr>
          <p:cNvPr id="4" name="Picture 3" descr="A person and person in a room&#10;&#10;Description automatically generated">
            <a:extLst>
              <a:ext uri="{FF2B5EF4-FFF2-40B4-BE49-F238E27FC236}">
                <a16:creationId xmlns:a16="http://schemas.microsoft.com/office/drawing/2014/main" id="{7460BF89-34A2-FA8F-FE35-6A2865ABA6AB}"/>
              </a:ext>
            </a:extLst>
          </p:cNvPr>
          <p:cNvPicPr>
            <a:picLocks noChangeAspect="1"/>
          </p:cNvPicPr>
          <p:nvPr/>
        </p:nvPicPr>
        <p:blipFill>
          <a:blip r:embed="rId4"/>
          <a:stretch>
            <a:fillRect/>
          </a:stretch>
        </p:blipFill>
        <p:spPr>
          <a:xfrm>
            <a:off x="3048000" y="1714500"/>
            <a:ext cx="6096000" cy="3429000"/>
          </a:xfrm>
          <a:prstGeom prst="rect">
            <a:avLst/>
          </a:prstGeom>
        </p:spPr>
      </p:pic>
    </p:spTree>
    <p:extLst>
      <p:ext uri="{BB962C8B-B14F-4D97-AF65-F5344CB8AC3E}">
        <p14:creationId xmlns:p14="http://schemas.microsoft.com/office/powerpoint/2010/main" val="1832498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18BB680-6A6B-67FE-D091-97A6C6029857}"/>
              </a:ext>
            </a:extLst>
          </p:cNvPr>
          <p:cNvSpPr>
            <a:spLocks noGrp="1"/>
          </p:cNvSpPr>
          <p:nvPr>
            <p:ph type="body" sz="quarter" idx="15"/>
          </p:nvPr>
        </p:nvSpPr>
        <p:spPr>
          <a:xfrm>
            <a:off x="7878530" y="1562100"/>
            <a:ext cx="2692400" cy="1866900"/>
          </a:xfrm>
          <a:solidFill>
            <a:schemeClr val="accent1"/>
          </a:solidFill>
          <a:ln>
            <a:solidFill>
              <a:schemeClr val="accent3">
                <a:lumMod val="75000"/>
              </a:schemeClr>
            </a:solidFill>
          </a:ln>
        </p:spPr>
        <p:txBody>
          <a:bodyPr anchor="b"/>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Arial" panose="020B0604020202020204"/>
                <a:ea typeface="+mn-ea"/>
                <a:cs typeface="+mn-cs"/>
              </a:rPr>
              <a:t>MODEL OF CARE - MOC</a:t>
            </a:r>
          </a:p>
          <a:p>
            <a:endParaRPr lang="en-US"/>
          </a:p>
        </p:txBody>
      </p:sp>
      <p:sp>
        <p:nvSpPr>
          <p:cNvPr id="6" name="Text Placeholder 5">
            <a:extLst>
              <a:ext uri="{FF2B5EF4-FFF2-40B4-BE49-F238E27FC236}">
                <a16:creationId xmlns:a16="http://schemas.microsoft.com/office/drawing/2014/main" id="{2A007F94-F583-ABA1-01FF-396F848407EA}"/>
              </a:ext>
            </a:extLst>
          </p:cNvPr>
          <p:cNvSpPr>
            <a:spLocks noGrp="1"/>
          </p:cNvSpPr>
          <p:nvPr>
            <p:ph type="body" sz="quarter" idx="14"/>
          </p:nvPr>
        </p:nvSpPr>
        <p:spPr>
          <a:xfrm>
            <a:off x="1577451" y="1610407"/>
            <a:ext cx="2590414" cy="1866900"/>
          </a:xfrm>
          <a:solidFill>
            <a:schemeClr val="accent1"/>
          </a:solidFill>
          <a:ln>
            <a:solidFill>
              <a:schemeClr val="accent3">
                <a:lumMod val="75000"/>
              </a:schemeClr>
            </a:solidFill>
          </a:ln>
        </p:spPr>
        <p:txBody>
          <a:bodyPr anchor="b"/>
          <a:lstStyle/>
          <a:p>
            <a:pPr marL="0" marR="0" lvl="0" indent="0"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2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CULTURAL COMPETENCY</a:t>
            </a:r>
          </a:p>
          <a:p>
            <a:endParaRPr lang="en-US"/>
          </a:p>
        </p:txBody>
      </p:sp>
      <p:sp>
        <p:nvSpPr>
          <p:cNvPr id="5" name="Text Placeholder 4">
            <a:extLst>
              <a:ext uri="{FF2B5EF4-FFF2-40B4-BE49-F238E27FC236}">
                <a16:creationId xmlns:a16="http://schemas.microsoft.com/office/drawing/2014/main" id="{D5A0F5F8-4C7B-4A8C-C573-F85D2A3179D5}"/>
              </a:ext>
            </a:extLst>
          </p:cNvPr>
          <p:cNvSpPr>
            <a:spLocks noGrp="1"/>
          </p:cNvSpPr>
          <p:nvPr>
            <p:ph type="body" sz="quarter" idx="13"/>
          </p:nvPr>
        </p:nvSpPr>
        <p:spPr>
          <a:xfrm>
            <a:off x="3695307" y="1139395"/>
            <a:ext cx="4792133" cy="492125"/>
          </a:xfrm>
        </p:spPr>
        <p:txBody>
          <a:bodyPr/>
          <a:lstStyle/>
          <a:p>
            <a:r>
              <a:rPr lang="en-US" sz="2000" b="1" u="sng" dirty="0"/>
              <a:t>Mandated Annual Provider Trainings</a:t>
            </a:r>
          </a:p>
        </p:txBody>
      </p:sp>
      <p:sp>
        <p:nvSpPr>
          <p:cNvPr id="4" name="Title 3">
            <a:extLst>
              <a:ext uri="{FF2B5EF4-FFF2-40B4-BE49-F238E27FC236}">
                <a16:creationId xmlns:a16="http://schemas.microsoft.com/office/drawing/2014/main" id="{AFF20518-BFB0-DF63-71D2-441AE76511C9}"/>
              </a:ext>
            </a:extLst>
          </p:cNvPr>
          <p:cNvSpPr>
            <a:spLocks noGrp="1"/>
          </p:cNvSpPr>
          <p:nvPr>
            <p:ph type="title"/>
          </p:nvPr>
        </p:nvSpPr>
        <p:spPr/>
        <p:txBody>
          <a:bodyPr anchor="ctr"/>
          <a:lstStyle/>
          <a:p>
            <a:r>
              <a:rPr lang="en-US" sz="4000" b="1"/>
              <a:t>Provider trainings</a:t>
            </a:r>
          </a:p>
        </p:txBody>
      </p:sp>
      <p:sp>
        <p:nvSpPr>
          <p:cNvPr id="10" name="Content Placeholder 9">
            <a:extLst>
              <a:ext uri="{FF2B5EF4-FFF2-40B4-BE49-F238E27FC236}">
                <a16:creationId xmlns:a16="http://schemas.microsoft.com/office/drawing/2014/main" id="{C174CE40-042A-7E6A-E02E-346D254F49E2}"/>
              </a:ext>
            </a:extLst>
          </p:cNvPr>
          <p:cNvSpPr>
            <a:spLocks noGrp="1"/>
          </p:cNvSpPr>
          <p:nvPr>
            <p:ph idx="25"/>
          </p:nvPr>
        </p:nvSpPr>
        <p:spPr>
          <a:xfrm>
            <a:off x="662590" y="3629201"/>
            <a:ext cx="4977309" cy="1548944"/>
          </a:xfrm>
        </p:spPr>
        <p:txBody>
          <a:bodyPr/>
          <a:lstStyle/>
          <a:p>
            <a:pPr marL="12700" marR="508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tab pos="355600" algn="l"/>
              </a:tabLst>
              <a:defRPr/>
            </a:pPr>
            <a:r>
              <a:rPr kumimoji="0" lang="en-US" sz="1600" b="0" i="0" u="none" strike="noStrike" kern="1200" cap="none" spc="-5" normalizeH="0" baseline="0" noProof="0">
                <a:ln>
                  <a:noFill/>
                </a:ln>
                <a:solidFill>
                  <a:srgbClr val="00080E"/>
                </a:solidFill>
                <a:effectLst/>
                <a:uLnTx/>
                <a:uFillTx/>
                <a:latin typeface="Arial" panose="020B0604020202020204" pitchFamily="34" charset="0"/>
                <a:ea typeface="+mn-ea"/>
                <a:cs typeface="Georgia"/>
              </a:rPr>
              <a:t>Cultural Competency </a:t>
            </a:r>
            <a:r>
              <a:rPr kumimoji="0" lang="en-US" sz="1600" b="0" i="0" u="none" strike="noStrike" kern="1200" cap="none" spc="0" normalizeH="0" baseline="0" noProof="0">
                <a:ln>
                  <a:noFill/>
                </a:ln>
                <a:solidFill>
                  <a:srgbClr val="00080E"/>
                </a:solidFill>
                <a:effectLst/>
                <a:uLnTx/>
                <a:uFillTx/>
                <a:latin typeface="Arial" panose="020B0604020202020204" pitchFamily="34" charset="0"/>
                <a:ea typeface="+mn-ea"/>
                <a:cs typeface="Georgia"/>
              </a:rPr>
              <a:t>is </a:t>
            </a:r>
            <a:r>
              <a:rPr kumimoji="0" lang="en-US" sz="1600" b="0" i="0" u="none" strike="noStrike" kern="1200" cap="none" spc="-5" normalizeH="0" baseline="0" noProof="0">
                <a:ln>
                  <a:noFill/>
                </a:ln>
                <a:solidFill>
                  <a:srgbClr val="00080E"/>
                </a:solidFill>
                <a:effectLst/>
                <a:uLnTx/>
                <a:uFillTx/>
                <a:latin typeface="Arial" panose="020B0604020202020204" pitchFamily="34" charset="0"/>
                <a:ea typeface="+mn-ea"/>
                <a:cs typeface="Georgia"/>
              </a:rPr>
              <a:t>the </a:t>
            </a:r>
            <a:r>
              <a:rPr kumimoji="0" lang="en-US" sz="1600" b="0" i="0" u="none" strike="noStrike" kern="1200" cap="none" spc="0" normalizeH="0" baseline="0" noProof="0">
                <a:ln>
                  <a:noFill/>
                </a:ln>
                <a:solidFill>
                  <a:srgbClr val="00080E"/>
                </a:solidFill>
                <a:effectLst/>
                <a:uLnTx/>
                <a:uFillTx/>
                <a:latin typeface="Arial" panose="020B0604020202020204" pitchFamily="34" charset="0"/>
                <a:ea typeface="+mn-ea"/>
                <a:cs typeface="Georgia"/>
              </a:rPr>
              <a:t>ability to </a:t>
            </a:r>
            <a:r>
              <a:rPr kumimoji="0" lang="en-US" sz="1600" b="0" i="0" u="none" strike="noStrike" kern="1200" cap="none" spc="-5" normalizeH="0" baseline="0" noProof="0">
                <a:ln>
                  <a:noFill/>
                </a:ln>
                <a:solidFill>
                  <a:srgbClr val="00080E"/>
                </a:solidFill>
                <a:effectLst/>
                <a:uLnTx/>
                <a:uFillTx/>
                <a:latin typeface="Arial" panose="020B0604020202020204" pitchFamily="34" charset="0"/>
                <a:ea typeface="+mn-ea"/>
                <a:cs typeface="Georgia"/>
              </a:rPr>
              <a:t>work effectively with your patients, regardless of their culture, </a:t>
            </a:r>
            <a:r>
              <a:rPr kumimoji="0" lang="en-US" sz="1600" b="0" i="0" u="none" strike="noStrike" kern="1200" cap="none" spc="0" normalizeH="0" baseline="0" noProof="0">
                <a:ln>
                  <a:noFill/>
                </a:ln>
                <a:solidFill>
                  <a:srgbClr val="00080E"/>
                </a:solidFill>
                <a:effectLst/>
                <a:uLnTx/>
                <a:uFillTx/>
                <a:latin typeface="Arial" panose="020B0604020202020204" pitchFamily="34" charset="0"/>
                <a:ea typeface="+mn-ea"/>
                <a:cs typeface="Georgia"/>
              </a:rPr>
              <a:t>religion, </a:t>
            </a:r>
            <a:r>
              <a:rPr kumimoji="0" lang="en-US" sz="1600" b="0" i="0" u="none" strike="noStrike" kern="1200" cap="none" spc="-5" normalizeH="0" baseline="0" noProof="0">
                <a:ln>
                  <a:noFill/>
                </a:ln>
                <a:solidFill>
                  <a:srgbClr val="00080E"/>
                </a:solidFill>
                <a:effectLst/>
                <a:uLnTx/>
                <a:uFillTx/>
                <a:latin typeface="Arial" panose="020B0604020202020204" pitchFamily="34" charset="0"/>
                <a:ea typeface="+mn-ea"/>
                <a:cs typeface="Georgia"/>
              </a:rPr>
              <a:t>ethnicity, </a:t>
            </a:r>
            <a:r>
              <a:rPr kumimoji="0" lang="en-US" sz="1600" b="0" i="0" u="none" strike="noStrike" kern="1200" cap="none" spc="0" normalizeH="0" baseline="0" noProof="0">
                <a:ln>
                  <a:noFill/>
                </a:ln>
                <a:solidFill>
                  <a:srgbClr val="00080E"/>
                </a:solidFill>
                <a:effectLst/>
                <a:uLnTx/>
                <a:uFillTx/>
                <a:latin typeface="Arial" panose="020B0604020202020204" pitchFamily="34" charset="0"/>
                <a:ea typeface="+mn-ea"/>
                <a:cs typeface="Georgia"/>
              </a:rPr>
              <a:t>or </a:t>
            </a:r>
            <a:r>
              <a:rPr kumimoji="0" lang="en-US" sz="1600" b="0" i="0" u="none" strike="noStrike" kern="1200" cap="none" spc="-5" normalizeH="0" baseline="0" noProof="0">
                <a:ln>
                  <a:noFill/>
                </a:ln>
                <a:solidFill>
                  <a:srgbClr val="00080E"/>
                </a:solidFill>
                <a:effectLst/>
                <a:uLnTx/>
                <a:uFillTx/>
                <a:latin typeface="Arial" panose="020B0604020202020204" pitchFamily="34" charset="0"/>
                <a:ea typeface="+mn-ea"/>
                <a:cs typeface="Georgia"/>
              </a:rPr>
              <a:t>socio-economic status. Gaining Cultural</a:t>
            </a:r>
            <a:r>
              <a:rPr kumimoji="0" lang="en-US" sz="1600" b="0" i="0" u="none" strike="noStrike" kern="1200" cap="none" spc="5" normalizeH="0" baseline="0" noProof="0">
                <a:ln>
                  <a:noFill/>
                </a:ln>
                <a:solidFill>
                  <a:srgbClr val="00080E"/>
                </a:solidFill>
                <a:effectLst/>
                <a:uLnTx/>
                <a:uFillTx/>
                <a:latin typeface="Arial" panose="020B0604020202020204" pitchFamily="34" charset="0"/>
                <a:ea typeface="+mn-ea"/>
                <a:cs typeface="Georgia"/>
              </a:rPr>
              <a:t> </a:t>
            </a:r>
            <a:r>
              <a:rPr kumimoji="0" lang="en-US" sz="1600" b="0" i="0" u="none" strike="noStrike" kern="1200" cap="none" spc="-5" normalizeH="0" baseline="0" noProof="0">
                <a:ln>
                  <a:noFill/>
                </a:ln>
                <a:solidFill>
                  <a:srgbClr val="00080E"/>
                </a:solidFill>
                <a:effectLst/>
                <a:uLnTx/>
                <a:uFillTx/>
                <a:latin typeface="Arial" panose="020B0604020202020204" pitchFamily="34" charset="0"/>
                <a:ea typeface="+mn-ea"/>
                <a:cs typeface="Georgia"/>
              </a:rPr>
              <a:t>Competency</a:t>
            </a:r>
            <a:r>
              <a:rPr kumimoji="0" lang="en-US" sz="1600" b="0" i="0" u="none" strike="noStrike" kern="1200" cap="none" spc="-25" normalizeH="0" baseline="0" noProof="0">
                <a:ln>
                  <a:noFill/>
                </a:ln>
                <a:solidFill>
                  <a:srgbClr val="00080E"/>
                </a:solidFill>
                <a:effectLst/>
                <a:uLnTx/>
                <a:uFillTx/>
                <a:latin typeface="Arial" panose="020B0604020202020204" pitchFamily="34" charset="0"/>
                <a:ea typeface="+mn-ea"/>
                <a:cs typeface="Georgia"/>
              </a:rPr>
              <a:t> </a:t>
            </a:r>
            <a:r>
              <a:rPr kumimoji="0" lang="en-US" sz="1600" b="0" i="0" u="none" strike="noStrike" kern="1200" cap="none" spc="-5" normalizeH="0" baseline="0" noProof="0">
                <a:ln>
                  <a:noFill/>
                </a:ln>
                <a:solidFill>
                  <a:srgbClr val="00080E"/>
                </a:solidFill>
                <a:effectLst/>
                <a:uLnTx/>
                <a:uFillTx/>
                <a:latin typeface="Arial" panose="020B0604020202020204" pitchFamily="34" charset="0"/>
                <a:ea typeface="+mn-ea"/>
                <a:cs typeface="Georgia"/>
              </a:rPr>
              <a:t>skills</a:t>
            </a:r>
            <a:r>
              <a:rPr kumimoji="0" lang="en-US" sz="1600" b="0" i="0" u="none" strike="noStrike" kern="1200" cap="none" spc="15" normalizeH="0" baseline="0" noProof="0">
                <a:ln>
                  <a:noFill/>
                </a:ln>
                <a:solidFill>
                  <a:srgbClr val="00080E"/>
                </a:solidFill>
                <a:effectLst/>
                <a:uLnTx/>
                <a:uFillTx/>
                <a:latin typeface="Arial" panose="020B0604020202020204" pitchFamily="34" charset="0"/>
                <a:ea typeface="+mn-ea"/>
                <a:cs typeface="Georgia"/>
              </a:rPr>
              <a:t> </a:t>
            </a:r>
            <a:r>
              <a:rPr kumimoji="0" lang="en-US" sz="1600" b="0" i="0" u="none" strike="noStrike" kern="1200" cap="none" spc="-5" normalizeH="0" baseline="0" noProof="0">
                <a:ln>
                  <a:noFill/>
                </a:ln>
                <a:solidFill>
                  <a:srgbClr val="00080E"/>
                </a:solidFill>
                <a:effectLst/>
                <a:uLnTx/>
                <a:uFillTx/>
                <a:latin typeface="Arial" panose="020B0604020202020204" pitchFamily="34" charset="0"/>
                <a:ea typeface="+mn-ea"/>
                <a:cs typeface="Georgia"/>
              </a:rPr>
              <a:t>will</a:t>
            </a:r>
            <a:r>
              <a:rPr kumimoji="0" lang="en-US" sz="1600" b="0" i="0" u="none" strike="noStrike" kern="1200" cap="none" spc="0" normalizeH="0" baseline="0" noProof="0">
                <a:ln>
                  <a:noFill/>
                </a:ln>
                <a:solidFill>
                  <a:srgbClr val="00080E"/>
                </a:solidFill>
                <a:effectLst/>
                <a:uLnTx/>
                <a:uFillTx/>
                <a:latin typeface="Arial" panose="020B0604020202020204" pitchFamily="34" charset="0"/>
                <a:ea typeface="+mn-ea"/>
                <a:cs typeface="Georgia"/>
              </a:rPr>
              <a:t> benefit</a:t>
            </a:r>
            <a:r>
              <a:rPr kumimoji="0" lang="en-US" sz="1600" b="0" i="0" u="none" strike="noStrike" kern="1200" cap="none" spc="-20" normalizeH="0" baseline="0" noProof="0">
                <a:ln>
                  <a:noFill/>
                </a:ln>
                <a:solidFill>
                  <a:srgbClr val="00080E"/>
                </a:solidFill>
                <a:effectLst/>
                <a:uLnTx/>
                <a:uFillTx/>
                <a:latin typeface="Arial" panose="020B0604020202020204" pitchFamily="34" charset="0"/>
                <a:ea typeface="+mn-ea"/>
                <a:cs typeface="Georgia"/>
              </a:rPr>
              <a:t> </a:t>
            </a:r>
            <a:r>
              <a:rPr kumimoji="0" lang="en-US" sz="1600" b="0" i="0" u="none" strike="noStrike" kern="1200" cap="none" spc="-5" normalizeH="0" baseline="0" noProof="0">
                <a:ln>
                  <a:noFill/>
                </a:ln>
                <a:solidFill>
                  <a:srgbClr val="00080E"/>
                </a:solidFill>
                <a:effectLst/>
                <a:uLnTx/>
                <a:uFillTx/>
                <a:latin typeface="Arial" panose="020B0604020202020204" pitchFamily="34" charset="0"/>
                <a:ea typeface="+mn-ea"/>
                <a:cs typeface="Georgia"/>
              </a:rPr>
              <a:t>your</a:t>
            </a:r>
            <a:r>
              <a:rPr kumimoji="0" lang="en-US" sz="1600" b="0" i="0" u="none" strike="noStrike" kern="1200" cap="none" spc="0" normalizeH="0" baseline="0" noProof="0">
                <a:ln>
                  <a:noFill/>
                </a:ln>
                <a:solidFill>
                  <a:srgbClr val="00080E"/>
                </a:solidFill>
                <a:effectLst/>
                <a:uLnTx/>
                <a:uFillTx/>
                <a:latin typeface="Arial" panose="020B0604020202020204" pitchFamily="34" charset="0"/>
                <a:ea typeface="+mn-ea"/>
                <a:cs typeface="Georgia"/>
              </a:rPr>
              <a:t> </a:t>
            </a:r>
            <a:r>
              <a:rPr kumimoji="0" lang="en-US" sz="1600" b="0" i="0" u="none" strike="noStrike" kern="1200" cap="none" spc="-5" normalizeH="0" baseline="0" noProof="0">
                <a:ln>
                  <a:noFill/>
                </a:ln>
                <a:solidFill>
                  <a:srgbClr val="00080E"/>
                </a:solidFill>
                <a:effectLst/>
                <a:uLnTx/>
                <a:uFillTx/>
                <a:latin typeface="Arial" panose="020B0604020202020204" pitchFamily="34" charset="0"/>
                <a:ea typeface="+mn-ea"/>
                <a:cs typeface="Georgia"/>
              </a:rPr>
              <a:t>patients </a:t>
            </a:r>
            <a:r>
              <a:rPr kumimoji="0" lang="en-US" sz="1600" b="0" i="0" u="none" strike="noStrike" kern="1200" cap="none" spc="0" normalizeH="0" baseline="0" noProof="0">
                <a:ln>
                  <a:noFill/>
                </a:ln>
                <a:solidFill>
                  <a:srgbClr val="00080E"/>
                </a:solidFill>
                <a:effectLst/>
                <a:uLnTx/>
                <a:uFillTx/>
                <a:latin typeface="Arial" panose="020B0604020202020204" pitchFamily="34" charset="0"/>
                <a:ea typeface="+mn-ea"/>
                <a:cs typeface="Georgia"/>
              </a:rPr>
              <a:t>and</a:t>
            </a:r>
            <a:r>
              <a:rPr kumimoji="0" lang="en-US" sz="1600" b="0" i="0" u="none" strike="noStrike" kern="1200" cap="none" spc="10" normalizeH="0" baseline="0" noProof="0">
                <a:ln>
                  <a:noFill/>
                </a:ln>
                <a:solidFill>
                  <a:srgbClr val="00080E"/>
                </a:solidFill>
                <a:effectLst/>
                <a:uLnTx/>
                <a:uFillTx/>
                <a:latin typeface="Arial" panose="020B0604020202020204" pitchFamily="34" charset="0"/>
                <a:ea typeface="+mn-ea"/>
                <a:cs typeface="Georgia"/>
              </a:rPr>
              <a:t> </a:t>
            </a:r>
            <a:r>
              <a:rPr kumimoji="0" lang="en-US" sz="1600" b="0" i="0" u="none" strike="noStrike" kern="1200" cap="none" spc="-5" normalizeH="0" baseline="0" noProof="0">
                <a:ln>
                  <a:noFill/>
                </a:ln>
                <a:solidFill>
                  <a:srgbClr val="00080E"/>
                </a:solidFill>
                <a:effectLst/>
                <a:uLnTx/>
                <a:uFillTx/>
                <a:latin typeface="Arial" panose="020B0604020202020204" pitchFamily="34" charset="0"/>
                <a:ea typeface="+mn-ea"/>
                <a:cs typeface="Georgia"/>
              </a:rPr>
              <a:t>your</a:t>
            </a:r>
            <a:r>
              <a:rPr kumimoji="0" lang="en-US" sz="1600" b="0" i="0" u="none" strike="noStrike" kern="1200" cap="none" spc="5" normalizeH="0" baseline="0" noProof="0">
                <a:ln>
                  <a:noFill/>
                </a:ln>
                <a:solidFill>
                  <a:srgbClr val="00080E"/>
                </a:solidFill>
                <a:effectLst/>
                <a:uLnTx/>
                <a:uFillTx/>
                <a:latin typeface="Arial" panose="020B0604020202020204" pitchFamily="34" charset="0"/>
                <a:ea typeface="+mn-ea"/>
                <a:cs typeface="Georgia"/>
              </a:rPr>
              <a:t> </a:t>
            </a:r>
            <a:r>
              <a:rPr kumimoji="0" lang="en-US" sz="1600" b="0" i="0" u="none" strike="noStrike" kern="1200" cap="none" spc="0" normalizeH="0" baseline="0" noProof="0">
                <a:ln>
                  <a:noFill/>
                </a:ln>
                <a:solidFill>
                  <a:srgbClr val="00080E"/>
                </a:solidFill>
                <a:effectLst/>
                <a:uLnTx/>
                <a:uFillTx/>
                <a:latin typeface="Arial" panose="020B0604020202020204" pitchFamily="34" charset="0"/>
                <a:ea typeface="+mn-ea"/>
                <a:cs typeface="Georgia"/>
              </a:rPr>
              <a:t>practice.</a:t>
            </a:r>
          </a:p>
          <a:p>
            <a:pPr marL="1270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1" i="0" u="none" strike="noStrike" kern="1200" cap="none" spc="-10" normalizeH="0" baseline="0" noProof="0">
                <a:ln>
                  <a:noFill/>
                </a:ln>
                <a:solidFill>
                  <a:srgbClr val="00080E"/>
                </a:solidFill>
                <a:effectLst/>
                <a:uLnTx/>
                <a:uFillTx/>
                <a:latin typeface="Arial" panose="020B0604020202020204" pitchFamily="34" charset="0"/>
                <a:ea typeface="+mn-ea"/>
                <a:cs typeface="Georgia"/>
              </a:rPr>
              <a:t>Please complete the mandated training at:</a:t>
            </a:r>
            <a:br>
              <a:rPr kumimoji="0" lang="en-US" sz="1600" b="1" i="0" u="none" strike="noStrike" kern="1200" cap="none" spc="-10" normalizeH="0" baseline="0" noProof="0">
                <a:ln>
                  <a:noFill/>
                </a:ln>
                <a:solidFill>
                  <a:srgbClr val="00080E"/>
                </a:solidFill>
                <a:effectLst/>
                <a:uLnTx/>
                <a:uFillTx/>
                <a:latin typeface="Arial" panose="020B0604020202020204" pitchFamily="34" charset="0"/>
                <a:ea typeface="+mn-ea"/>
                <a:cs typeface="Georgia"/>
              </a:rPr>
            </a:br>
            <a:r>
              <a:rPr kumimoji="0" lang="en-US" sz="1600" b="1" i="0" u="none" strike="noStrike" kern="1200" cap="none" spc="0" normalizeH="0" baseline="0" noProof="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metroplus.org/provider/tools/Annual-Cultural-Competency-Training</a:t>
            </a:r>
            <a:endParaRPr kumimoji="0" lang="en-US" sz="1600" b="1" i="0" u="none" strike="noStrike" kern="1200" cap="none" spc="0" normalizeH="0" baseline="0" noProof="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en-US"/>
          </a:p>
        </p:txBody>
      </p:sp>
      <p:sp>
        <p:nvSpPr>
          <p:cNvPr id="11" name="Content Placeholder 10">
            <a:extLst>
              <a:ext uri="{FF2B5EF4-FFF2-40B4-BE49-F238E27FC236}">
                <a16:creationId xmlns:a16="http://schemas.microsoft.com/office/drawing/2014/main" id="{2C86681A-656B-DBE6-FEF7-660A9E022EAA}"/>
              </a:ext>
            </a:extLst>
          </p:cNvPr>
          <p:cNvSpPr>
            <a:spLocks noGrp="1"/>
          </p:cNvSpPr>
          <p:nvPr>
            <p:ph idx="26"/>
          </p:nvPr>
        </p:nvSpPr>
        <p:spPr>
          <a:xfrm>
            <a:off x="6552103" y="3546755"/>
            <a:ext cx="5243657" cy="258556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effectLst/>
                <a:uLnTx/>
                <a:uFillTx/>
              </a:rPr>
              <a:t>MOC Provider Training &amp; Communication</a:t>
            </a:r>
          </a:p>
          <a:p>
            <a:pPr marL="236538" marR="0" lvl="0" indent="-236538"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rPr>
              <a:t>Initial Orientation (MOC) on portal: </a:t>
            </a:r>
            <a:r>
              <a:rPr kumimoji="0" lang="en-US" sz="1600" b="0" i="0" u="none" strike="noStrike" kern="1200" cap="none" spc="0" normalizeH="0" baseline="0" noProof="0">
                <a:ln>
                  <a:noFill/>
                </a:ln>
                <a:solidFill>
                  <a:srgbClr val="000000"/>
                </a:solidFill>
                <a:effectLst/>
                <a:uLnTx/>
                <a:uFillTx/>
                <a:hlinkClick r:id="rId6"/>
              </a:rPr>
              <a:t>Please complete the mandated training here.</a:t>
            </a:r>
            <a:endParaRPr kumimoji="0" lang="en-US" sz="1600" b="0" i="0" u="none" strike="noStrike" kern="1200" cap="none" spc="0" normalizeH="0" baseline="0" noProof="0">
              <a:ln>
                <a:noFill/>
              </a:ln>
              <a:solidFill>
                <a:srgbClr val="000000"/>
              </a:solidFill>
              <a:effectLst/>
              <a:uLnTx/>
              <a:uFillTx/>
            </a:endParaRPr>
          </a:p>
          <a:p>
            <a:pPr marL="236538" marR="0" lvl="0" indent="-236538"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rPr>
              <a:t>Notifications: posted in newsletter, email flyer to Providers, and quarterly calendar</a:t>
            </a:r>
          </a:p>
          <a:p>
            <a:pPr marL="236538" marR="0" lvl="0" indent="-236538"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rPr>
              <a:t>Updates: MOC via website, newsletters, emails, regular mail</a:t>
            </a:r>
          </a:p>
          <a:p>
            <a:pPr marL="236538" marR="0" lvl="0" indent="-236538"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rPr>
              <a:t>Face-to-face training sessions: MOC provided</a:t>
            </a:r>
          </a:p>
          <a:p>
            <a:pPr marL="236538" marR="0" lvl="0" indent="-236538"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rPr>
              <a:t>Coordination of webinar if MOC hasn’t been completed</a:t>
            </a:r>
          </a:p>
          <a:p>
            <a:endParaRPr lang="en-US"/>
          </a:p>
        </p:txBody>
      </p:sp>
    </p:spTree>
    <p:custDataLst>
      <p:tags r:id="rId1"/>
    </p:custDataLst>
    <p:extLst>
      <p:ext uri="{BB962C8B-B14F-4D97-AF65-F5344CB8AC3E}">
        <p14:creationId xmlns:p14="http://schemas.microsoft.com/office/powerpoint/2010/main" val="2664881617"/>
      </p:ext>
    </p:extLst>
  </p:cSld>
  <p:clrMapOvr>
    <a:masterClrMapping/>
  </p:clrMapOvr>
  <p:extLst>
    <p:ext uri="{6950BFC3-D8DA-4A85-94F7-54DA5524770B}">
      <p188:commentRel xmlns:p188="http://schemas.microsoft.com/office/powerpoint/2018/8/main" r:id="rId4"/>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0E3FA-70E9-3591-262B-BC2484E1ED96}"/>
              </a:ext>
            </a:extLst>
          </p:cNvPr>
          <p:cNvSpPr>
            <a:spLocks noGrp="1"/>
          </p:cNvSpPr>
          <p:nvPr>
            <p:ph type="body" sz="quarter" idx="10"/>
          </p:nvPr>
        </p:nvSpPr>
        <p:spPr>
          <a:xfrm>
            <a:off x="0" y="-7"/>
            <a:ext cx="12192000" cy="954367"/>
          </a:xfrm>
        </p:spPr>
        <p:txBody>
          <a:bodyPr/>
          <a:lstStyle/>
          <a:p>
            <a:pPr algn="ctr"/>
            <a:r>
              <a:rPr lang="en-US" b="1"/>
              <a:t>Claims Submission</a:t>
            </a:r>
          </a:p>
        </p:txBody>
      </p:sp>
      <p:sp>
        <p:nvSpPr>
          <p:cNvPr id="4" name="Content Placeholder 3">
            <a:extLst>
              <a:ext uri="{FF2B5EF4-FFF2-40B4-BE49-F238E27FC236}">
                <a16:creationId xmlns:a16="http://schemas.microsoft.com/office/drawing/2014/main" id="{93BE7430-882A-EBBC-5FE2-A2AC110ABEA3}"/>
              </a:ext>
            </a:extLst>
          </p:cNvPr>
          <p:cNvSpPr>
            <a:spLocks noGrp="1"/>
          </p:cNvSpPr>
          <p:nvPr>
            <p:ph sz="quarter" idx="11"/>
          </p:nvPr>
        </p:nvSpPr>
        <p:spPr>
          <a:xfrm>
            <a:off x="365760" y="1280159"/>
            <a:ext cx="11445240" cy="4797083"/>
          </a:xfrm>
        </p:spPr>
        <p:txBody>
          <a:bodyPr/>
          <a:lstStyle/>
          <a:p>
            <a:pPr marL="12700" algn="just">
              <a:lnSpc>
                <a:spcPct val="100000"/>
              </a:lnSpc>
              <a:spcBef>
                <a:spcPts val="0"/>
              </a:spcBef>
              <a:spcAft>
                <a:spcPts val="0"/>
              </a:spcAft>
              <a:buClr>
                <a:schemeClr val="bg2"/>
              </a:buClr>
            </a:pPr>
            <a:r>
              <a:rPr lang="en-US" sz="1800" spc="-5" dirty="0">
                <a:latin typeface="+mn-lt"/>
                <a:cs typeface="Georgia"/>
              </a:rPr>
              <a:t>Claims</a:t>
            </a:r>
            <a:r>
              <a:rPr lang="en-US" sz="1800" spc="50" dirty="0">
                <a:latin typeface="+mn-lt"/>
                <a:cs typeface="Georgia"/>
              </a:rPr>
              <a:t> </a:t>
            </a:r>
            <a:r>
              <a:rPr lang="en-US" sz="1800" spc="-5" dirty="0">
                <a:latin typeface="+mn-lt"/>
                <a:cs typeface="Georgia"/>
              </a:rPr>
              <a:t>must</a:t>
            </a:r>
            <a:r>
              <a:rPr lang="en-US" sz="1800" spc="15" dirty="0">
                <a:latin typeface="+mn-lt"/>
                <a:cs typeface="Georgia"/>
              </a:rPr>
              <a:t> </a:t>
            </a:r>
            <a:r>
              <a:rPr lang="en-US" sz="1800" spc="-10" dirty="0">
                <a:latin typeface="+mn-lt"/>
                <a:cs typeface="Georgia"/>
              </a:rPr>
              <a:t>be</a:t>
            </a:r>
            <a:r>
              <a:rPr lang="en-US" sz="1800" spc="25" dirty="0">
                <a:latin typeface="+mn-lt"/>
                <a:cs typeface="Georgia"/>
              </a:rPr>
              <a:t> </a:t>
            </a:r>
            <a:r>
              <a:rPr lang="en-US" sz="1800" spc="-5" dirty="0">
                <a:latin typeface="+mn-lt"/>
                <a:cs typeface="Georgia"/>
              </a:rPr>
              <a:t>submitted</a:t>
            </a:r>
            <a:r>
              <a:rPr lang="en-US" sz="1800" spc="50" dirty="0">
                <a:latin typeface="+mn-lt"/>
                <a:cs typeface="Georgia"/>
              </a:rPr>
              <a:t> </a:t>
            </a:r>
            <a:r>
              <a:rPr lang="en-US" sz="1800" spc="-10" dirty="0">
                <a:latin typeface="+mn-lt"/>
                <a:cs typeface="Georgia"/>
              </a:rPr>
              <a:t>detailing</a:t>
            </a:r>
            <a:r>
              <a:rPr lang="en-US" sz="1800" spc="60" dirty="0">
                <a:latin typeface="+mn-lt"/>
                <a:cs typeface="Georgia"/>
              </a:rPr>
              <a:t> </a:t>
            </a:r>
            <a:r>
              <a:rPr lang="en-US" sz="1800" spc="-10" dirty="0">
                <a:latin typeface="+mn-lt"/>
                <a:cs typeface="Georgia"/>
              </a:rPr>
              <a:t>services</a:t>
            </a:r>
            <a:r>
              <a:rPr lang="en-US" sz="1800" spc="50" dirty="0">
                <a:latin typeface="+mn-lt"/>
                <a:cs typeface="Georgia"/>
              </a:rPr>
              <a:t> </a:t>
            </a:r>
            <a:r>
              <a:rPr lang="en-US" sz="1800" spc="-10" dirty="0">
                <a:latin typeface="+mn-lt"/>
                <a:cs typeface="Georgia"/>
              </a:rPr>
              <a:t>rendered</a:t>
            </a:r>
            <a:r>
              <a:rPr lang="en-US" sz="1800" spc="60" dirty="0">
                <a:latin typeface="+mn-lt"/>
                <a:cs typeface="Georgia"/>
              </a:rPr>
              <a:t> </a:t>
            </a:r>
            <a:r>
              <a:rPr lang="en-US" sz="1800" spc="-5" dirty="0">
                <a:latin typeface="+mn-lt"/>
                <a:cs typeface="Georgia"/>
              </a:rPr>
              <a:t>for</a:t>
            </a:r>
            <a:r>
              <a:rPr lang="en-US" sz="1800" spc="20" dirty="0">
                <a:latin typeface="+mn-lt"/>
                <a:cs typeface="Georgia"/>
              </a:rPr>
              <a:t> </a:t>
            </a:r>
            <a:r>
              <a:rPr lang="en-US" sz="1800" spc="-10" dirty="0">
                <a:latin typeface="+mn-lt"/>
                <a:cs typeface="Georgia"/>
              </a:rPr>
              <a:t>every</a:t>
            </a:r>
            <a:r>
              <a:rPr lang="en-US" sz="1800" spc="35" dirty="0">
                <a:latin typeface="+mn-lt"/>
                <a:cs typeface="Georgia"/>
              </a:rPr>
              <a:t> </a:t>
            </a:r>
            <a:r>
              <a:rPr lang="en-US" sz="1800" spc="-5" dirty="0">
                <a:latin typeface="+mn-lt"/>
                <a:cs typeface="Georgia"/>
              </a:rPr>
              <a:t>encounter</a:t>
            </a:r>
            <a:r>
              <a:rPr lang="en-US" sz="1800" spc="25" dirty="0">
                <a:latin typeface="+mn-lt"/>
                <a:cs typeface="Georgia"/>
              </a:rPr>
              <a:t> </a:t>
            </a:r>
            <a:r>
              <a:rPr lang="en-US" sz="1800" spc="-10" dirty="0">
                <a:latin typeface="+mn-lt"/>
                <a:cs typeface="Georgia"/>
              </a:rPr>
              <a:t>within</a:t>
            </a:r>
            <a:r>
              <a:rPr lang="en-US" sz="1800" spc="40" dirty="0">
                <a:latin typeface="+mn-lt"/>
                <a:cs typeface="Georgia"/>
              </a:rPr>
              <a:t> </a:t>
            </a:r>
            <a:r>
              <a:rPr lang="en-US" sz="1800" spc="-10" dirty="0">
                <a:latin typeface="+mn-lt"/>
                <a:cs typeface="Georgia"/>
              </a:rPr>
              <a:t>timelines</a:t>
            </a:r>
            <a:r>
              <a:rPr lang="en-US" sz="1800" spc="50" dirty="0">
                <a:latin typeface="+mn-lt"/>
                <a:cs typeface="Georgia"/>
              </a:rPr>
              <a:t> </a:t>
            </a:r>
            <a:r>
              <a:rPr lang="en-US" sz="1800" spc="-10" dirty="0">
                <a:latin typeface="+mn-lt"/>
                <a:cs typeface="Georgia"/>
              </a:rPr>
              <a:t>defined</a:t>
            </a:r>
            <a:r>
              <a:rPr lang="en-US" sz="1800" spc="75" dirty="0">
                <a:latin typeface="+mn-lt"/>
                <a:cs typeface="Georgia"/>
              </a:rPr>
              <a:t> </a:t>
            </a:r>
            <a:r>
              <a:rPr lang="en-US" sz="1800" spc="-5" dirty="0">
                <a:latin typeface="+mn-lt"/>
                <a:cs typeface="Georgia"/>
              </a:rPr>
              <a:t>in</a:t>
            </a:r>
            <a:r>
              <a:rPr lang="en-US" sz="1800" spc="25" dirty="0">
                <a:latin typeface="+mn-lt"/>
                <a:cs typeface="Georgia"/>
              </a:rPr>
              <a:t> </a:t>
            </a:r>
            <a:r>
              <a:rPr lang="en-US" sz="1800" spc="-10" dirty="0">
                <a:latin typeface="+mn-lt"/>
                <a:cs typeface="Georgia"/>
              </a:rPr>
              <a:t>provider</a:t>
            </a:r>
            <a:r>
              <a:rPr lang="en-US" sz="1800" spc="35" dirty="0">
                <a:latin typeface="+mn-lt"/>
                <a:cs typeface="Georgia"/>
              </a:rPr>
              <a:t> </a:t>
            </a:r>
            <a:r>
              <a:rPr lang="en-US" sz="1800" spc="-10" dirty="0">
                <a:latin typeface="+mn-lt"/>
                <a:cs typeface="Georgia"/>
              </a:rPr>
              <a:t>contract. This</a:t>
            </a:r>
            <a:r>
              <a:rPr lang="en-US" sz="1800" spc="30" dirty="0">
                <a:latin typeface="+mn-lt"/>
                <a:cs typeface="Georgia"/>
              </a:rPr>
              <a:t> </a:t>
            </a:r>
            <a:r>
              <a:rPr lang="en-US" sz="1800" spc="-5" dirty="0">
                <a:latin typeface="+mn-lt"/>
                <a:cs typeface="Georgia"/>
              </a:rPr>
              <a:t>applies</a:t>
            </a:r>
            <a:r>
              <a:rPr lang="en-US" sz="1800" spc="30" dirty="0">
                <a:latin typeface="+mn-lt"/>
                <a:cs typeface="Georgia"/>
              </a:rPr>
              <a:t> </a:t>
            </a:r>
            <a:r>
              <a:rPr lang="en-US" sz="1800" spc="-10" dirty="0">
                <a:latin typeface="+mn-lt"/>
                <a:cs typeface="Georgia"/>
              </a:rPr>
              <a:t>regardless</a:t>
            </a:r>
            <a:r>
              <a:rPr lang="en-US" sz="1800" spc="55" dirty="0">
                <a:latin typeface="+mn-lt"/>
                <a:cs typeface="Georgia"/>
              </a:rPr>
              <a:t> </a:t>
            </a:r>
            <a:r>
              <a:rPr lang="en-US" sz="1800" spc="-5" dirty="0">
                <a:latin typeface="+mn-lt"/>
                <a:cs typeface="Georgia"/>
              </a:rPr>
              <a:t>of</a:t>
            </a:r>
            <a:r>
              <a:rPr lang="en-US" sz="1800" spc="10" dirty="0">
                <a:latin typeface="+mn-lt"/>
                <a:cs typeface="Georgia"/>
              </a:rPr>
              <a:t> </a:t>
            </a:r>
            <a:r>
              <a:rPr lang="en-US" sz="1800" spc="-10" dirty="0">
                <a:latin typeface="+mn-lt"/>
                <a:cs typeface="Georgia"/>
              </a:rPr>
              <a:t>whether</a:t>
            </a:r>
            <a:r>
              <a:rPr lang="en-US" sz="1800" spc="45" dirty="0">
                <a:latin typeface="+mn-lt"/>
                <a:cs typeface="Georgia"/>
              </a:rPr>
              <a:t> </a:t>
            </a:r>
            <a:r>
              <a:rPr lang="en-US" sz="1800" spc="-10" dirty="0">
                <a:latin typeface="+mn-lt"/>
                <a:cs typeface="Georgia"/>
              </a:rPr>
              <a:t>the</a:t>
            </a:r>
            <a:r>
              <a:rPr lang="en-US" sz="1800" spc="5" dirty="0">
                <a:latin typeface="+mn-lt"/>
                <a:cs typeface="Georgia"/>
              </a:rPr>
              <a:t> </a:t>
            </a:r>
            <a:r>
              <a:rPr lang="en-US" sz="1800" spc="-10" dirty="0">
                <a:latin typeface="+mn-lt"/>
                <a:cs typeface="Georgia"/>
              </a:rPr>
              <a:t>provider</a:t>
            </a:r>
            <a:r>
              <a:rPr lang="en-US" sz="1800" spc="45" dirty="0">
                <a:latin typeface="+mn-lt"/>
                <a:cs typeface="Georgia"/>
              </a:rPr>
              <a:t> </a:t>
            </a:r>
            <a:r>
              <a:rPr lang="en-US" sz="1800" spc="-5" dirty="0">
                <a:latin typeface="+mn-lt"/>
                <a:cs typeface="Georgia"/>
              </a:rPr>
              <a:t>is</a:t>
            </a:r>
            <a:r>
              <a:rPr lang="en-US" sz="1800" spc="15" dirty="0">
                <a:latin typeface="+mn-lt"/>
                <a:cs typeface="Georgia"/>
              </a:rPr>
              <a:t> </a:t>
            </a:r>
            <a:r>
              <a:rPr lang="en-US" sz="1800" spc="-10" dirty="0">
                <a:latin typeface="+mn-lt"/>
                <a:cs typeface="Georgia"/>
              </a:rPr>
              <a:t>paid</a:t>
            </a:r>
            <a:r>
              <a:rPr lang="en-US" sz="1800" spc="35" dirty="0">
                <a:latin typeface="+mn-lt"/>
                <a:cs typeface="Georgia"/>
              </a:rPr>
              <a:t> </a:t>
            </a:r>
            <a:r>
              <a:rPr lang="en-US" sz="1800" spc="-5" dirty="0">
                <a:latin typeface="+mn-lt"/>
                <a:cs typeface="Georgia"/>
              </a:rPr>
              <a:t>on</a:t>
            </a:r>
            <a:r>
              <a:rPr lang="en-US" sz="1800" spc="10" dirty="0">
                <a:latin typeface="+mn-lt"/>
                <a:cs typeface="Georgia"/>
              </a:rPr>
              <a:t> </a:t>
            </a:r>
            <a:r>
              <a:rPr lang="en-US" sz="1800" spc="-5" dirty="0">
                <a:latin typeface="+mn-lt"/>
                <a:cs typeface="Georgia"/>
              </a:rPr>
              <a:t>a</a:t>
            </a:r>
            <a:r>
              <a:rPr lang="en-US" sz="1800" spc="15" dirty="0">
                <a:latin typeface="+mn-lt"/>
                <a:cs typeface="Georgia"/>
              </a:rPr>
              <a:t> </a:t>
            </a:r>
            <a:r>
              <a:rPr lang="en-US" sz="1800" spc="-10" dirty="0">
                <a:latin typeface="+mn-lt"/>
                <a:cs typeface="Georgia"/>
              </a:rPr>
              <a:t>capitated</a:t>
            </a:r>
            <a:r>
              <a:rPr lang="en-US" sz="1800" spc="45" dirty="0">
                <a:latin typeface="+mn-lt"/>
                <a:cs typeface="Georgia"/>
              </a:rPr>
              <a:t> </a:t>
            </a:r>
            <a:r>
              <a:rPr lang="en-US" sz="1800" spc="-5" dirty="0">
                <a:latin typeface="+mn-lt"/>
                <a:cs typeface="Georgia"/>
              </a:rPr>
              <a:t>or</a:t>
            </a:r>
            <a:r>
              <a:rPr lang="en-US" sz="1800" spc="10" dirty="0">
                <a:latin typeface="+mn-lt"/>
                <a:cs typeface="Georgia"/>
              </a:rPr>
              <a:t> </a:t>
            </a:r>
            <a:r>
              <a:rPr lang="en-US" sz="1800" spc="-5" dirty="0">
                <a:latin typeface="+mn-lt"/>
                <a:cs typeface="Georgia"/>
              </a:rPr>
              <a:t>fee-for-service</a:t>
            </a:r>
            <a:r>
              <a:rPr lang="en-US" sz="1800" spc="65" dirty="0">
                <a:latin typeface="+mn-lt"/>
                <a:cs typeface="Georgia"/>
              </a:rPr>
              <a:t> </a:t>
            </a:r>
            <a:r>
              <a:rPr lang="en-US" sz="1800" spc="-10" dirty="0">
                <a:latin typeface="+mn-lt"/>
                <a:cs typeface="Georgia"/>
              </a:rPr>
              <a:t>methodology.</a:t>
            </a:r>
          </a:p>
          <a:p>
            <a:pPr marL="12700" algn="just">
              <a:lnSpc>
                <a:spcPct val="100000"/>
              </a:lnSpc>
              <a:spcBef>
                <a:spcPts val="0"/>
              </a:spcBef>
              <a:spcAft>
                <a:spcPts val="0"/>
              </a:spcAft>
              <a:buClr>
                <a:schemeClr val="bg2"/>
              </a:buClr>
            </a:pPr>
            <a:endParaRPr lang="en-US" sz="1800" dirty="0">
              <a:latin typeface="+mn-lt"/>
              <a:cs typeface="Georgia"/>
            </a:endParaRPr>
          </a:p>
          <a:p>
            <a:pPr marL="12700" marR="2168525" algn="just">
              <a:lnSpc>
                <a:spcPct val="100000"/>
              </a:lnSpc>
              <a:spcBef>
                <a:spcPts val="0"/>
              </a:spcBef>
              <a:spcAft>
                <a:spcPts val="0"/>
              </a:spcAft>
              <a:buClr>
                <a:schemeClr val="bg2"/>
              </a:buClr>
            </a:pPr>
            <a:r>
              <a:rPr lang="en-US" sz="1800" spc="-5" dirty="0">
                <a:latin typeface="+mn-lt"/>
                <a:cs typeface="Georgia"/>
              </a:rPr>
              <a:t>Please allow 30 </a:t>
            </a:r>
            <a:r>
              <a:rPr lang="en-US" sz="1800" spc="-10" dirty="0">
                <a:latin typeface="+mn-lt"/>
                <a:cs typeface="Georgia"/>
              </a:rPr>
              <a:t>days </a:t>
            </a:r>
            <a:r>
              <a:rPr lang="en-US" sz="1800" spc="-5" dirty="0">
                <a:latin typeface="+mn-lt"/>
                <a:cs typeface="Georgia"/>
              </a:rPr>
              <a:t>for </a:t>
            </a:r>
            <a:r>
              <a:rPr lang="en-US" sz="1800" spc="-10" dirty="0">
                <a:latin typeface="+mn-lt"/>
                <a:cs typeface="Georgia"/>
              </a:rPr>
              <a:t>electronic </a:t>
            </a:r>
            <a:r>
              <a:rPr lang="en-US" sz="1800" spc="-5" dirty="0">
                <a:latin typeface="+mn-lt"/>
                <a:cs typeface="Georgia"/>
              </a:rPr>
              <a:t>and 45 </a:t>
            </a:r>
            <a:r>
              <a:rPr lang="en-US" sz="1800" spc="-10" dirty="0">
                <a:latin typeface="+mn-lt"/>
                <a:cs typeface="Georgia"/>
              </a:rPr>
              <a:t>days </a:t>
            </a:r>
            <a:r>
              <a:rPr lang="en-US" sz="1800" spc="-5" dirty="0">
                <a:latin typeface="+mn-lt"/>
                <a:cs typeface="Georgia"/>
              </a:rPr>
              <a:t>for </a:t>
            </a:r>
            <a:r>
              <a:rPr lang="en-US" sz="1800" spc="-10" dirty="0">
                <a:latin typeface="+mn-lt"/>
                <a:cs typeface="Georgia"/>
              </a:rPr>
              <a:t>paper </a:t>
            </a:r>
            <a:r>
              <a:rPr lang="en-US" sz="1800" spc="-5" dirty="0">
                <a:latin typeface="+mn-lt"/>
                <a:cs typeface="Georgia"/>
              </a:rPr>
              <a:t>claim submission </a:t>
            </a:r>
            <a:r>
              <a:rPr lang="en-US" sz="1800" spc="-10" dirty="0">
                <a:latin typeface="+mn-lt"/>
                <a:cs typeface="Georgia"/>
              </a:rPr>
              <a:t>date </a:t>
            </a:r>
            <a:r>
              <a:rPr lang="en-US" sz="1800" spc="-5" dirty="0">
                <a:latin typeface="+mn-lt"/>
                <a:cs typeface="Georgia"/>
              </a:rPr>
              <a:t>to </a:t>
            </a:r>
            <a:r>
              <a:rPr lang="en-US" sz="1800" spc="-10" dirty="0">
                <a:latin typeface="+mn-lt"/>
                <a:cs typeface="Georgia"/>
              </a:rPr>
              <a:t>receive </a:t>
            </a:r>
            <a:r>
              <a:rPr lang="en-US" sz="1800" spc="-5" dirty="0">
                <a:latin typeface="+mn-lt"/>
                <a:cs typeface="Georgia"/>
              </a:rPr>
              <a:t>payment. </a:t>
            </a:r>
            <a:r>
              <a:rPr lang="en-US" sz="1800" dirty="0">
                <a:latin typeface="+mn-lt"/>
                <a:cs typeface="Georgia"/>
              </a:rPr>
              <a:t> </a:t>
            </a:r>
            <a:r>
              <a:rPr lang="en-US" sz="1800" spc="-10" dirty="0">
                <a:latin typeface="+mn-lt"/>
                <a:cs typeface="Georgia"/>
              </a:rPr>
              <a:t>Claims </a:t>
            </a:r>
            <a:r>
              <a:rPr lang="en-US" sz="1800" spc="-5" dirty="0">
                <a:latin typeface="+mn-lt"/>
                <a:cs typeface="Georgia"/>
              </a:rPr>
              <a:t>for all </a:t>
            </a:r>
            <a:r>
              <a:rPr lang="en-US" sz="1800" spc="-10" dirty="0">
                <a:latin typeface="+mn-lt"/>
                <a:cs typeface="Georgia"/>
              </a:rPr>
              <a:t>members </a:t>
            </a:r>
            <a:r>
              <a:rPr lang="en-US" sz="1800" spc="-5" dirty="0">
                <a:latin typeface="+mn-lt"/>
                <a:cs typeface="Georgia"/>
              </a:rPr>
              <a:t>can </a:t>
            </a:r>
            <a:r>
              <a:rPr lang="en-US" sz="1800" spc="-10" dirty="0">
                <a:latin typeface="+mn-lt"/>
                <a:cs typeface="Georgia"/>
              </a:rPr>
              <a:t>be </a:t>
            </a:r>
            <a:r>
              <a:rPr lang="en-US" sz="1800" spc="-5" dirty="0">
                <a:latin typeface="+mn-lt"/>
                <a:cs typeface="Georgia"/>
              </a:rPr>
              <a:t>submitted </a:t>
            </a:r>
            <a:r>
              <a:rPr lang="en-US" sz="1800" spc="-10" dirty="0">
                <a:latin typeface="+mn-lt"/>
                <a:cs typeface="Georgia"/>
              </a:rPr>
              <a:t>electronically </a:t>
            </a:r>
            <a:r>
              <a:rPr lang="en-US" sz="1800" spc="-5" dirty="0">
                <a:latin typeface="+mn-lt"/>
                <a:cs typeface="Georgia"/>
              </a:rPr>
              <a:t>using </a:t>
            </a:r>
            <a:r>
              <a:rPr lang="en-US" sz="1800" spc="-10" dirty="0">
                <a:latin typeface="+mn-lt"/>
                <a:cs typeface="Georgia"/>
              </a:rPr>
              <a:t>MetroPlus Emdeon </a:t>
            </a:r>
            <a:r>
              <a:rPr lang="en-US" sz="1800" spc="-5" dirty="0">
                <a:latin typeface="+mn-lt"/>
                <a:cs typeface="Georgia"/>
              </a:rPr>
              <a:t>Payer ID# 13265. </a:t>
            </a:r>
            <a:r>
              <a:rPr lang="en-US" sz="1800" dirty="0">
                <a:latin typeface="+mn-lt"/>
                <a:cs typeface="Georgia"/>
              </a:rPr>
              <a:t> </a:t>
            </a:r>
            <a:r>
              <a:rPr lang="en-US" sz="1800" spc="-5" dirty="0">
                <a:latin typeface="+mn-lt"/>
                <a:cs typeface="Georgia"/>
              </a:rPr>
              <a:t>Paper</a:t>
            </a:r>
            <a:r>
              <a:rPr lang="en-US" sz="1800" spc="10" dirty="0">
                <a:latin typeface="+mn-lt"/>
                <a:cs typeface="Georgia"/>
              </a:rPr>
              <a:t> </a:t>
            </a:r>
            <a:r>
              <a:rPr lang="en-US" sz="1800" spc="-5" dirty="0">
                <a:latin typeface="+mn-lt"/>
                <a:cs typeface="Georgia"/>
              </a:rPr>
              <a:t>claims</a:t>
            </a:r>
            <a:r>
              <a:rPr lang="en-US" sz="1800" spc="35" dirty="0">
                <a:latin typeface="+mn-lt"/>
                <a:cs typeface="Georgia"/>
              </a:rPr>
              <a:t> </a:t>
            </a:r>
            <a:r>
              <a:rPr lang="en-US" sz="1800" spc="-5" dirty="0">
                <a:latin typeface="+mn-lt"/>
                <a:cs typeface="Georgia"/>
              </a:rPr>
              <a:t>must</a:t>
            </a:r>
            <a:r>
              <a:rPr lang="en-US" sz="1800" spc="5" dirty="0">
                <a:latin typeface="+mn-lt"/>
                <a:cs typeface="Georgia"/>
              </a:rPr>
              <a:t> </a:t>
            </a:r>
            <a:r>
              <a:rPr lang="en-US" sz="1800" spc="-10" dirty="0">
                <a:latin typeface="+mn-lt"/>
                <a:cs typeface="Georgia"/>
              </a:rPr>
              <a:t>be</a:t>
            </a:r>
            <a:r>
              <a:rPr lang="en-US" sz="1800" spc="15" dirty="0">
                <a:latin typeface="+mn-lt"/>
                <a:cs typeface="Georgia"/>
              </a:rPr>
              <a:t> </a:t>
            </a:r>
            <a:r>
              <a:rPr lang="en-US" sz="1800" spc="-5" dirty="0">
                <a:latin typeface="+mn-lt"/>
                <a:cs typeface="Georgia"/>
              </a:rPr>
              <a:t>submitted</a:t>
            </a:r>
            <a:r>
              <a:rPr lang="en-US" sz="1800" spc="40" dirty="0">
                <a:latin typeface="+mn-lt"/>
                <a:cs typeface="Georgia"/>
              </a:rPr>
              <a:t> </a:t>
            </a:r>
            <a:r>
              <a:rPr lang="en-US" sz="1800" spc="-5" dirty="0">
                <a:latin typeface="+mn-lt"/>
                <a:cs typeface="Georgia"/>
              </a:rPr>
              <a:t>on</a:t>
            </a:r>
            <a:r>
              <a:rPr lang="en-US" sz="1800" dirty="0">
                <a:latin typeface="+mn-lt"/>
                <a:cs typeface="Georgia"/>
              </a:rPr>
              <a:t> </a:t>
            </a:r>
            <a:r>
              <a:rPr lang="en-US" sz="1800" spc="-10" dirty="0">
                <a:latin typeface="+mn-lt"/>
                <a:cs typeface="Georgia"/>
              </a:rPr>
              <a:t>CMS</a:t>
            </a:r>
            <a:r>
              <a:rPr lang="en-US" sz="1800" spc="25" dirty="0">
                <a:latin typeface="+mn-lt"/>
                <a:cs typeface="Georgia"/>
              </a:rPr>
              <a:t> </a:t>
            </a:r>
            <a:r>
              <a:rPr lang="en-US" sz="1800" spc="-5" dirty="0">
                <a:latin typeface="+mn-lt"/>
                <a:cs typeface="Georgia"/>
              </a:rPr>
              <a:t>1500</a:t>
            </a:r>
            <a:r>
              <a:rPr lang="en-US" sz="1800" spc="25" dirty="0">
                <a:latin typeface="+mn-lt"/>
                <a:cs typeface="Georgia"/>
              </a:rPr>
              <a:t> </a:t>
            </a:r>
            <a:r>
              <a:rPr lang="en-US" sz="1800" spc="-5" dirty="0">
                <a:latin typeface="+mn-lt"/>
                <a:cs typeface="Georgia"/>
              </a:rPr>
              <a:t>or</a:t>
            </a:r>
            <a:r>
              <a:rPr lang="en-US" sz="1800" spc="-10" dirty="0">
                <a:latin typeface="+mn-lt"/>
                <a:cs typeface="Georgia"/>
              </a:rPr>
              <a:t> </a:t>
            </a:r>
            <a:r>
              <a:rPr lang="en-US" sz="1800" spc="-5" dirty="0">
                <a:latin typeface="+mn-lt"/>
                <a:cs typeface="Georgia"/>
              </a:rPr>
              <a:t>UB-04</a:t>
            </a:r>
            <a:r>
              <a:rPr lang="en-US" sz="1800" spc="5" dirty="0">
                <a:latin typeface="+mn-lt"/>
                <a:cs typeface="Georgia"/>
              </a:rPr>
              <a:t> </a:t>
            </a:r>
            <a:r>
              <a:rPr lang="en-US" sz="1800" spc="-10" dirty="0">
                <a:latin typeface="+mn-lt"/>
                <a:cs typeface="Georgia"/>
              </a:rPr>
              <a:t>forms.</a:t>
            </a:r>
          </a:p>
          <a:p>
            <a:pPr marL="12700" marR="2168525" algn="just">
              <a:lnSpc>
                <a:spcPct val="100000"/>
              </a:lnSpc>
              <a:spcBef>
                <a:spcPts val="0"/>
              </a:spcBef>
              <a:spcAft>
                <a:spcPts val="0"/>
              </a:spcAft>
              <a:buClr>
                <a:schemeClr val="bg2"/>
              </a:buClr>
            </a:pPr>
            <a:endParaRPr lang="en-US" sz="1800" spc="-10" dirty="0">
              <a:latin typeface="+mn-lt"/>
              <a:cs typeface="Georgia"/>
            </a:endParaRPr>
          </a:p>
          <a:p>
            <a:pPr marL="12700" marR="2168525" algn="just">
              <a:lnSpc>
                <a:spcPct val="100000"/>
              </a:lnSpc>
              <a:spcBef>
                <a:spcPts val="0"/>
              </a:spcBef>
              <a:spcAft>
                <a:spcPts val="0"/>
              </a:spcAft>
              <a:buClr>
                <a:schemeClr val="bg2"/>
              </a:buClr>
            </a:pPr>
            <a:r>
              <a:rPr lang="en-US" sz="1800" b="1" spc="-5" dirty="0">
                <a:latin typeface="+mn-lt"/>
                <a:cs typeface="Georgia"/>
              </a:rPr>
              <a:t>Send </a:t>
            </a:r>
            <a:r>
              <a:rPr lang="en-US" sz="1800" b="1" spc="-10" dirty="0">
                <a:latin typeface="+mn-lt"/>
                <a:cs typeface="Georgia"/>
              </a:rPr>
              <a:t>paper </a:t>
            </a:r>
            <a:r>
              <a:rPr lang="en-US" sz="1800" b="1" spc="-5" dirty="0">
                <a:latin typeface="+mn-lt"/>
                <a:cs typeface="Georgia"/>
              </a:rPr>
              <a:t>claims for Medicaid, CHP, EP, SNP, MetroPlus </a:t>
            </a:r>
            <a:r>
              <a:rPr lang="en-US" sz="1800" b="1" spc="-10" dirty="0">
                <a:latin typeface="+mn-lt"/>
                <a:cs typeface="Georgia"/>
              </a:rPr>
              <a:t>Gold, </a:t>
            </a:r>
            <a:r>
              <a:rPr lang="en-US" sz="1800" b="1" spc="-5" dirty="0">
                <a:latin typeface="+mn-lt"/>
                <a:cs typeface="Georgia"/>
              </a:rPr>
              <a:t>Managed Long-Term Care (MLTC), </a:t>
            </a:r>
            <a:r>
              <a:rPr lang="en-US" sz="1800" b="1" dirty="0">
                <a:latin typeface="+mn-lt"/>
                <a:cs typeface="Georgia"/>
              </a:rPr>
              <a:t> </a:t>
            </a:r>
            <a:r>
              <a:rPr lang="en-US" sz="1800" b="1" spc="-10" dirty="0">
                <a:latin typeface="+mn-lt"/>
                <a:cs typeface="Georgia"/>
              </a:rPr>
              <a:t>MetroPlus</a:t>
            </a:r>
            <a:r>
              <a:rPr lang="en-US" sz="1800" b="1" spc="40" dirty="0">
                <a:latin typeface="+mn-lt"/>
                <a:cs typeface="Georgia"/>
              </a:rPr>
              <a:t> </a:t>
            </a:r>
            <a:r>
              <a:rPr lang="en-US" sz="1800" b="1" spc="-10" dirty="0">
                <a:latin typeface="+mn-lt"/>
                <a:cs typeface="Georgia"/>
              </a:rPr>
              <a:t>Enhanced</a:t>
            </a:r>
            <a:r>
              <a:rPr lang="en-US" sz="1800" b="1" spc="15" dirty="0">
                <a:latin typeface="+mn-lt"/>
                <a:cs typeface="Georgia"/>
              </a:rPr>
              <a:t> </a:t>
            </a:r>
            <a:r>
              <a:rPr lang="en-US" sz="1800" b="1" spc="-10" dirty="0">
                <a:latin typeface="+mn-lt"/>
                <a:cs typeface="Georgia"/>
              </a:rPr>
              <a:t>(HARP)</a:t>
            </a:r>
            <a:r>
              <a:rPr lang="en-US" sz="1800" b="1" spc="30" dirty="0">
                <a:latin typeface="+mn-lt"/>
                <a:cs typeface="Georgia"/>
              </a:rPr>
              <a:t> </a:t>
            </a:r>
            <a:r>
              <a:rPr lang="en-US" sz="1800" b="1" spc="-5" dirty="0">
                <a:latin typeface="+mn-lt"/>
                <a:cs typeface="Georgia"/>
              </a:rPr>
              <a:t>and</a:t>
            </a:r>
            <a:r>
              <a:rPr lang="en-US" sz="1800" b="1" spc="10" dirty="0">
                <a:latin typeface="+mn-lt"/>
                <a:cs typeface="Georgia"/>
              </a:rPr>
              <a:t> </a:t>
            </a:r>
            <a:r>
              <a:rPr lang="en-US" sz="1800" b="1" spc="-10" dirty="0">
                <a:latin typeface="+mn-lt"/>
                <a:cs typeface="Georgia"/>
              </a:rPr>
              <a:t>QHP</a:t>
            </a:r>
            <a:r>
              <a:rPr lang="en-US" sz="1800" b="1" spc="20" dirty="0">
                <a:latin typeface="+mn-lt"/>
                <a:cs typeface="Georgia"/>
              </a:rPr>
              <a:t> </a:t>
            </a:r>
            <a:r>
              <a:rPr lang="en-US" sz="1800" b="1" spc="-10" dirty="0">
                <a:latin typeface="+mn-lt"/>
                <a:cs typeface="Georgia"/>
              </a:rPr>
              <a:t>(Exchange)</a:t>
            </a:r>
            <a:r>
              <a:rPr lang="en-US" sz="1800" b="1" spc="20" dirty="0">
                <a:latin typeface="+mn-lt"/>
                <a:cs typeface="Georgia"/>
              </a:rPr>
              <a:t> </a:t>
            </a:r>
            <a:r>
              <a:rPr lang="en-US" sz="1800" b="1" spc="-5" dirty="0">
                <a:latin typeface="+mn-lt"/>
                <a:cs typeface="Georgia"/>
              </a:rPr>
              <a:t>to:</a:t>
            </a:r>
            <a:endParaRPr lang="en-US" sz="1800" b="1" dirty="0">
              <a:latin typeface="+mn-lt"/>
              <a:cs typeface="Georgia"/>
            </a:endParaRPr>
          </a:p>
          <a:p>
            <a:pPr marL="12700" marR="2168525" algn="just">
              <a:lnSpc>
                <a:spcPct val="100000"/>
              </a:lnSpc>
              <a:spcBef>
                <a:spcPts val="0"/>
              </a:spcBef>
              <a:spcAft>
                <a:spcPts val="0"/>
              </a:spcAft>
              <a:buClr>
                <a:schemeClr val="bg2"/>
              </a:buClr>
            </a:pPr>
            <a:r>
              <a:rPr lang="en-US" sz="1800" b="1" spc="-10" dirty="0">
                <a:latin typeface="+mn-lt"/>
                <a:cs typeface="Georgia"/>
              </a:rPr>
              <a:t>	MetroPlus Health Plan</a:t>
            </a:r>
          </a:p>
          <a:p>
            <a:pPr marL="12700" marR="2168525" algn="just">
              <a:lnSpc>
                <a:spcPct val="100000"/>
              </a:lnSpc>
              <a:spcBef>
                <a:spcPts val="0"/>
              </a:spcBef>
              <a:spcAft>
                <a:spcPts val="0"/>
              </a:spcAft>
              <a:buClr>
                <a:schemeClr val="bg2"/>
              </a:buClr>
            </a:pPr>
            <a:r>
              <a:rPr lang="en-US" sz="1800" b="1" spc="-10" dirty="0">
                <a:latin typeface="+mn-lt"/>
                <a:cs typeface="Georgia"/>
              </a:rPr>
              <a:t>	P.O. Box 219080</a:t>
            </a:r>
          </a:p>
          <a:p>
            <a:pPr marL="12700" marR="2168525" algn="just">
              <a:lnSpc>
                <a:spcPct val="100000"/>
              </a:lnSpc>
              <a:spcBef>
                <a:spcPts val="0"/>
              </a:spcBef>
              <a:spcAft>
                <a:spcPts val="0"/>
              </a:spcAft>
              <a:buClr>
                <a:schemeClr val="bg2"/>
              </a:buClr>
            </a:pPr>
            <a:r>
              <a:rPr lang="en-US" sz="1800" b="1" spc="-10" dirty="0">
                <a:latin typeface="+mn-lt"/>
                <a:cs typeface="Georgia"/>
              </a:rPr>
              <a:t>	Kansas City, MO 64121- 9080</a:t>
            </a:r>
          </a:p>
          <a:p>
            <a:pPr marL="12700" marR="2168525" algn="just">
              <a:lnSpc>
                <a:spcPct val="100000"/>
              </a:lnSpc>
              <a:spcBef>
                <a:spcPts val="0"/>
              </a:spcBef>
              <a:spcAft>
                <a:spcPts val="0"/>
              </a:spcAft>
              <a:buClr>
                <a:schemeClr val="bg2"/>
              </a:buClr>
            </a:pPr>
            <a:endParaRPr lang="en-US" sz="1800" spc="-10" dirty="0">
              <a:latin typeface="+mn-lt"/>
              <a:cs typeface="Georgia"/>
            </a:endParaRPr>
          </a:p>
          <a:p>
            <a:pPr marL="12700" marR="2168525" algn="just">
              <a:lnSpc>
                <a:spcPct val="100000"/>
              </a:lnSpc>
              <a:spcBef>
                <a:spcPts val="0"/>
              </a:spcBef>
              <a:spcAft>
                <a:spcPts val="0"/>
              </a:spcAft>
              <a:buClr>
                <a:schemeClr val="bg2"/>
              </a:buClr>
            </a:pPr>
            <a:r>
              <a:rPr lang="en-US" sz="1800" b="1" spc="-10" dirty="0">
                <a:latin typeface="+mn-lt"/>
                <a:cs typeface="Georgia"/>
              </a:rPr>
              <a:t>Send paper claims for MetroPlus Medicare to:</a:t>
            </a:r>
          </a:p>
          <a:p>
            <a:pPr marL="12700" marR="2168525" algn="just">
              <a:lnSpc>
                <a:spcPct val="100000"/>
              </a:lnSpc>
              <a:spcBef>
                <a:spcPts val="0"/>
              </a:spcBef>
              <a:spcAft>
                <a:spcPts val="0"/>
              </a:spcAft>
              <a:buClr>
                <a:schemeClr val="bg2"/>
              </a:buClr>
            </a:pPr>
            <a:r>
              <a:rPr lang="en-US" sz="1800" b="1" spc="-10" dirty="0">
                <a:latin typeface="+mn-lt"/>
                <a:cs typeface="Georgia"/>
              </a:rPr>
              <a:t>	MetroPlus Health Plan</a:t>
            </a:r>
          </a:p>
          <a:p>
            <a:pPr marL="12700" marR="2168525" algn="just">
              <a:lnSpc>
                <a:spcPct val="100000"/>
              </a:lnSpc>
              <a:spcBef>
                <a:spcPts val="0"/>
              </a:spcBef>
              <a:spcAft>
                <a:spcPts val="0"/>
              </a:spcAft>
              <a:buClr>
                <a:schemeClr val="bg2"/>
              </a:buClr>
            </a:pPr>
            <a:r>
              <a:rPr lang="en-US" sz="1800" b="1" spc="-10" dirty="0">
                <a:latin typeface="+mn-lt"/>
                <a:cs typeface="Georgia"/>
              </a:rPr>
              <a:t>	P.O. Box 219080</a:t>
            </a:r>
          </a:p>
          <a:p>
            <a:pPr marL="12700" marR="2168525" algn="just">
              <a:lnSpc>
                <a:spcPct val="100000"/>
              </a:lnSpc>
              <a:spcBef>
                <a:spcPts val="0"/>
              </a:spcBef>
              <a:spcAft>
                <a:spcPts val="0"/>
              </a:spcAft>
              <a:buClr>
                <a:schemeClr val="bg2"/>
              </a:buClr>
            </a:pPr>
            <a:r>
              <a:rPr lang="en-US" sz="2000" b="1" spc="-10" dirty="0">
                <a:latin typeface="+mn-lt"/>
                <a:cs typeface="Georgia"/>
              </a:rPr>
              <a:t>	</a:t>
            </a:r>
            <a:r>
              <a:rPr lang="en-US" sz="1800" b="1" spc="-10" dirty="0">
                <a:latin typeface="+mn-lt"/>
                <a:cs typeface="Georgia"/>
              </a:rPr>
              <a:t>Kansas City, MO 64121-9080</a:t>
            </a:r>
            <a:endParaRPr lang="en-US" sz="1800" b="1" dirty="0">
              <a:latin typeface="+mn-lt"/>
              <a:cs typeface="Georgia"/>
            </a:endParaRPr>
          </a:p>
          <a:p>
            <a:endParaRPr lang="en-US" dirty="0">
              <a:latin typeface="Myriad Pro" panose="020B0503030403020204"/>
            </a:endParaRPr>
          </a:p>
        </p:txBody>
      </p:sp>
      <p:pic>
        <p:nvPicPr>
          <p:cNvPr id="5" name="object 8">
            <a:extLst>
              <a:ext uri="{FF2B5EF4-FFF2-40B4-BE49-F238E27FC236}">
                <a16:creationId xmlns:a16="http://schemas.microsoft.com/office/drawing/2014/main" id="{8F7E6D5C-76AD-3A67-1927-6875B49A34FD}"/>
              </a:ext>
            </a:extLst>
          </p:cNvPr>
          <p:cNvPicPr/>
          <p:nvPr/>
        </p:nvPicPr>
        <p:blipFill>
          <a:blip r:embed="rId2" cstate="print"/>
          <a:stretch>
            <a:fillRect/>
          </a:stretch>
        </p:blipFill>
        <p:spPr>
          <a:xfrm>
            <a:off x="9067800" y="4160521"/>
            <a:ext cx="2743200" cy="1670068"/>
          </a:xfrm>
          <a:prstGeom prst="rect">
            <a:avLst/>
          </a:prstGeom>
        </p:spPr>
      </p:pic>
    </p:spTree>
    <p:extLst>
      <p:ext uri="{BB962C8B-B14F-4D97-AF65-F5344CB8AC3E}">
        <p14:creationId xmlns:p14="http://schemas.microsoft.com/office/powerpoint/2010/main" val="2716500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8D1D30-7322-1B70-C6F7-0A4B31D11C53}"/>
              </a:ext>
            </a:extLst>
          </p:cNvPr>
          <p:cNvSpPr>
            <a:spLocks noGrp="1"/>
          </p:cNvSpPr>
          <p:nvPr>
            <p:ph type="body" sz="quarter" idx="10"/>
          </p:nvPr>
        </p:nvSpPr>
        <p:spPr>
          <a:xfrm>
            <a:off x="0" y="-7"/>
            <a:ext cx="12191999" cy="954367"/>
          </a:xfrm>
        </p:spPr>
        <p:txBody>
          <a:bodyPr/>
          <a:lstStyle/>
          <a:p>
            <a:pPr algn="ctr"/>
            <a:r>
              <a:rPr lang="en-US" b="1"/>
              <a:t>Claims Submission and Status</a:t>
            </a:r>
          </a:p>
        </p:txBody>
      </p:sp>
      <p:sp>
        <p:nvSpPr>
          <p:cNvPr id="4" name="Content Placeholder 3">
            <a:extLst>
              <a:ext uri="{FF2B5EF4-FFF2-40B4-BE49-F238E27FC236}">
                <a16:creationId xmlns:a16="http://schemas.microsoft.com/office/drawing/2014/main" id="{51346DE7-1CF3-40D5-6365-4B7B3743A5E3}"/>
              </a:ext>
            </a:extLst>
          </p:cNvPr>
          <p:cNvSpPr>
            <a:spLocks noGrp="1"/>
          </p:cNvSpPr>
          <p:nvPr>
            <p:ph sz="quarter" idx="11"/>
          </p:nvPr>
        </p:nvSpPr>
        <p:spPr>
          <a:xfrm>
            <a:off x="393894" y="1406769"/>
            <a:ext cx="11310425" cy="4496871"/>
          </a:xfrm>
        </p:spPr>
        <p:txBody>
          <a:bodyPr/>
          <a:lstStyle/>
          <a:p>
            <a:pPr marL="354965" marR="5715" indent="-342900" algn="just">
              <a:lnSpc>
                <a:spcPct val="100000"/>
              </a:lnSpc>
              <a:spcBef>
                <a:spcPts val="100"/>
              </a:spcBef>
              <a:buClr>
                <a:schemeClr val="bg2"/>
              </a:buClr>
              <a:buFont typeface="Wingdings" panose="05000000000000000000" pitchFamily="2" charset="2"/>
              <a:buChar char="Ø"/>
              <a:tabLst>
                <a:tab pos="300990" algn="l"/>
              </a:tabLst>
            </a:pPr>
            <a:r>
              <a:rPr lang="en-US" sz="2400">
                <a:latin typeface="+mn-lt"/>
                <a:cs typeface="Arial"/>
              </a:rPr>
              <a:t>Providers </a:t>
            </a:r>
            <a:r>
              <a:rPr lang="en-US" sz="2400" spc="-20">
                <a:latin typeface="+mn-lt"/>
                <a:cs typeface="Arial"/>
              </a:rPr>
              <a:t>may </a:t>
            </a:r>
            <a:r>
              <a:rPr lang="en-US" sz="2400">
                <a:latin typeface="+mn-lt"/>
                <a:cs typeface="Arial"/>
              </a:rPr>
              <a:t>not </a:t>
            </a:r>
            <a:r>
              <a:rPr lang="en-US" sz="2400" spc="-5">
                <a:latin typeface="+mn-lt"/>
                <a:cs typeface="Arial"/>
              </a:rPr>
              <a:t>balance </a:t>
            </a:r>
            <a:r>
              <a:rPr lang="en-US" sz="2400" spc="-15">
                <a:latin typeface="+mn-lt"/>
                <a:cs typeface="Arial"/>
              </a:rPr>
              <a:t>bill member </a:t>
            </a:r>
            <a:r>
              <a:rPr lang="en-US" sz="2400">
                <a:latin typeface="+mn-lt"/>
                <a:cs typeface="Arial"/>
              </a:rPr>
              <a:t>above </a:t>
            </a:r>
            <a:r>
              <a:rPr lang="en-US" sz="2400" spc="-10">
                <a:latin typeface="+mn-lt"/>
                <a:cs typeface="Arial"/>
              </a:rPr>
              <a:t>allowed </a:t>
            </a:r>
            <a:r>
              <a:rPr lang="en-US" sz="2400" spc="-5">
                <a:latin typeface="+mn-lt"/>
                <a:cs typeface="Arial"/>
              </a:rPr>
              <a:t>co-pays, deductibles, </a:t>
            </a:r>
            <a:r>
              <a:rPr lang="en-US" sz="2400">
                <a:latin typeface="+mn-lt"/>
                <a:cs typeface="Arial"/>
              </a:rPr>
              <a:t>or </a:t>
            </a:r>
            <a:r>
              <a:rPr lang="en-US" sz="2400" spc="-5">
                <a:latin typeface="+mn-lt"/>
                <a:cs typeface="Arial"/>
              </a:rPr>
              <a:t>co-insurance </a:t>
            </a:r>
            <a:r>
              <a:rPr lang="en-US" sz="2400">
                <a:latin typeface="+mn-lt"/>
                <a:cs typeface="Arial"/>
              </a:rPr>
              <a:t>for any </a:t>
            </a:r>
            <a:r>
              <a:rPr lang="en-US" sz="2400" spc="-5">
                <a:latin typeface="+mn-lt"/>
                <a:cs typeface="Arial"/>
              </a:rPr>
              <a:t>covered </a:t>
            </a:r>
            <a:r>
              <a:rPr lang="en-US" sz="2400">
                <a:latin typeface="+mn-lt"/>
                <a:cs typeface="Arial"/>
              </a:rPr>
              <a:t> </a:t>
            </a:r>
            <a:r>
              <a:rPr lang="en-US" sz="2400" spc="5">
                <a:latin typeface="+mn-lt"/>
                <a:cs typeface="Arial"/>
              </a:rPr>
              <a:t>services.</a:t>
            </a:r>
            <a:r>
              <a:rPr lang="en-US" sz="2400" spc="434">
                <a:latin typeface="+mn-lt"/>
                <a:cs typeface="Arial"/>
              </a:rPr>
              <a:t> </a:t>
            </a:r>
            <a:r>
              <a:rPr lang="en-US" sz="2400">
                <a:latin typeface="+mn-lt"/>
                <a:cs typeface="Arial"/>
              </a:rPr>
              <a:t>Balance</a:t>
            </a:r>
            <a:r>
              <a:rPr lang="en-US" sz="2400" spc="-65">
                <a:latin typeface="+mn-lt"/>
                <a:cs typeface="Arial"/>
              </a:rPr>
              <a:t> </a:t>
            </a:r>
            <a:r>
              <a:rPr lang="en-US" sz="2400" spc="10">
                <a:latin typeface="+mn-lt"/>
                <a:cs typeface="Arial"/>
              </a:rPr>
              <a:t>billing</a:t>
            </a:r>
            <a:r>
              <a:rPr lang="en-US" sz="2400" spc="-100">
                <a:latin typeface="+mn-lt"/>
                <a:cs typeface="Arial"/>
              </a:rPr>
              <a:t> </a:t>
            </a:r>
            <a:r>
              <a:rPr lang="en-US" sz="2400" spc="10">
                <a:latin typeface="+mn-lt"/>
                <a:cs typeface="Arial"/>
              </a:rPr>
              <a:t>is</a:t>
            </a:r>
            <a:r>
              <a:rPr lang="en-US" sz="2400" spc="-35">
                <a:latin typeface="+mn-lt"/>
                <a:cs typeface="Arial"/>
              </a:rPr>
              <a:t> </a:t>
            </a:r>
            <a:r>
              <a:rPr lang="en-US" sz="2400" spc="5">
                <a:latin typeface="+mn-lt"/>
                <a:cs typeface="Arial"/>
              </a:rPr>
              <a:t>prohibited.</a:t>
            </a:r>
            <a:endParaRPr lang="en-US" sz="2400">
              <a:latin typeface="+mn-lt"/>
              <a:cs typeface="Arial"/>
            </a:endParaRPr>
          </a:p>
          <a:p>
            <a:pPr marL="1040765" marR="5080" lvl="1" indent="-342900" algn="just">
              <a:lnSpc>
                <a:spcPct val="100000"/>
              </a:lnSpc>
              <a:spcBef>
                <a:spcPts val="1005"/>
              </a:spcBef>
              <a:buClr>
                <a:schemeClr val="bg2"/>
              </a:buClr>
              <a:buFont typeface="Wingdings" panose="05000000000000000000" pitchFamily="2" charset="2"/>
              <a:buChar char="v"/>
              <a:tabLst>
                <a:tab pos="300990" algn="l"/>
              </a:tabLst>
            </a:pPr>
            <a:r>
              <a:rPr lang="en-US" sz="2400">
                <a:latin typeface="+mn-lt"/>
                <a:cs typeface="Arial"/>
              </a:rPr>
              <a:t>If </a:t>
            </a:r>
            <a:r>
              <a:rPr lang="en-US" sz="2400" spc="-5">
                <a:latin typeface="+mn-lt"/>
                <a:cs typeface="Arial"/>
              </a:rPr>
              <a:t>provider </a:t>
            </a:r>
            <a:r>
              <a:rPr lang="en-US" sz="2400">
                <a:latin typeface="+mn-lt"/>
                <a:cs typeface="Arial"/>
              </a:rPr>
              <a:t>seeks </a:t>
            </a:r>
            <a:r>
              <a:rPr lang="en-US" sz="2400" spc="-10">
                <a:latin typeface="+mn-lt"/>
                <a:cs typeface="Arial"/>
              </a:rPr>
              <a:t>payment </a:t>
            </a:r>
            <a:r>
              <a:rPr lang="en-US" sz="2400">
                <a:latin typeface="+mn-lt"/>
                <a:cs typeface="Arial"/>
              </a:rPr>
              <a:t>from </a:t>
            </a:r>
            <a:r>
              <a:rPr lang="en-US" sz="2400" spc="-5">
                <a:latin typeface="+mn-lt"/>
                <a:cs typeface="Arial"/>
              </a:rPr>
              <a:t>a </a:t>
            </a:r>
            <a:r>
              <a:rPr lang="en-US" sz="2400" spc="-10">
                <a:latin typeface="+mn-lt"/>
                <a:cs typeface="Arial"/>
              </a:rPr>
              <a:t>member </a:t>
            </a:r>
            <a:r>
              <a:rPr lang="en-US" sz="2400" spc="10">
                <a:latin typeface="+mn-lt"/>
                <a:cs typeface="Arial"/>
              </a:rPr>
              <a:t>for </a:t>
            </a:r>
            <a:r>
              <a:rPr lang="en-US" sz="2400">
                <a:latin typeface="+mn-lt"/>
                <a:cs typeface="Arial"/>
              </a:rPr>
              <a:t>any </a:t>
            </a:r>
            <a:r>
              <a:rPr lang="en-US" sz="2400" spc="-5">
                <a:latin typeface="+mn-lt"/>
                <a:cs typeface="Arial"/>
              </a:rPr>
              <a:t>covered service, </a:t>
            </a:r>
            <a:r>
              <a:rPr lang="en-US" sz="2400">
                <a:latin typeface="+mn-lt"/>
                <a:cs typeface="Arial"/>
              </a:rPr>
              <a:t>contractor</a:t>
            </a:r>
            <a:r>
              <a:rPr lang="en-US" sz="2400" spc="-60">
                <a:latin typeface="+mn-lt"/>
                <a:cs typeface="Arial"/>
              </a:rPr>
              <a:t> </a:t>
            </a:r>
            <a:r>
              <a:rPr lang="en-US" sz="2400" spc="-20">
                <a:latin typeface="+mn-lt"/>
                <a:cs typeface="Arial"/>
              </a:rPr>
              <a:t>may</a:t>
            </a:r>
            <a:r>
              <a:rPr lang="en-US" sz="2400" spc="35">
                <a:latin typeface="+mn-lt"/>
                <a:cs typeface="Arial"/>
              </a:rPr>
              <a:t> </a:t>
            </a:r>
            <a:r>
              <a:rPr lang="en-US" sz="2400">
                <a:latin typeface="+mn-lt"/>
                <a:cs typeface="Arial"/>
              </a:rPr>
              <a:t>be</a:t>
            </a:r>
            <a:r>
              <a:rPr lang="en-US" sz="2400" spc="10">
                <a:latin typeface="+mn-lt"/>
                <a:cs typeface="Arial"/>
              </a:rPr>
              <a:t> </a:t>
            </a:r>
            <a:r>
              <a:rPr lang="en-US" sz="2400" spc="-5">
                <a:latin typeface="+mn-lt"/>
                <a:cs typeface="Arial"/>
              </a:rPr>
              <a:t>subject</a:t>
            </a:r>
            <a:r>
              <a:rPr lang="en-US" sz="2400" spc="5">
                <a:latin typeface="+mn-lt"/>
                <a:cs typeface="Arial"/>
              </a:rPr>
              <a:t> </a:t>
            </a:r>
            <a:r>
              <a:rPr lang="en-US" sz="2400">
                <a:latin typeface="+mn-lt"/>
                <a:cs typeface="Arial"/>
              </a:rPr>
              <a:t>to</a:t>
            </a:r>
            <a:r>
              <a:rPr lang="en-US" sz="2400" spc="15">
                <a:latin typeface="+mn-lt"/>
                <a:cs typeface="Arial"/>
              </a:rPr>
              <a:t> </a:t>
            </a:r>
            <a:r>
              <a:rPr lang="en-US" sz="2400">
                <a:latin typeface="+mn-lt"/>
                <a:cs typeface="Arial"/>
              </a:rPr>
              <a:t>termination</a:t>
            </a:r>
            <a:r>
              <a:rPr lang="en-US" sz="2400" spc="-65">
                <a:latin typeface="+mn-lt"/>
                <a:cs typeface="Arial"/>
              </a:rPr>
              <a:t> </a:t>
            </a:r>
            <a:r>
              <a:rPr lang="en-US" sz="2400">
                <a:latin typeface="+mn-lt"/>
                <a:cs typeface="Arial"/>
              </a:rPr>
              <a:t>as</a:t>
            </a:r>
            <a:r>
              <a:rPr lang="en-US" sz="2400" spc="-35">
                <a:latin typeface="+mn-lt"/>
                <a:cs typeface="Arial"/>
              </a:rPr>
              <a:t> </a:t>
            </a:r>
            <a:r>
              <a:rPr lang="en-US" sz="2400" spc="-5">
                <a:latin typeface="+mn-lt"/>
                <a:cs typeface="Arial"/>
              </a:rPr>
              <a:t>a</a:t>
            </a:r>
            <a:r>
              <a:rPr lang="en-US" sz="2400" spc="10">
                <a:latin typeface="+mn-lt"/>
                <a:cs typeface="Arial"/>
              </a:rPr>
              <a:t> </a:t>
            </a:r>
            <a:r>
              <a:rPr lang="en-US" sz="2400" spc="5">
                <a:latin typeface="+mn-lt"/>
                <a:cs typeface="Arial"/>
              </a:rPr>
              <a:t>participating</a:t>
            </a:r>
            <a:r>
              <a:rPr lang="en-US" sz="2400" spc="-135">
                <a:latin typeface="+mn-lt"/>
                <a:cs typeface="Arial"/>
              </a:rPr>
              <a:t> </a:t>
            </a:r>
            <a:r>
              <a:rPr lang="en-US" sz="2400" spc="-5">
                <a:latin typeface="+mn-lt"/>
                <a:cs typeface="Arial"/>
              </a:rPr>
              <a:t>provider.</a:t>
            </a:r>
            <a:endParaRPr lang="en-US" sz="2400">
              <a:latin typeface="+mn-lt"/>
              <a:cs typeface="Arial"/>
            </a:endParaRPr>
          </a:p>
          <a:p>
            <a:pPr marL="1040765" marR="5080" lvl="1" indent="-342900" algn="just">
              <a:lnSpc>
                <a:spcPct val="100000"/>
              </a:lnSpc>
              <a:spcBef>
                <a:spcPts val="1045"/>
              </a:spcBef>
              <a:buClr>
                <a:schemeClr val="bg2"/>
              </a:buClr>
              <a:buFont typeface="Wingdings" panose="05000000000000000000" pitchFamily="2" charset="2"/>
              <a:buChar char="v"/>
              <a:tabLst>
                <a:tab pos="300990" algn="l"/>
              </a:tabLst>
            </a:pPr>
            <a:r>
              <a:rPr lang="en-US" sz="2400">
                <a:latin typeface="+mn-lt"/>
                <a:cs typeface="Arial"/>
              </a:rPr>
              <a:t>Provider </a:t>
            </a:r>
            <a:r>
              <a:rPr lang="en-US" sz="2400" spc="10">
                <a:latin typeface="+mn-lt"/>
                <a:cs typeface="Arial"/>
              </a:rPr>
              <a:t>is </a:t>
            </a:r>
            <a:r>
              <a:rPr lang="en-US" sz="2400" spc="-5">
                <a:latin typeface="+mn-lt"/>
                <a:cs typeface="Arial"/>
              </a:rPr>
              <a:t>required</a:t>
            </a:r>
            <a:r>
              <a:rPr lang="en-US" sz="2400">
                <a:latin typeface="+mn-lt"/>
                <a:cs typeface="Arial"/>
              </a:rPr>
              <a:t> to</a:t>
            </a:r>
            <a:r>
              <a:rPr lang="en-US" sz="2400" spc="5">
                <a:latin typeface="+mn-lt"/>
                <a:cs typeface="Arial"/>
              </a:rPr>
              <a:t> </a:t>
            </a:r>
            <a:r>
              <a:rPr lang="en-US" sz="2400" spc="-5">
                <a:latin typeface="+mn-lt"/>
                <a:cs typeface="Arial"/>
              </a:rPr>
              <a:t>educate</a:t>
            </a:r>
            <a:r>
              <a:rPr lang="en-US" sz="2400">
                <a:latin typeface="+mn-lt"/>
                <a:cs typeface="Arial"/>
              </a:rPr>
              <a:t> </a:t>
            </a:r>
            <a:r>
              <a:rPr lang="en-US" sz="2400" spc="-10">
                <a:latin typeface="+mn-lt"/>
                <a:cs typeface="Arial"/>
              </a:rPr>
              <a:t>their</a:t>
            </a:r>
            <a:r>
              <a:rPr lang="en-US" sz="2400" spc="-5">
                <a:latin typeface="+mn-lt"/>
                <a:cs typeface="Arial"/>
              </a:rPr>
              <a:t> </a:t>
            </a:r>
            <a:r>
              <a:rPr lang="en-US" sz="2400" spc="-15">
                <a:latin typeface="+mn-lt"/>
                <a:cs typeface="Arial"/>
              </a:rPr>
              <a:t>staff</a:t>
            </a:r>
            <a:r>
              <a:rPr lang="en-US" sz="2400" spc="-10">
                <a:latin typeface="+mn-lt"/>
                <a:cs typeface="Arial"/>
              </a:rPr>
              <a:t> </a:t>
            </a:r>
            <a:r>
              <a:rPr lang="en-US" sz="2400">
                <a:latin typeface="+mn-lt"/>
                <a:cs typeface="Arial"/>
              </a:rPr>
              <a:t>and</a:t>
            </a:r>
            <a:r>
              <a:rPr lang="en-US" sz="2400" spc="5">
                <a:latin typeface="+mn-lt"/>
                <a:cs typeface="Arial"/>
              </a:rPr>
              <a:t> </a:t>
            </a:r>
            <a:r>
              <a:rPr lang="en-US" sz="2400" spc="-10">
                <a:latin typeface="+mn-lt"/>
                <a:cs typeface="Arial"/>
              </a:rPr>
              <a:t>affiliated</a:t>
            </a:r>
            <a:r>
              <a:rPr lang="en-US" sz="2400" spc="-5">
                <a:latin typeface="+mn-lt"/>
                <a:cs typeface="Arial"/>
              </a:rPr>
              <a:t> providers </a:t>
            </a:r>
            <a:r>
              <a:rPr lang="en-US" sz="2400" spc="5">
                <a:latin typeface="+mn-lt"/>
                <a:cs typeface="Arial"/>
              </a:rPr>
              <a:t>concerning</a:t>
            </a:r>
            <a:r>
              <a:rPr lang="en-US" sz="2400" spc="-105">
                <a:latin typeface="+mn-lt"/>
                <a:cs typeface="Arial"/>
              </a:rPr>
              <a:t> </a:t>
            </a:r>
            <a:r>
              <a:rPr lang="en-US" sz="2400" spc="5">
                <a:latin typeface="+mn-lt"/>
                <a:cs typeface="Arial"/>
              </a:rPr>
              <a:t>this</a:t>
            </a:r>
            <a:r>
              <a:rPr lang="en-US" sz="2400" spc="-35">
                <a:latin typeface="+mn-lt"/>
                <a:cs typeface="Arial"/>
              </a:rPr>
              <a:t> </a:t>
            </a:r>
            <a:r>
              <a:rPr lang="en-US" sz="2400">
                <a:latin typeface="+mn-lt"/>
                <a:cs typeface="Arial"/>
              </a:rPr>
              <a:t>requirement.</a:t>
            </a:r>
          </a:p>
          <a:p>
            <a:pPr marL="12700">
              <a:lnSpc>
                <a:spcPct val="100000"/>
              </a:lnSpc>
              <a:buClr>
                <a:schemeClr val="bg2"/>
              </a:buClr>
            </a:pPr>
            <a:r>
              <a:rPr lang="en-US" sz="2400">
                <a:latin typeface="+mn-lt"/>
                <a:cs typeface="Arial"/>
              </a:rPr>
              <a:t>Check</a:t>
            </a:r>
            <a:r>
              <a:rPr lang="en-US" sz="2400" spc="-30">
                <a:latin typeface="+mn-lt"/>
                <a:cs typeface="Arial"/>
              </a:rPr>
              <a:t> </a:t>
            </a:r>
            <a:r>
              <a:rPr lang="en-US" sz="2400" spc="10">
                <a:latin typeface="+mn-lt"/>
                <a:cs typeface="Arial"/>
              </a:rPr>
              <a:t>Claim</a:t>
            </a:r>
            <a:r>
              <a:rPr lang="en-US" sz="2400" spc="-120">
                <a:latin typeface="+mn-lt"/>
                <a:cs typeface="Arial"/>
              </a:rPr>
              <a:t> </a:t>
            </a:r>
            <a:r>
              <a:rPr lang="en-US" sz="2400">
                <a:latin typeface="+mn-lt"/>
                <a:cs typeface="Arial"/>
              </a:rPr>
              <a:t>Status</a:t>
            </a:r>
          </a:p>
          <a:p>
            <a:pPr marL="743585" lvl="1" indent="-342900">
              <a:lnSpc>
                <a:spcPct val="100000"/>
              </a:lnSpc>
              <a:spcBef>
                <a:spcPts val="425"/>
              </a:spcBef>
              <a:buClr>
                <a:schemeClr val="bg2"/>
              </a:buClr>
              <a:buFont typeface="Wingdings" panose="05000000000000000000" pitchFamily="2" charset="2"/>
              <a:buChar char="v"/>
              <a:tabLst>
                <a:tab pos="688975" algn="l"/>
                <a:tab pos="689610" algn="l"/>
                <a:tab pos="3331845" algn="l"/>
              </a:tabLst>
            </a:pPr>
            <a:r>
              <a:rPr lang="en-US" sz="2400" spc="-15">
                <a:latin typeface="+mn-lt"/>
                <a:cs typeface="Arial"/>
              </a:rPr>
              <a:t>MetroPlusHealth</a:t>
            </a:r>
            <a:r>
              <a:rPr lang="en-US" sz="2400" spc="100">
                <a:latin typeface="+mn-lt"/>
                <a:cs typeface="Arial"/>
              </a:rPr>
              <a:t> </a:t>
            </a:r>
            <a:r>
              <a:rPr lang="en-US" sz="2400" spc="-5">
                <a:latin typeface="+mn-lt"/>
                <a:cs typeface="Arial"/>
              </a:rPr>
              <a:t>Provider</a:t>
            </a:r>
            <a:r>
              <a:rPr lang="en-US" sz="2400" spc="20">
                <a:latin typeface="+mn-lt"/>
                <a:cs typeface="Arial"/>
              </a:rPr>
              <a:t> </a:t>
            </a:r>
            <a:r>
              <a:rPr lang="en-US" sz="2400" spc="-15">
                <a:latin typeface="+mn-lt"/>
                <a:cs typeface="Arial"/>
              </a:rPr>
              <a:t>Portal: </a:t>
            </a:r>
            <a:r>
              <a:rPr lang="en-US" sz="2400" u="sng" spc="-10">
                <a:uFill>
                  <a:solidFill>
                    <a:srgbClr val="FFFFFF"/>
                  </a:solidFill>
                </a:uFill>
                <a:latin typeface="+mn-lt"/>
                <a:cs typeface="Arial"/>
                <a:hlinkClick r:id="rId3"/>
              </a:rPr>
              <a:t>http://providers.metroplus.org</a:t>
            </a:r>
            <a:r>
              <a:rPr lang="en-US" sz="2400" u="sng" spc="-10">
                <a:uFill>
                  <a:solidFill>
                    <a:srgbClr val="FFFFFF"/>
                  </a:solidFill>
                </a:uFill>
                <a:latin typeface="+mn-lt"/>
                <a:cs typeface="Arial"/>
              </a:rPr>
              <a:t> </a:t>
            </a:r>
            <a:endParaRPr lang="en-US" sz="2400" u="sng">
              <a:latin typeface="+mn-lt"/>
              <a:cs typeface="Arial"/>
            </a:endParaRPr>
          </a:p>
          <a:p>
            <a:pPr marL="743585" lvl="1" indent="-342900">
              <a:lnSpc>
                <a:spcPct val="100000"/>
              </a:lnSpc>
              <a:spcBef>
                <a:spcPts val="405"/>
              </a:spcBef>
              <a:buClr>
                <a:schemeClr val="bg2"/>
              </a:buClr>
              <a:buFont typeface="Wingdings" panose="05000000000000000000" pitchFamily="2" charset="2"/>
              <a:buChar char="v"/>
              <a:tabLst>
                <a:tab pos="688975" algn="l"/>
                <a:tab pos="689610" algn="l"/>
              </a:tabLst>
            </a:pPr>
            <a:r>
              <a:rPr lang="en-US" sz="2400" spc="-15">
                <a:latin typeface="+mn-lt"/>
                <a:cs typeface="Arial"/>
              </a:rPr>
              <a:t>MetroPlusHealth</a:t>
            </a:r>
            <a:r>
              <a:rPr lang="en-US" sz="2400" spc="80">
                <a:latin typeface="+mn-lt"/>
                <a:cs typeface="Arial"/>
              </a:rPr>
              <a:t> </a:t>
            </a:r>
            <a:r>
              <a:rPr lang="en-US" sz="2400" spc="-15">
                <a:latin typeface="+mn-lt"/>
                <a:cs typeface="Arial"/>
              </a:rPr>
              <a:t>Customer</a:t>
            </a:r>
            <a:r>
              <a:rPr lang="en-US" sz="2400" spc="80">
                <a:latin typeface="+mn-lt"/>
                <a:cs typeface="Arial"/>
              </a:rPr>
              <a:t> </a:t>
            </a:r>
            <a:r>
              <a:rPr lang="en-US" sz="2400">
                <a:latin typeface="+mn-lt"/>
                <a:cs typeface="Arial"/>
              </a:rPr>
              <a:t>Services:</a:t>
            </a:r>
            <a:r>
              <a:rPr lang="en-US" sz="2400" spc="459">
                <a:latin typeface="+mn-lt"/>
                <a:cs typeface="Arial"/>
              </a:rPr>
              <a:t> </a:t>
            </a:r>
            <a:r>
              <a:rPr lang="en-US" sz="2400" b="1" spc="-15">
                <a:latin typeface="+mn-lt"/>
                <a:cs typeface="Arial"/>
              </a:rPr>
              <a:t>800-303-9626</a:t>
            </a:r>
            <a:endParaRPr lang="en-US" sz="2400">
              <a:latin typeface="+mn-lt"/>
              <a:cs typeface="Arial"/>
            </a:endParaRPr>
          </a:p>
          <a:p>
            <a:endParaRPr lang="en-US"/>
          </a:p>
        </p:txBody>
      </p:sp>
    </p:spTree>
    <p:extLst>
      <p:ext uri="{BB962C8B-B14F-4D97-AF65-F5344CB8AC3E}">
        <p14:creationId xmlns:p14="http://schemas.microsoft.com/office/powerpoint/2010/main" val="719208647"/>
      </p:ext>
    </p:extLst>
  </p:cSld>
  <p:clrMapOvr>
    <a:masterClrMapping/>
  </p:clrMapOvr>
  <p:extLst>
    <p:ext uri="{6950BFC3-D8DA-4A85-94F7-54DA5524770B}">
      <p188:commentRel xmlns:p188="http://schemas.microsoft.com/office/powerpoint/2018/8/main" r:id="rId2"/>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9B4D7B-C14E-3ED0-D8EA-1A00BD268E82}"/>
              </a:ext>
            </a:extLst>
          </p:cNvPr>
          <p:cNvSpPr>
            <a:spLocks noGrp="1"/>
          </p:cNvSpPr>
          <p:nvPr>
            <p:ph type="body" sz="quarter" idx="10"/>
          </p:nvPr>
        </p:nvSpPr>
        <p:spPr>
          <a:xfrm>
            <a:off x="0" y="-7"/>
            <a:ext cx="12192000" cy="954367"/>
          </a:xfrm>
        </p:spPr>
        <p:txBody>
          <a:bodyPr/>
          <a:lstStyle/>
          <a:p>
            <a:pPr algn="ctr"/>
            <a:r>
              <a:rPr lang="en-US" sz="4600" b="1"/>
              <a:t>Portal &amp; Clearinghouse Claims Submission</a:t>
            </a:r>
          </a:p>
        </p:txBody>
      </p:sp>
      <p:sp>
        <p:nvSpPr>
          <p:cNvPr id="4" name="Content Placeholder 3">
            <a:extLst>
              <a:ext uri="{FF2B5EF4-FFF2-40B4-BE49-F238E27FC236}">
                <a16:creationId xmlns:a16="http://schemas.microsoft.com/office/drawing/2014/main" id="{F31DFF26-E569-9570-753A-0DA04E6164A3}"/>
              </a:ext>
            </a:extLst>
          </p:cNvPr>
          <p:cNvSpPr>
            <a:spLocks noGrp="1"/>
          </p:cNvSpPr>
          <p:nvPr>
            <p:ph sz="quarter" idx="11"/>
          </p:nvPr>
        </p:nvSpPr>
        <p:spPr>
          <a:xfrm>
            <a:off x="180535" y="1461548"/>
            <a:ext cx="11830929" cy="4740811"/>
          </a:xfrm>
        </p:spPr>
        <p:txBody>
          <a:bodyPr vert="horz" lIns="0" tIns="0" rIns="0" bIns="0" rtlCol="0" anchor="t">
            <a:noAutofit/>
          </a:bodyPr>
          <a:lstStyle/>
          <a:p>
            <a:pPr marL="355600" indent="-342900">
              <a:lnSpc>
                <a:spcPct val="100000"/>
              </a:lnSpc>
              <a:spcBef>
                <a:spcPts val="100"/>
              </a:spcBef>
              <a:buClr>
                <a:schemeClr val="bg2"/>
              </a:buClr>
              <a:buFont typeface="Wingdings" panose="05000000000000000000" pitchFamily="2" charset="2"/>
              <a:buChar char="Ø"/>
            </a:pPr>
            <a:r>
              <a:rPr lang="en-US" sz="2400" spc="-5" dirty="0">
                <a:latin typeface="+mn-lt"/>
                <a:cs typeface="Arial"/>
              </a:rPr>
              <a:t>MetroPlusHealth is able to accept claims through its connection with Availity. For those Providers who are submitting claims through any clearinghouse excluding Change Healthcare, claims will start to flow through our system.</a:t>
            </a:r>
            <a:endParaRPr lang="en-US" sz="2400" spc="-5" dirty="0">
              <a:latin typeface="+mn-lt"/>
              <a:cs typeface="Georgia"/>
            </a:endParaRPr>
          </a:p>
          <a:p>
            <a:pPr marL="812800" lvl="1" indent="0">
              <a:lnSpc>
                <a:spcPct val="100000"/>
              </a:lnSpc>
              <a:spcBef>
                <a:spcPts val="100"/>
              </a:spcBef>
              <a:buNone/>
            </a:pPr>
            <a:r>
              <a:rPr lang="en-US" sz="2400" spc="-5" dirty="0">
                <a:latin typeface="+mn-lt"/>
                <a:cs typeface="Arial"/>
                <a:hlinkClick r:id="rId3"/>
              </a:rPr>
              <a:t>Update-to-the-MetroPlusHealth-connection-with-Availity-.pdf</a:t>
            </a:r>
            <a:endParaRPr lang="en-US" sz="2400" spc="-5" dirty="0">
              <a:latin typeface="+mn-lt"/>
              <a:cs typeface="Georgia"/>
            </a:endParaRPr>
          </a:p>
          <a:p>
            <a:pPr marL="355600" indent="-342900">
              <a:lnSpc>
                <a:spcPct val="100000"/>
              </a:lnSpc>
              <a:spcBef>
                <a:spcPts val="100"/>
              </a:spcBef>
              <a:buClr>
                <a:schemeClr val="bg2"/>
              </a:buClr>
              <a:buFont typeface="Wingdings" panose="05000000000000000000" pitchFamily="2" charset="2"/>
              <a:buChar char="Ø"/>
            </a:pPr>
            <a:r>
              <a:rPr lang="en-US" sz="2400" spc="-5" dirty="0">
                <a:latin typeface="+mn-lt"/>
                <a:cs typeface="Georgia"/>
              </a:rPr>
              <a:t>Claims</a:t>
            </a:r>
            <a:r>
              <a:rPr lang="en-US" sz="2400" spc="-10" dirty="0">
                <a:latin typeface="+mn-lt"/>
                <a:cs typeface="Georgia"/>
              </a:rPr>
              <a:t> </a:t>
            </a:r>
            <a:r>
              <a:rPr lang="en-US" sz="2400" spc="-5" dirty="0">
                <a:latin typeface="+mn-lt"/>
                <a:cs typeface="Georgia"/>
              </a:rPr>
              <a:t>can</a:t>
            </a:r>
            <a:r>
              <a:rPr lang="en-US" sz="2400" spc="-20" dirty="0">
                <a:latin typeface="+mn-lt"/>
                <a:cs typeface="Georgia"/>
              </a:rPr>
              <a:t> </a:t>
            </a:r>
            <a:r>
              <a:rPr lang="en-US" sz="2400" spc="-5" dirty="0">
                <a:latin typeface="+mn-lt"/>
                <a:cs typeface="Georgia"/>
              </a:rPr>
              <a:t>be</a:t>
            </a:r>
            <a:r>
              <a:rPr lang="en-US" sz="2400" spc="5" dirty="0">
                <a:latin typeface="+mn-lt"/>
                <a:cs typeface="Georgia"/>
              </a:rPr>
              <a:t> </a:t>
            </a:r>
            <a:r>
              <a:rPr lang="en-US" sz="2400" spc="-5" dirty="0">
                <a:latin typeface="+mn-lt"/>
                <a:cs typeface="Georgia"/>
              </a:rPr>
              <a:t>submitted</a:t>
            </a:r>
            <a:r>
              <a:rPr lang="en-US" sz="2400" spc="-15" dirty="0">
                <a:latin typeface="+mn-lt"/>
                <a:cs typeface="Georgia"/>
              </a:rPr>
              <a:t> </a:t>
            </a:r>
            <a:r>
              <a:rPr lang="en-US" sz="2400" spc="-5" dirty="0">
                <a:latin typeface="+mn-lt"/>
                <a:cs typeface="Georgia"/>
              </a:rPr>
              <a:t>through the MetroPlus </a:t>
            </a:r>
            <a:r>
              <a:rPr lang="en-US" sz="2400" dirty="0">
                <a:latin typeface="+mn-lt"/>
                <a:cs typeface="Georgia"/>
              </a:rPr>
              <a:t>Health</a:t>
            </a:r>
            <a:r>
              <a:rPr lang="en-US" sz="2400" spc="-10" dirty="0">
                <a:latin typeface="+mn-lt"/>
                <a:cs typeface="Georgia"/>
              </a:rPr>
              <a:t> </a:t>
            </a:r>
            <a:r>
              <a:rPr lang="en-US" sz="2400" spc="-5" dirty="0">
                <a:latin typeface="+mn-lt"/>
                <a:cs typeface="Georgia"/>
              </a:rPr>
              <a:t>provider portal </a:t>
            </a:r>
            <a:r>
              <a:rPr lang="en-US" sz="2400" dirty="0">
                <a:latin typeface="+mn-lt"/>
                <a:cs typeface="Georgia"/>
              </a:rPr>
              <a:t>at </a:t>
            </a:r>
            <a:r>
              <a:rPr lang="en-US" sz="2400" u="sng" spc="-5" dirty="0">
                <a:solidFill>
                  <a:srgbClr val="0065B2"/>
                </a:solidFill>
                <a:uFill>
                  <a:solidFill>
                    <a:srgbClr val="0462C1"/>
                  </a:solidFill>
                </a:uFill>
                <a:latin typeface="+mn-lt"/>
                <a:cs typeface="Georgia"/>
                <a:hlinkClick r:id="rId4">
                  <a:extLst>
                    <a:ext uri="{A12FA001-AC4F-418D-AE19-62706E023703}">
                      <ahyp:hlinkClr xmlns:ahyp="http://schemas.microsoft.com/office/drawing/2018/hyperlinkcolor" val="tx"/>
                    </a:ext>
                  </a:extLst>
                </a:hlinkClick>
              </a:rPr>
              <a:t>http://providers.metroplus.org</a:t>
            </a:r>
            <a:endParaRPr lang="en-US" sz="2400" dirty="0">
              <a:latin typeface="+mn-lt"/>
              <a:cs typeface="Georgia"/>
            </a:endParaRPr>
          </a:p>
          <a:p>
            <a:pPr marL="355600" indent="-342900">
              <a:lnSpc>
                <a:spcPct val="100000"/>
              </a:lnSpc>
              <a:spcBef>
                <a:spcPts val="575"/>
              </a:spcBef>
              <a:buClr>
                <a:schemeClr val="bg2"/>
              </a:buClr>
              <a:buFont typeface="Wingdings" panose="05000000000000000000" pitchFamily="2" charset="2"/>
              <a:buChar char="Ø"/>
            </a:pPr>
            <a:r>
              <a:rPr lang="en-US" sz="2400" dirty="0">
                <a:latin typeface="+mn-lt"/>
                <a:cs typeface="Georgia"/>
              </a:rPr>
              <a:t>Providers</a:t>
            </a:r>
            <a:r>
              <a:rPr lang="en-US" sz="2400" spc="-15" dirty="0">
                <a:latin typeface="+mn-lt"/>
                <a:cs typeface="Georgia"/>
              </a:rPr>
              <a:t> </a:t>
            </a:r>
            <a:r>
              <a:rPr lang="en-US" sz="2400" spc="-5" dirty="0">
                <a:latin typeface="+mn-lt"/>
                <a:cs typeface="Georgia"/>
              </a:rPr>
              <a:t>can</a:t>
            </a:r>
            <a:r>
              <a:rPr lang="en-US" sz="2400" spc="-20" dirty="0">
                <a:latin typeface="+mn-lt"/>
                <a:cs typeface="Georgia"/>
              </a:rPr>
              <a:t> </a:t>
            </a:r>
            <a:r>
              <a:rPr lang="en-US" sz="2400" dirty="0">
                <a:latin typeface="+mn-lt"/>
                <a:cs typeface="Georgia"/>
              </a:rPr>
              <a:t>register</a:t>
            </a:r>
            <a:r>
              <a:rPr lang="en-US" sz="2400" spc="-5" dirty="0">
                <a:latin typeface="+mn-lt"/>
                <a:cs typeface="Georgia"/>
              </a:rPr>
              <a:t> for</a:t>
            </a:r>
            <a:r>
              <a:rPr lang="en-US" sz="2400" spc="-10" dirty="0">
                <a:latin typeface="+mn-lt"/>
                <a:cs typeface="Georgia"/>
              </a:rPr>
              <a:t> </a:t>
            </a:r>
            <a:r>
              <a:rPr lang="en-US" sz="2400" spc="-5" dirty="0">
                <a:latin typeface="+mn-lt"/>
                <a:cs typeface="Georgia"/>
              </a:rPr>
              <a:t>access</a:t>
            </a:r>
            <a:r>
              <a:rPr lang="en-US" sz="2400" spc="-10" dirty="0">
                <a:latin typeface="+mn-lt"/>
                <a:cs typeface="Georgia"/>
              </a:rPr>
              <a:t> </a:t>
            </a:r>
            <a:r>
              <a:rPr lang="en-US" sz="2400" spc="-5" dirty="0">
                <a:latin typeface="+mn-lt"/>
                <a:cs typeface="Georgia"/>
              </a:rPr>
              <a:t>to</a:t>
            </a:r>
            <a:r>
              <a:rPr lang="en-US" sz="2400" spc="-10" dirty="0">
                <a:latin typeface="+mn-lt"/>
                <a:cs typeface="Georgia"/>
              </a:rPr>
              <a:t> </a:t>
            </a:r>
            <a:r>
              <a:rPr lang="en-US" sz="2400" spc="-5" dirty="0">
                <a:latin typeface="+mn-lt"/>
                <a:cs typeface="Georgia"/>
              </a:rPr>
              <a:t>the provider</a:t>
            </a:r>
            <a:r>
              <a:rPr lang="en-US" sz="2400" dirty="0">
                <a:latin typeface="+mn-lt"/>
                <a:cs typeface="Georgia"/>
              </a:rPr>
              <a:t> </a:t>
            </a:r>
            <a:r>
              <a:rPr lang="en-US" sz="2400" spc="-5" dirty="0">
                <a:latin typeface="+mn-lt"/>
                <a:cs typeface="Georgia"/>
              </a:rPr>
              <a:t>portal</a:t>
            </a:r>
            <a:r>
              <a:rPr lang="en-US" sz="2400" spc="5" dirty="0">
                <a:latin typeface="+mn-lt"/>
                <a:cs typeface="Georgia"/>
              </a:rPr>
              <a:t> </a:t>
            </a:r>
            <a:r>
              <a:rPr lang="en-US" sz="2400" dirty="0">
                <a:latin typeface="+mn-lt"/>
                <a:cs typeface="Georgia"/>
              </a:rPr>
              <a:t>at:</a:t>
            </a:r>
            <a:r>
              <a:rPr lang="en-US" sz="2400" spc="25" dirty="0">
                <a:latin typeface="+mn-lt"/>
                <a:cs typeface="Georgia"/>
              </a:rPr>
              <a:t> </a:t>
            </a:r>
            <a:r>
              <a:rPr lang="en-US" sz="2400" u="sng" spc="-5" dirty="0">
                <a:solidFill>
                  <a:srgbClr val="0462C1"/>
                </a:solidFill>
                <a:uFill>
                  <a:solidFill>
                    <a:srgbClr val="0462C1"/>
                  </a:solidFill>
                </a:uFill>
                <a:latin typeface="+mn-lt"/>
                <a:cs typeface="Georgia"/>
                <a:hlinkClick r:id="rId5"/>
              </a:rPr>
              <a:t>www.metroplus.org</a:t>
            </a:r>
            <a:endParaRPr lang="en-US" sz="2400" dirty="0">
              <a:solidFill>
                <a:srgbClr val="00080E"/>
              </a:solidFill>
              <a:latin typeface="+mn-lt"/>
              <a:cs typeface="Georgia"/>
            </a:endParaRPr>
          </a:p>
          <a:p>
            <a:pPr marL="355600" indent="-342900">
              <a:lnSpc>
                <a:spcPct val="100000"/>
              </a:lnSpc>
              <a:spcBef>
                <a:spcPts val="575"/>
              </a:spcBef>
              <a:buClr>
                <a:schemeClr val="bg2"/>
              </a:buClr>
              <a:buFont typeface="Wingdings" panose="05000000000000000000" pitchFamily="2" charset="2"/>
              <a:buChar char="Ø"/>
            </a:pPr>
            <a:r>
              <a:rPr lang="en-US" sz="2400" dirty="0">
                <a:solidFill>
                  <a:srgbClr val="00080E"/>
                </a:solidFill>
                <a:latin typeface="+mn-lt"/>
                <a:cs typeface="Georgia"/>
              </a:rPr>
              <a:t>The</a:t>
            </a:r>
            <a:r>
              <a:rPr lang="en-US" sz="2400" spc="-15" dirty="0">
                <a:latin typeface="+mn-lt"/>
                <a:cs typeface="Georgia"/>
              </a:rPr>
              <a:t> </a:t>
            </a:r>
            <a:r>
              <a:rPr lang="en-US" sz="2400" spc="-5" dirty="0">
                <a:latin typeface="+mn-lt"/>
                <a:cs typeface="Georgia"/>
              </a:rPr>
              <a:t>Change</a:t>
            </a:r>
            <a:r>
              <a:rPr lang="en-US" sz="2400" dirty="0">
                <a:latin typeface="+mn-lt"/>
                <a:cs typeface="Georgia"/>
              </a:rPr>
              <a:t> </a:t>
            </a:r>
            <a:r>
              <a:rPr lang="en-US" sz="2400" spc="-5" dirty="0">
                <a:latin typeface="+mn-lt"/>
                <a:cs typeface="Georgia"/>
              </a:rPr>
              <a:t>HealthCare</a:t>
            </a:r>
            <a:r>
              <a:rPr lang="en-US" sz="2400" spc="-15" dirty="0">
                <a:latin typeface="+mn-lt"/>
                <a:cs typeface="Georgia"/>
              </a:rPr>
              <a:t> </a:t>
            </a:r>
            <a:r>
              <a:rPr lang="en-US" sz="2400" spc="-5" dirty="0">
                <a:latin typeface="+mn-lt"/>
                <a:cs typeface="Georgia"/>
              </a:rPr>
              <a:t>or </a:t>
            </a:r>
            <a:r>
              <a:rPr lang="en-US" sz="2400" dirty="0">
                <a:latin typeface="+mn-lt"/>
                <a:cs typeface="Georgia"/>
              </a:rPr>
              <a:t>Relay</a:t>
            </a:r>
            <a:r>
              <a:rPr lang="en-US" sz="2400" spc="-10" dirty="0">
                <a:latin typeface="+mn-lt"/>
                <a:cs typeface="Georgia"/>
              </a:rPr>
              <a:t> </a:t>
            </a:r>
            <a:r>
              <a:rPr lang="en-US" sz="2400" dirty="0">
                <a:latin typeface="+mn-lt"/>
                <a:cs typeface="Georgia"/>
              </a:rPr>
              <a:t>clearinghouse </a:t>
            </a:r>
            <a:r>
              <a:rPr lang="en-US" sz="2400" spc="-5" dirty="0">
                <a:latin typeface="+mn-lt"/>
                <a:cs typeface="Georgia"/>
              </a:rPr>
              <a:t>claims status can </a:t>
            </a:r>
            <a:r>
              <a:rPr lang="en-US" sz="2400" dirty="0">
                <a:latin typeface="+mn-lt"/>
                <a:cs typeface="Georgia"/>
              </a:rPr>
              <a:t>be checked at </a:t>
            </a:r>
            <a:r>
              <a:rPr lang="en-US" sz="2400" u="sng" spc="-5" dirty="0">
                <a:solidFill>
                  <a:srgbClr val="0462C1"/>
                </a:solidFill>
                <a:uFill>
                  <a:solidFill>
                    <a:srgbClr val="0462C1"/>
                  </a:solidFill>
                </a:uFill>
                <a:latin typeface="+mn-lt"/>
                <a:cs typeface="Georgia"/>
                <a:hlinkClick r:id="rId4"/>
              </a:rPr>
              <a:t>http://providers.metroplus.org </a:t>
            </a:r>
            <a:r>
              <a:rPr lang="en-US" sz="2400" spc="-565" dirty="0">
                <a:solidFill>
                  <a:srgbClr val="0462C1"/>
                </a:solidFill>
                <a:latin typeface="+mn-lt"/>
                <a:cs typeface="Georgia"/>
              </a:rPr>
              <a:t> </a:t>
            </a:r>
            <a:r>
              <a:rPr lang="en-US" sz="2400" spc="-5" dirty="0">
                <a:latin typeface="+mn-lt"/>
                <a:cs typeface="Georgia"/>
              </a:rPr>
              <a:t>or by calling MetroPlus</a:t>
            </a:r>
            <a:r>
              <a:rPr lang="en-US" sz="2400" dirty="0">
                <a:latin typeface="+mn-lt"/>
                <a:cs typeface="Georgia"/>
              </a:rPr>
              <a:t>Health </a:t>
            </a:r>
            <a:r>
              <a:rPr lang="en-US" sz="2400" spc="-5" dirty="0">
                <a:latin typeface="+mn-lt"/>
                <a:cs typeface="Georgia"/>
              </a:rPr>
              <a:t>Customer Services </a:t>
            </a:r>
            <a:r>
              <a:rPr lang="en-US" sz="2400" dirty="0">
                <a:latin typeface="+mn-lt"/>
                <a:cs typeface="Georgia"/>
              </a:rPr>
              <a:t>at </a:t>
            </a:r>
            <a:r>
              <a:rPr lang="en-US" sz="2400" spc="5" dirty="0">
                <a:latin typeface="+mn-lt"/>
                <a:cs typeface="Georgia"/>
              </a:rPr>
              <a:t> </a:t>
            </a:r>
            <a:r>
              <a:rPr lang="en-US" sz="2400" spc="-5" dirty="0">
                <a:latin typeface="+mn-lt"/>
                <a:cs typeface="Georgia"/>
              </a:rPr>
              <a:t>800-300-9626.</a:t>
            </a:r>
            <a:endParaRPr lang="en-US" sz="2400" dirty="0">
              <a:latin typeface="+mn-lt"/>
              <a:cs typeface="Georgia"/>
            </a:endParaRPr>
          </a:p>
          <a:p>
            <a:endParaRPr lang="en-US" dirty="0"/>
          </a:p>
        </p:txBody>
      </p:sp>
      <p:pic>
        <p:nvPicPr>
          <p:cNvPr id="5" name="object 8">
            <a:extLst>
              <a:ext uri="{FF2B5EF4-FFF2-40B4-BE49-F238E27FC236}">
                <a16:creationId xmlns:a16="http://schemas.microsoft.com/office/drawing/2014/main" id="{AB9B5C58-F338-0119-095E-91439675FEAD}"/>
              </a:ext>
            </a:extLst>
          </p:cNvPr>
          <p:cNvPicPr/>
          <p:nvPr/>
        </p:nvPicPr>
        <p:blipFill>
          <a:blip r:embed="rId6" cstate="print"/>
          <a:stretch>
            <a:fillRect/>
          </a:stretch>
        </p:blipFill>
        <p:spPr>
          <a:xfrm>
            <a:off x="10388452" y="2247217"/>
            <a:ext cx="1800327" cy="1386745"/>
          </a:xfrm>
          <a:prstGeom prst="rect">
            <a:avLst/>
          </a:prstGeom>
        </p:spPr>
      </p:pic>
    </p:spTree>
    <p:extLst>
      <p:ext uri="{BB962C8B-B14F-4D97-AF65-F5344CB8AC3E}">
        <p14:creationId xmlns:p14="http://schemas.microsoft.com/office/powerpoint/2010/main" val="1275369773"/>
      </p:ext>
    </p:extLst>
  </p:cSld>
  <p:clrMapOvr>
    <a:masterClrMapping/>
  </p:clrMapOvr>
  <p:extLst>
    <p:ext uri="{6950BFC3-D8DA-4A85-94F7-54DA5524770B}">
      <p188:commentRel xmlns:p188="http://schemas.microsoft.com/office/powerpoint/2018/8/main" r:id="rId2"/>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3BCF33-4A69-358F-EFF4-46368FC98D11}"/>
              </a:ext>
            </a:extLst>
          </p:cNvPr>
          <p:cNvSpPr>
            <a:spLocks noGrp="1"/>
          </p:cNvSpPr>
          <p:nvPr>
            <p:ph type="body" sz="quarter" idx="10"/>
          </p:nvPr>
        </p:nvSpPr>
        <p:spPr>
          <a:xfrm>
            <a:off x="0" y="-7"/>
            <a:ext cx="12192000" cy="954367"/>
          </a:xfrm>
        </p:spPr>
        <p:txBody>
          <a:bodyPr/>
          <a:lstStyle/>
          <a:p>
            <a:pPr algn="ctr"/>
            <a:r>
              <a:rPr lang="en-US" b="1" dirty="0"/>
              <a:t>Claim Reconsideration / Appeals</a:t>
            </a:r>
          </a:p>
        </p:txBody>
      </p:sp>
      <p:sp>
        <p:nvSpPr>
          <p:cNvPr id="4" name="Content Placeholder 3">
            <a:extLst>
              <a:ext uri="{FF2B5EF4-FFF2-40B4-BE49-F238E27FC236}">
                <a16:creationId xmlns:a16="http://schemas.microsoft.com/office/drawing/2014/main" id="{C5EFF6CB-11F1-325D-E437-BB729ECE1B13}"/>
              </a:ext>
            </a:extLst>
          </p:cNvPr>
          <p:cNvSpPr>
            <a:spLocks noGrp="1"/>
          </p:cNvSpPr>
          <p:nvPr>
            <p:ph sz="quarter" idx="11"/>
          </p:nvPr>
        </p:nvSpPr>
        <p:spPr>
          <a:xfrm>
            <a:off x="1178805" y="1189822"/>
            <a:ext cx="10554159" cy="4904160"/>
          </a:xfrm>
        </p:spPr>
        <p:txBody>
          <a:bodyPr vert="horz" lIns="0" tIns="0" rIns="0" bIns="0" rtlCol="0" anchor="t">
            <a:noAutofit/>
          </a:bodyPr>
          <a:lstStyle/>
          <a:p>
            <a:pPr marL="323850" marR="30480" indent="-285750" algn="just">
              <a:lnSpc>
                <a:spcPts val="2300"/>
              </a:lnSpc>
              <a:spcBef>
                <a:spcPts val="660"/>
              </a:spcBef>
              <a:buClr>
                <a:schemeClr val="bg2"/>
              </a:buClr>
              <a:buFont typeface="Wingdings" panose="05000000000000000000" pitchFamily="2" charset="2"/>
              <a:buChar char="Ø"/>
            </a:pPr>
            <a:r>
              <a:rPr lang="en-US" sz="2000" spc="-5" dirty="0">
                <a:latin typeface="+mn-lt"/>
                <a:cs typeface="Georgia"/>
              </a:rPr>
              <a:t>Providers have appeal rights based solely on the denial reason. All pertinent information to support reasons for the appeal and requisite documents must be submitted in writing within 45 to 90 calendar days of the original denial notification.  Please note, anything not covered under the benefit plan are not subject to appeal nor are accorded appeal rights.</a:t>
            </a:r>
            <a:endParaRPr lang="en-US" sz="2000" dirty="0">
              <a:latin typeface="+mn-lt"/>
              <a:cs typeface="Georgia"/>
            </a:endParaRPr>
          </a:p>
          <a:p>
            <a:pPr marL="1913890" lvl="1" indent="-343535">
              <a:lnSpc>
                <a:spcPct val="100000"/>
              </a:lnSpc>
              <a:spcBef>
                <a:spcPts val="0"/>
              </a:spcBef>
              <a:spcAft>
                <a:spcPts val="0"/>
              </a:spcAft>
              <a:buClr>
                <a:schemeClr val="bg2"/>
              </a:buClr>
              <a:buFont typeface="Wingdings" panose="05000000000000000000" pitchFamily="2" charset="2"/>
              <a:buChar char="Ø"/>
              <a:tabLst>
                <a:tab pos="1228090" algn="l"/>
                <a:tab pos="1228725" algn="l"/>
              </a:tabLst>
            </a:pPr>
            <a:r>
              <a:rPr lang="en-US" sz="2000" b="1" u="sng" spc="-10" dirty="0">
                <a:uFill>
                  <a:solidFill>
                    <a:srgbClr val="000000"/>
                  </a:solidFill>
                </a:uFill>
                <a:latin typeface="+mn-lt"/>
                <a:cs typeface="Georgia"/>
              </a:rPr>
              <a:t>Claims Reconsideration</a:t>
            </a:r>
          </a:p>
          <a:p>
            <a:pPr marL="1570355" lvl="1" indent="0">
              <a:lnSpc>
                <a:spcPct val="100000"/>
              </a:lnSpc>
              <a:spcBef>
                <a:spcPts val="0"/>
              </a:spcBef>
              <a:spcAft>
                <a:spcPts val="0"/>
              </a:spcAft>
              <a:buClr>
                <a:schemeClr val="bg2"/>
              </a:buClr>
              <a:buNone/>
              <a:tabLst>
                <a:tab pos="1228090" algn="l"/>
                <a:tab pos="1228725" algn="l"/>
              </a:tabLst>
            </a:pPr>
            <a:r>
              <a:rPr lang="en-US" sz="2000" b="1" spc="-10" dirty="0">
                <a:solidFill>
                  <a:schemeClr val="tx2"/>
                </a:solidFill>
                <a:uFill>
                  <a:solidFill>
                    <a:srgbClr val="000000"/>
                  </a:solidFill>
                </a:uFill>
                <a:latin typeface="+mn-lt"/>
                <a:cs typeface="Georgia"/>
              </a:rPr>
              <a:t>    </a:t>
            </a:r>
            <a:r>
              <a:rPr lang="en-US" sz="2000" b="1" i="1" spc="-10" dirty="0">
                <a:solidFill>
                  <a:schemeClr val="bg1">
                    <a:lumMod val="75000"/>
                    <a:lumOff val="25000"/>
                  </a:schemeClr>
                </a:solidFill>
                <a:uFill>
                  <a:solidFill>
                    <a:srgbClr val="000000"/>
                  </a:solidFill>
                </a:uFill>
                <a:latin typeface="+mn-lt"/>
                <a:cs typeface="Georgia"/>
              </a:rPr>
              <a:t>*Regular Mail*</a:t>
            </a:r>
            <a:endParaRPr lang="en-US" sz="2000" b="1" i="1" dirty="0">
              <a:solidFill>
                <a:schemeClr val="bg1">
                  <a:lumMod val="75000"/>
                  <a:lumOff val="25000"/>
                </a:schemeClr>
              </a:solidFill>
              <a:latin typeface="+mn-lt"/>
              <a:cs typeface="Georgia"/>
            </a:endParaRPr>
          </a:p>
          <a:p>
            <a:pPr marL="952500">
              <a:lnSpc>
                <a:spcPct val="100000"/>
              </a:lnSpc>
              <a:spcBef>
                <a:spcPts val="0"/>
              </a:spcBef>
              <a:spcAft>
                <a:spcPts val="0"/>
              </a:spcAft>
              <a:buClr>
                <a:schemeClr val="bg2"/>
              </a:buClr>
            </a:pPr>
            <a:r>
              <a:rPr lang="en-US" sz="2000" b="1" spc="-10" dirty="0">
                <a:latin typeface="+mn-lt"/>
                <a:cs typeface="Georgia"/>
              </a:rPr>
              <a:t>	MetroPlus</a:t>
            </a:r>
            <a:r>
              <a:rPr lang="en-US" sz="2000" b="1" spc="5" dirty="0">
                <a:latin typeface="+mn-lt"/>
                <a:cs typeface="Georgia"/>
              </a:rPr>
              <a:t> </a:t>
            </a:r>
            <a:r>
              <a:rPr lang="en-US" sz="2000" b="1" spc="-10" dirty="0">
                <a:latin typeface="+mn-lt"/>
                <a:cs typeface="Georgia"/>
              </a:rPr>
              <a:t>Health</a:t>
            </a:r>
            <a:r>
              <a:rPr lang="en-US" sz="2000" b="1" spc="25" dirty="0">
                <a:latin typeface="+mn-lt"/>
                <a:cs typeface="Georgia"/>
              </a:rPr>
              <a:t> </a:t>
            </a:r>
            <a:r>
              <a:rPr lang="en-US" sz="2000" b="1" spc="-10" dirty="0">
                <a:latin typeface="+mn-lt"/>
                <a:cs typeface="Georgia"/>
              </a:rPr>
              <a:t>Plan</a:t>
            </a:r>
            <a:endParaRPr lang="en-US" sz="2000" b="1" dirty="0">
              <a:latin typeface="+mn-lt"/>
              <a:cs typeface="Georgia"/>
            </a:endParaRPr>
          </a:p>
          <a:p>
            <a:pPr marL="952500" marR="4229735">
              <a:lnSpc>
                <a:spcPct val="100000"/>
              </a:lnSpc>
              <a:spcBef>
                <a:spcPts val="0"/>
              </a:spcBef>
              <a:spcAft>
                <a:spcPts val="0"/>
              </a:spcAft>
              <a:buClr>
                <a:schemeClr val="bg2"/>
              </a:buClr>
            </a:pPr>
            <a:r>
              <a:rPr lang="en-US" sz="2000" b="1" spc="-10" dirty="0">
                <a:latin typeface="+mn-lt"/>
                <a:cs typeface="Georgia"/>
              </a:rPr>
              <a:t>	P.O.</a:t>
            </a:r>
            <a:r>
              <a:rPr lang="en-US" sz="2000" b="1" dirty="0">
                <a:latin typeface="+mn-lt"/>
                <a:cs typeface="Georgia"/>
              </a:rPr>
              <a:t> </a:t>
            </a:r>
            <a:r>
              <a:rPr lang="en-US" sz="2000" b="1" spc="-10" dirty="0">
                <a:latin typeface="+mn-lt"/>
                <a:cs typeface="Georgia"/>
              </a:rPr>
              <a:t>Box</a:t>
            </a:r>
            <a:r>
              <a:rPr lang="en-US" sz="2000" b="1" spc="-5" dirty="0">
                <a:latin typeface="+mn-lt"/>
                <a:cs typeface="Georgia"/>
              </a:rPr>
              <a:t> </a:t>
            </a:r>
            <a:r>
              <a:rPr lang="en-US" sz="2000" b="1" spc="-10" dirty="0">
                <a:latin typeface="+mn-lt"/>
                <a:cs typeface="Georgia"/>
              </a:rPr>
              <a:t>219080</a:t>
            </a:r>
            <a:r>
              <a:rPr lang="en-US" sz="2000" b="1" spc="-5" dirty="0">
                <a:latin typeface="+mn-lt"/>
                <a:cs typeface="Georgia"/>
              </a:rPr>
              <a:t> 	</a:t>
            </a:r>
          </a:p>
          <a:p>
            <a:pPr marL="952500" marR="4229735">
              <a:lnSpc>
                <a:spcPct val="100000"/>
              </a:lnSpc>
              <a:spcBef>
                <a:spcPts val="0"/>
              </a:spcBef>
              <a:spcAft>
                <a:spcPts val="0"/>
              </a:spcAft>
              <a:buClr>
                <a:schemeClr val="bg2"/>
              </a:buClr>
            </a:pPr>
            <a:r>
              <a:rPr lang="en-US" sz="2000" b="1" spc="-5" dirty="0">
                <a:latin typeface="+mn-lt"/>
                <a:cs typeface="Georgia"/>
              </a:rPr>
              <a:t>	</a:t>
            </a:r>
            <a:r>
              <a:rPr lang="en-US" sz="2000" b="1" spc="-10" dirty="0">
                <a:latin typeface="+mn-lt"/>
                <a:cs typeface="Georgia"/>
              </a:rPr>
              <a:t>Kansas City, MO 64121-9080</a:t>
            </a:r>
            <a:endParaRPr lang="en-US" sz="2000" b="1" spc="-5" dirty="0">
              <a:latin typeface="+mn-lt"/>
              <a:cs typeface="Georgia"/>
            </a:endParaRPr>
          </a:p>
          <a:p>
            <a:pPr marL="952500" marR="4229735">
              <a:lnSpc>
                <a:spcPct val="100000"/>
              </a:lnSpc>
              <a:spcBef>
                <a:spcPts val="0"/>
              </a:spcBef>
              <a:spcAft>
                <a:spcPts val="0"/>
              </a:spcAft>
              <a:buClr>
                <a:schemeClr val="bg2"/>
              </a:buClr>
            </a:pPr>
            <a:endParaRPr lang="en-US" sz="2000" b="1" dirty="0">
              <a:latin typeface="+mn-lt"/>
              <a:cs typeface="Georgia"/>
            </a:endParaRPr>
          </a:p>
          <a:p>
            <a:pPr marL="1863725" lvl="1" indent="-343535">
              <a:lnSpc>
                <a:spcPts val="1870"/>
              </a:lnSpc>
              <a:buClr>
                <a:schemeClr val="bg2"/>
              </a:buClr>
              <a:buFont typeface="Wingdings" panose="05000000000000000000" pitchFamily="2" charset="2"/>
              <a:buChar char="Ø"/>
              <a:tabLst>
                <a:tab pos="1177925" algn="l"/>
                <a:tab pos="1178560" algn="l"/>
              </a:tabLst>
            </a:pPr>
            <a:r>
              <a:rPr lang="en-US" sz="2000" b="1" u="sng" spc="-5" dirty="0">
                <a:uFill>
                  <a:solidFill>
                    <a:srgbClr val="000000"/>
                  </a:solidFill>
                </a:uFill>
                <a:latin typeface="+mn-lt"/>
                <a:cs typeface="Georgia"/>
              </a:rPr>
              <a:t>Utilization Management &amp; Appeals</a:t>
            </a:r>
            <a:r>
              <a:rPr lang="en-US" sz="2000" b="1" spc="-5" dirty="0">
                <a:latin typeface="+mn-lt"/>
                <a:cs typeface="Georgia"/>
              </a:rPr>
              <a:t>:</a:t>
            </a:r>
          </a:p>
          <a:p>
            <a:pPr marL="1520190" lvl="1" indent="0">
              <a:lnSpc>
                <a:spcPts val="1870"/>
              </a:lnSpc>
              <a:buClr>
                <a:schemeClr val="bg2"/>
              </a:buClr>
              <a:buNone/>
              <a:tabLst>
                <a:tab pos="1177925" algn="l"/>
                <a:tab pos="1178560" algn="l"/>
              </a:tabLst>
            </a:pPr>
            <a:r>
              <a:rPr lang="en-US" sz="2000" b="1" spc="-5" dirty="0">
                <a:latin typeface="+mn-lt"/>
                <a:cs typeface="Georgia"/>
              </a:rPr>
              <a:t>	</a:t>
            </a:r>
            <a:r>
              <a:rPr lang="en-US" sz="2000" b="1" i="1" spc="-5" dirty="0">
                <a:solidFill>
                  <a:schemeClr val="bg1">
                    <a:lumMod val="75000"/>
                    <a:lumOff val="25000"/>
                  </a:schemeClr>
                </a:solidFill>
                <a:latin typeface="+mn-lt"/>
                <a:cs typeface="Georgia"/>
              </a:rPr>
              <a:t>*Regular &amp; Certified Mail*</a:t>
            </a:r>
            <a:endParaRPr lang="en-US" sz="2000" b="1" i="1" dirty="0">
              <a:solidFill>
                <a:schemeClr val="bg1">
                  <a:lumMod val="75000"/>
                  <a:lumOff val="25000"/>
                </a:schemeClr>
              </a:solidFill>
              <a:latin typeface="+mn-lt"/>
              <a:cs typeface="Georgia"/>
            </a:endParaRPr>
          </a:p>
          <a:p>
            <a:pPr marL="902335">
              <a:lnSpc>
                <a:spcPct val="100000"/>
              </a:lnSpc>
              <a:spcBef>
                <a:spcPts val="0"/>
              </a:spcBef>
              <a:spcAft>
                <a:spcPts val="0"/>
              </a:spcAft>
              <a:buClr>
                <a:schemeClr val="bg2"/>
              </a:buClr>
            </a:pPr>
            <a:r>
              <a:rPr lang="en-US" sz="2000" b="1" spc="-5" dirty="0">
                <a:latin typeface="+mn-lt"/>
                <a:cs typeface="Georgia"/>
              </a:rPr>
              <a:t>		50</a:t>
            </a:r>
            <a:r>
              <a:rPr lang="en-US" sz="2000" b="1" spc="-20" dirty="0">
                <a:latin typeface="+mn-lt"/>
                <a:cs typeface="Georgia"/>
              </a:rPr>
              <a:t> </a:t>
            </a:r>
            <a:r>
              <a:rPr lang="en-US" sz="2000" b="1" spc="-5" dirty="0">
                <a:latin typeface="+mn-lt"/>
                <a:cs typeface="Georgia"/>
              </a:rPr>
              <a:t>Water</a:t>
            </a:r>
            <a:r>
              <a:rPr lang="en-US" sz="2000" b="1" spc="15" dirty="0">
                <a:latin typeface="+mn-lt"/>
                <a:cs typeface="Georgia"/>
              </a:rPr>
              <a:t> </a:t>
            </a:r>
            <a:r>
              <a:rPr lang="en-US" sz="2000" b="1" spc="-5" dirty="0">
                <a:latin typeface="+mn-lt"/>
                <a:cs typeface="Georgia"/>
              </a:rPr>
              <a:t>Street,</a:t>
            </a:r>
            <a:r>
              <a:rPr lang="en-US" sz="2000" b="1" spc="5" dirty="0">
                <a:latin typeface="+mn-lt"/>
                <a:cs typeface="Georgia"/>
              </a:rPr>
              <a:t> </a:t>
            </a:r>
            <a:r>
              <a:rPr lang="en-US" sz="2000" b="1" dirty="0">
                <a:latin typeface="+mn-lt"/>
                <a:cs typeface="Georgia"/>
              </a:rPr>
              <a:t>7</a:t>
            </a:r>
            <a:r>
              <a:rPr lang="en-US" sz="2000" b="1" baseline="24904" dirty="0">
                <a:latin typeface="+mn-lt"/>
                <a:cs typeface="Georgia"/>
              </a:rPr>
              <a:t>th</a:t>
            </a:r>
            <a:r>
              <a:rPr lang="en-US" sz="2000" b="1" spc="315" baseline="24904" dirty="0">
                <a:latin typeface="+mn-lt"/>
                <a:cs typeface="Georgia"/>
              </a:rPr>
              <a:t> </a:t>
            </a:r>
            <a:r>
              <a:rPr lang="en-US" sz="2000" b="1" spc="-10" dirty="0">
                <a:latin typeface="+mn-lt"/>
                <a:cs typeface="Georgia"/>
              </a:rPr>
              <a:t>Floor</a:t>
            </a:r>
            <a:endParaRPr lang="en-US" sz="2000" b="1" dirty="0">
              <a:latin typeface="+mn-lt"/>
              <a:cs typeface="Georgia"/>
            </a:endParaRPr>
          </a:p>
          <a:p>
            <a:pPr marL="902335">
              <a:lnSpc>
                <a:spcPct val="100000"/>
              </a:lnSpc>
              <a:spcBef>
                <a:spcPts val="0"/>
              </a:spcBef>
              <a:spcAft>
                <a:spcPts val="0"/>
              </a:spcAft>
              <a:buClr>
                <a:schemeClr val="bg2"/>
              </a:buClr>
            </a:pPr>
            <a:r>
              <a:rPr lang="en-US" sz="2000" b="1" spc="-5" dirty="0">
                <a:latin typeface="+mn-lt"/>
                <a:cs typeface="Georgia"/>
              </a:rPr>
              <a:t>		New</a:t>
            </a:r>
            <a:r>
              <a:rPr lang="en-US" sz="2000" b="1" spc="-15" dirty="0">
                <a:latin typeface="+mn-lt"/>
                <a:cs typeface="Georgia"/>
              </a:rPr>
              <a:t> </a:t>
            </a:r>
            <a:r>
              <a:rPr lang="en-US" sz="2000" b="1" spc="-5" dirty="0">
                <a:latin typeface="+mn-lt"/>
                <a:cs typeface="Georgia"/>
              </a:rPr>
              <a:t>York,</a:t>
            </a:r>
            <a:r>
              <a:rPr lang="en-US" sz="2000" b="1" spc="10" dirty="0">
                <a:latin typeface="+mn-lt"/>
                <a:cs typeface="Georgia"/>
              </a:rPr>
              <a:t> </a:t>
            </a:r>
            <a:r>
              <a:rPr lang="en-US" sz="2000" b="1" spc="-10" dirty="0">
                <a:latin typeface="+mn-lt"/>
                <a:cs typeface="Georgia"/>
              </a:rPr>
              <a:t>NY</a:t>
            </a:r>
            <a:r>
              <a:rPr lang="en-US" sz="2000" b="1" dirty="0">
                <a:latin typeface="+mn-lt"/>
                <a:cs typeface="Georgia"/>
              </a:rPr>
              <a:t> </a:t>
            </a:r>
            <a:r>
              <a:rPr lang="en-US" sz="2000" b="1" spc="-5" dirty="0">
                <a:latin typeface="+mn-lt"/>
                <a:cs typeface="Georgia"/>
              </a:rPr>
              <a:t>10004</a:t>
            </a:r>
            <a:endParaRPr lang="en-US" sz="2000" b="1" dirty="0">
              <a:latin typeface="+mn-lt"/>
              <a:cs typeface="Georgia"/>
            </a:endParaRPr>
          </a:p>
          <a:p>
            <a:pPr marL="834390">
              <a:lnSpc>
                <a:spcPct val="100000"/>
              </a:lnSpc>
              <a:spcBef>
                <a:spcPts val="0"/>
              </a:spcBef>
              <a:spcAft>
                <a:spcPts val="0"/>
              </a:spcAft>
              <a:buClr>
                <a:schemeClr val="bg2"/>
              </a:buClr>
              <a:tabLst>
                <a:tab pos="1177925" algn="l"/>
                <a:tab pos="1178560" algn="l"/>
              </a:tabLst>
            </a:pPr>
            <a:r>
              <a:rPr lang="en-US" sz="2000" b="1" spc="-5" dirty="0">
                <a:uFill>
                  <a:solidFill>
                    <a:srgbClr val="000000"/>
                  </a:solidFill>
                </a:uFill>
                <a:latin typeface="+mn-lt"/>
                <a:cs typeface="Georgia"/>
              </a:rPr>
              <a:t>			By</a:t>
            </a:r>
            <a:r>
              <a:rPr lang="en-US" sz="2000" b="1" spc="-30" dirty="0">
                <a:uFill>
                  <a:solidFill>
                    <a:srgbClr val="000000"/>
                  </a:solidFill>
                </a:uFill>
                <a:latin typeface="+mn-lt"/>
                <a:cs typeface="Georgia"/>
              </a:rPr>
              <a:t> </a:t>
            </a:r>
            <a:r>
              <a:rPr lang="en-US" sz="2000" b="1" spc="-5" dirty="0">
                <a:uFill>
                  <a:solidFill>
                    <a:srgbClr val="000000"/>
                  </a:solidFill>
                </a:uFill>
                <a:latin typeface="+mn-lt"/>
                <a:cs typeface="Georgia"/>
              </a:rPr>
              <a:t>phone</a:t>
            </a:r>
            <a:r>
              <a:rPr lang="en-US" sz="2000" b="1" spc="-5" dirty="0">
                <a:latin typeface="+mn-lt"/>
                <a:cs typeface="Georgia"/>
              </a:rPr>
              <a:t>:</a:t>
            </a:r>
            <a:r>
              <a:rPr lang="en-US" sz="2000" b="1" spc="-25" dirty="0">
                <a:latin typeface="+mn-lt"/>
                <a:cs typeface="Georgia"/>
              </a:rPr>
              <a:t> </a:t>
            </a:r>
            <a:r>
              <a:rPr lang="en-US" sz="2000" b="1" spc="-5" dirty="0">
                <a:latin typeface="+mn-lt"/>
                <a:cs typeface="Georgia"/>
              </a:rPr>
              <a:t>800-303-9626</a:t>
            </a:r>
            <a:endParaRPr lang="en-US" sz="2000" b="1" dirty="0">
              <a:latin typeface="+mn-lt"/>
            </a:endParaRPr>
          </a:p>
        </p:txBody>
      </p:sp>
      <p:pic>
        <p:nvPicPr>
          <p:cNvPr id="5" name="object 8">
            <a:extLst>
              <a:ext uri="{FF2B5EF4-FFF2-40B4-BE49-F238E27FC236}">
                <a16:creationId xmlns:a16="http://schemas.microsoft.com/office/drawing/2014/main" id="{802C29F3-0BB4-86C5-0C9D-1B792AD0F64A}"/>
              </a:ext>
            </a:extLst>
          </p:cNvPr>
          <p:cNvPicPr/>
          <p:nvPr/>
        </p:nvPicPr>
        <p:blipFill>
          <a:blip r:embed="rId3" cstate="print"/>
          <a:stretch>
            <a:fillRect/>
          </a:stretch>
        </p:blipFill>
        <p:spPr>
          <a:xfrm>
            <a:off x="600223" y="2982639"/>
            <a:ext cx="1974165" cy="2312780"/>
          </a:xfrm>
          <a:prstGeom prst="rect">
            <a:avLst/>
          </a:prstGeom>
        </p:spPr>
      </p:pic>
      <p:pic>
        <p:nvPicPr>
          <p:cNvPr id="6" name="object 9">
            <a:extLst>
              <a:ext uri="{FF2B5EF4-FFF2-40B4-BE49-F238E27FC236}">
                <a16:creationId xmlns:a16="http://schemas.microsoft.com/office/drawing/2014/main" id="{4EB8DA18-2726-5FE2-6C29-A7CB1FCAFDAE}"/>
              </a:ext>
            </a:extLst>
          </p:cNvPr>
          <p:cNvPicPr/>
          <p:nvPr/>
        </p:nvPicPr>
        <p:blipFill>
          <a:blip r:embed="rId4" cstate="print"/>
          <a:stretch>
            <a:fillRect/>
          </a:stretch>
        </p:blipFill>
        <p:spPr>
          <a:xfrm>
            <a:off x="8919738" y="3646439"/>
            <a:ext cx="2447544" cy="2447543"/>
          </a:xfrm>
          <a:prstGeom prst="rect">
            <a:avLst/>
          </a:prstGeom>
        </p:spPr>
      </p:pic>
    </p:spTree>
    <p:extLst>
      <p:ext uri="{BB962C8B-B14F-4D97-AF65-F5344CB8AC3E}">
        <p14:creationId xmlns:p14="http://schemas.microsoft.com/office/powerpoint/2010/main" val="679674820"/>
      </p:ext>
    </p:extLst>
  </p:cSld>
  <p:clrMapOvr>
    <a:masterClrMapping/>
  </p:clrMapOvr>
  <p:extLst>
    <p:ext uri="{6950BFC3-D8DA-4A85-94F7-54DA5524770B}">
      <p188:commentRel xmlns:p188="http://schemas.microsoft.com/office/powerpoint/2018/8/main" r:id="rId2"/>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7DDF53-45AD-7208-EAF4-62784A5ADE28}"/>
              </a:ext>
            </a:extLst>
          </p:cNvPr>
          <p:cNvSpPr>
            <a:spLocks noGrp="1"/>
          </p:cNvSpPr>
          <p:nvPr>
            <p:ph type="body" sz="quarter" idx="10"/>
          </p:nvPr>
        </p:nvSpPr>
        <p:spPr>
          <a:xfrm>
            <a:off x="0" y="-7"/>
            <a:ext cx="12192000" cy="954367"/>
          </a:xfrm>
        </p:spPr>
        <p:txBody>
          <a:bodyPr/>
          <a:lstStyle/>
          <a:p>
            <a:pPr algn="ctr"/>
            <a:r>
              <a:rPr lang="en-US" b="1"/>
              <a:t>Balance Billing &amp; Claim Status</a:t>
            </a:r>
          </a:p>
        </p:txBody>
      </p:sp>
      <p:sp>
        <p:nvSpPr>
          <p:cNvPr id="4" name="Content Placeholder 3">
            <a:extLst>
              <a:ext uri="{FF2B5EF4-FFF2-40B4-BE49-F238E27FC236}">
                <a16:creationId xmlns:a16="http://schemas.microsoft.com/office/drawing/2014/main" id="{211B3418-E659-5A82-D968-F22DB28D5A6A}"/>
              </a:ext>
            </a:extLst>
          </p:cNvPr>
          <p:cNvSpPr>
            <a:spLocks noGrp="1"/>
          </p:cNvSpPr>
          <p:nvPr>
            <p:ph sz="quarter" idx="11"/>
          </p:nvPr>
        </p:nvSpPr>
        <p:spPr>
          <a:xfrm>
            <a:off x="351692" y="1350499"/>
            <a:ext cx="11459308" cy="4553142"/>
          </a:xfrm>
        </p:spPr>
        <p:txBody>
          <a:bodyPr/>
          <a:lstStyle/>
          <a:p>
            <a:pPr marL="354965" indent="-342900">
              <a:lnSpc>
                <a:spcPts val="2655"/>
              </a:lnSpc>
              <a:spcBef>
                <a:spcPts val="0"/>
              </a:spcBef>
              <a:spcAft>
                <a:spcPts val="0"/>
              </a:spcAft>
              <a:buClr>
                <a:schemeClr val="bg2"/>
              </a:buClr>
              <a:buFont typeface="Wingdings" panose="05000000000000000000" pitchFamily="2" charset="2"/>
              <a:buChar char="Ø"/>
              <a:tabLst>
                <a:tab pos="241935" algn="l"/>
                <a:tab pos="2561590" algn="l"/>
              </a:tabLst>
            </a:pPr>
            <a:r>
              <a:rPr lang="en-US" sz="2400" dirty="0">
                <a:latin typeface="+mn-lt"/>
                <a:cs typeface="Georgia"/>
              </a:rPr>
              <a:t>Balance</a:t>
            </a:r>
            <a:r>
              <a:rPr lang="en-US" sz="2400" spc="10" dirty="0">
                <a:latin typeface="+mn-lt"/>
                <a:cs typeface="Georgia"/>
              </a:rPr>
              <a:t> </a:t>
            </a:r>
            <a:r>
              <a:rPr lang="en-US" sz="2400" spc="-5" dirty="0">
                <a:latin typeface="+mn-lt"/>
                <a:cs typeface="Georgia"/>
              </a:rPr>
              <a:t>billing	</a:t>
            </a:r>
            <a:r>
              <a:rPr lang="en-US" sz="2400" dirty="0">
                <a:latin typeface="+mn-lt"/>
                <a:cs typeface="Georgia"/>
              </a:rPr>
              <a:t>is</a:t>
            </a:r>
            <a:r>
              <a:rPr lang="en-US" sz="2400" spc="-10" dirty="0">
                <a:latin typeface="+mn-lt"/>
                <a:cs typeface="Georgia"/>
              </a:rPr>
              <a:t> </a:t>
            </a:r>
            <a:r>
              <a:rPr lang="en-US" sz="2400" spc="-5" dirty="0">
                <a:latin typeface="+mn-lt"/>
                <a:cs typeface="Georgia"/>
              </a:rPr>
              <a:t>prohibited.</a:t>
            </a:r>
            <a:r>
              <a:rPr lang="en-US" sz="2400" spc="-35" dirty="0">
                <a:latin typeface="+mn-lt"/>
                <a:cs typeface="Georgia"/>
              </a:rPr>
              <a:t> </a:t>
            </a:r>
            <a:r>
              <a:rPr lang="en-US" sz="2400" dirty="0">
                <a:latin typeface="+mn-lt"/>
                <a:cs typeface="Georgia"/>
              </a:rPr>
              <a:t>Providers</a:t>
            </a:r>
            <a:r>
              <a:rPr lang="en-US" sz="2400" spc="-30" dirty="0">
                <a:latin typeface="+mn-lt"/>
                <a:cs typeface="Georgia"/>
              </a:rPr>
              <a:t> </a:t>
            </a:r>
            <a:r>
              <a:rPr lang="en-US" sz="2400" spc="-5" dirty="0">
                <a:latin typeface="+mn-lt"/>
                <a:cs typeface="Georgia"/>
              </a:rPr>
              <a:t>may</a:t>
            </a:r>
            <a:r>
              <a:rPr lang="en-US" sz="2400" spc="-15" dirty="0">
                <a:latin typeface="+mn-lt"/>
                <a:cs typeface="Georgia"/>
              </a:rPr>
              <a:t> </a:t>
            </a:r>
            <a:r>
              <a:rPr lang="en-US" sz="2400" dirty="0">
                <a:latin typeface="+mn-lt"/>
                <a:cs typeface="Georgia"/>
              </a:rPr>
              <a:t>not</a:t>
            </a:r>
            <a:r>
              <a:rPr lang="en-US" sz="2400" spc="-5" dirty="0">
                <a:latin typeface="+mn-lt"/>
                <a:cs typeface="Georgia"/>
              </a:rPr>
              <a:t> balance bill</a:t>
            </a:r>
            <a:endParaRPr lang="en-US" sz="2400" dirty="0">
              <a:latin typeface="+mn-lt"/>
              <a:cs typeface="Georgia"/>
            </a:endParaRPr>
          </a:p>
          <a:p>
            <a:pPr marL="241300" marR="5080">
              <a:lnSpc>
                <a:spcPct val="70000"/>
              </a:lnSpc>
              <a:spcBef>
                <a:spcPts val="0"/>
              </a:spcBef>
              <a:spcAft>
                <a:spcPts val="0"/>
              </a:spcAft>
              <a:buClr>
                <a:schemeClr val="bg2"/>
              </a:buClr>
            </a:pPr>
            <a:r>
              <a:rPr lang="en-US" sz="2400" dirty="0">
                <a:latin typeface="+mn-lt"/>
                <a:cs typeface="Georgia"/>
              </a:rPr>
              <a:t> members above allowed </a:t>
            </a:r>
            <a:r>
              <a:rPr lang="en-US" sz="2400" spc="-5" dirty="0">
                <a:latin typeface="+mn-lt"/>
                <a:cs typeface="Georgia"/>
              </a:rPr>
              <a:t>co-pays, deductibles, or </a:t>
            </a:r>
            <a:r>
              <a:rPr lang="en-US" sz="2400" dirty="0">
                <a:latin typeface="+mn-lt"/>
                <a:cs typeface="Georgia"/>
              </a:rPr>
              <a:t>co-insurance </a:t>
            </a:r>
            <a:r>
              <a:rPr lang="en-US" sz="2400" spc="-5" dirty="0">
                <a:latin typeface="+mn-lt"/>
                <a:cs typeface="Georgia"/>
              </a:rPr>
              <a:t>for </a:t>
            </a:r>
            <a:r>
              <a:rPr lang="en-US" sz="2400" dirty="0">
                <a:latin typeface="+mn-lt"/>
                <a:cs typeface="Georgia"/>
              </a:rPr>
              <a:t>any </a:t>
            </a:r>
            <a:r>
              <a:rPr lang="en-US" sz="2400" spc="-615" dirty="0">
                <a:latin typeface="+mn-lt"/>
                <a:cs typeface="Georgia"/>
              </a:rPr>
              <a:t> </a:t>
            </a:r>
            <a:r>
              <a:rPr lang="en-US" sz="2400" spc="-5" dirty="0">
                <a:latin typeface="+mn-lt"/>
                <a:cs typeface="Georgia"/>
              </a:rPr>
              <a:t>covered</a:t>
            </a:r>
            <a:r>
              <a:rPr lang="en-US" sz="2400" spc="-40" dirty="0">
                <a:latin typeface="+mn-lt"/>
                <a:cs typeface="Georgia"/>
              </a:rPr>
              <a:t>      </a:t>
            </a:r>
            <a:r>
              <a:rPr lang="en-US" sz="2400" spc="-5" dirty="0">
                <a:latin typeface="+mn-lt"/>
                <a:cs typeface="Georgia"/>
              </a:rPr>
              <a:t>services.</a:t>
            </a:r>
          </a:p>
          <a:p>
            <a:pPr marL="584200" marR="5080" indent="-342900">
              <a:lnSpc>
                <a:spcPct val="70000"/>
              </a:lnSpc>
              <a:spcBef>
                <a:spcPts val="0"/>
              </a:spcBef>
              <a:spcAft>
                <a:spcPts val="0"/>
              </a:spcAft>
              <a:buClr>
                <a:schemeClr val="bg2"/>
              </a:buClr>
              <a:buFont typeface="Wingdings" panose="05000000000000000000" pitchFamily="2" charset="2"/>
              <a:buChar char="§"/>
            </a:pPr>
            <a:endParaRPr lang="en-US" sz="2400" dirty="0">
              <a:latin typeface="+mn-lt"/>
              <a:cs typeface="Georgia"/>
            </a:endParaRPr>
          </a:p>
          <a:p>
            <a:pPr marL="1040765" marR="86360" lvl="1" indent="-342900">
              <a:lnSpc>
                <a:spcPct val="70000"/>
              </a:lnSpc>
              <a:spcBef>
                <a:spcPts val="0"/>
              </a:spcBef>
              <a:spcAft>
                <a:spcPts val="0"/>
              </a:spcAft>
              <a:buClr>
                <a:schemeClr val="bg2"/>
              </a:buClr>
              <a:tabLst>
                <a:tab pos="241935" algn="l"/>
              </a:tabLst>
            </a:pPr>
            <a:r>
              <a:rPr lang="en-US" sz="2400" dirty="0">
                <a:latin typeface="+mn-lt"/>
                <a:cs typeface="Georgia"/>
              </a:rPr>
              <a:t>Providers </a:t>
            </a:r>
            <a:r>
              <a:rPr lang="en-US" sz="2400" spc="-5" dirty="0">
                <a:latin typeface="+mn-lt"/>
                <a:cs typeface="Georgia"/>
              </a:rPr>
              <a:t>who seek payment from </a:t>
            </a:r>
            <a:r>
              <a:rPr lang="en-US" sz="2400" dirty="0">
                <a:latin typeface="+mn-lt"/>
                <a:cs typeface="Georgia"/>
              </a:rPr>
              <a:t>a member </a:t>
            </a:r>
            <a:r>
              <a:rPr lang="en-US" sz="2400" spc="-5" dirty="0">
                <a:latin typeface="+mn-lt"/>
                <a:cs typeface="Georgia"/>
              </a:rPr>
              <a:t>for </a:t>
            </a:r>
            <a:r>
              <a:rPr lang="en-US" sz="2400" dirty="0">
                <a:latin typeface="+mn-lt"/>
                <a:cs typeface="Georgia"/>
              </a:rPr>
              <a:t>any </a:t>
            </a:r>
            <a:r>
              <a:rPr lang="en-US" sz="2400" spc="-5" dirty="0">
                <a:latin typeface="+mn-lt"/>
                <a:cs typeface="Georgia"/>
              </a:rPr>
              <a:t>covered service </a:t>
            </a:r>
            <a:r>
              <a:rPr lang="en-US" sz="2400" spc="-615" dirty="0">
                <a:latin typeface="+mn-lt"/>
                <a:cs typeface="Georgia"/>
              </a:rPr>
              <a:t> </a:t>
            </a:r>
            <a:r>
              <a:rPr lang="en-US" sz="2400" spc="-5" dirty="0">
                <a:latin typeface="+mn-lt"/>
                <a:cs typeface="Georgia"/>
              </a:rPr>
              <a:t>may</a:t>
            </a:r>
            <a:r>
              <a:rPr lang="en-US" sz="2400" spc="-20" dirty="0">
                <a:latin typeface="+mn-lt"/>
                <a:cs typeface="Georgia"/>
              </a:rPr>
              <a:t> </a:t>
            </a:r>
            <a:r>
              <a:rPr lang="en-US" sz="2400" dirty="0">
                <a:latin typeface="+mn-lt"/>
                <a:cs typeface="Georgia"/>
              </a:rPr>
              <a:t>be</a:t>
            </a:r>
            <a:r>
              <a:rPr lang="en-US" sz="2400" spc="-10" dirty="0">
                <a:latin typeface="+mn-lt"/>
                <a:cs typeface="Georgia"/>
              </a:rPr>
              <a:t> </a:t>
            </a:r>
            <a:r>
              <a:rPr lang="en-US" sz="2400" spc="-5" dirty="0">
                <a:latin typeface="+mn-lt"/>
                <a:cs typeface="Georgia"/>
              </a:rPr>
              <a:t>subject</a:t>
            </a:r>
            <a:r>
              <a:rPr lang="en-US" sz="2400" spc="-20" dirty="0">
                <a:latin typeface="+mn-lt"/>
                <a:cs typeface="Georgia"/>
              </a:rPr>
              <a:t> </a:t>
            </a:r>
            <a:r>
              <a:rPr lang="en-US" sz="2400" dirty="0">
                <a:latin typeface="+mn-lt"/>
                <a:cs typeface="Georgia"/>
              </a:rPr>
              <a:t>to </a:t>
            </a:r>
            <a:r>
              <a:rPr lang="en-US" sz="2400" spc="-5" dirty="0">
                <a:latin typeface="+mn-lt"/>
                <a:cs typeface="Georgia"/>
              </a:rPr>
              <a:t>termination</a:t>
            </a:r>
            <a:r>
              <a:rPr lang="en-US" sz="2400" spc="-30" dirty="0">
                <a:latin typeface="+mn-lt"/>
                <a:cs typeface="Georgia"/>
              </a:rPr>
              <a:t> </a:t>
            </a:r>
            <a:r>
              <a:rPr lang="en-US" sz="2400" dirty="0">
                <a:latin typeface="+mn-lt"/>
                <a:cs typeface="Georgia"/>
              </a:rPr>
              <a:t>as a</a:t>
            </a:r>
            <a:r>
              <a:rPr lang="en-US" sz="2400" spc="5" dirty="0">
                <a:latin typeface="+mn-lt"/>
                <a:cs typeface="Georgia"/>
              </a:rPr>
              <a:t> </a:t>
            </a:r>
            <a:r>
              <a:rPr lang="en-US" sz="2400" dirty="0">
                <a:latin typeface="+mn-lt"/>
                <a:cs typeface="Georgia"/>
              </a:rPr>
              <a:t>participating</a:t>
            </a:r>
            <a:r>
              <a:rPr lang="en-US" sz="2400" spc="-40" dirty="0">
                <a:latin typeface="+mn-lt"/>
                <a:cs typeface="Georgia"/>
              </a:rPr>
              <a:t> </a:t>
            </a:r>
            <a:r>
              <a:rPr lang="en-US" sz="2400" spc="-5" dirty="0">
                <a:latin typeface="+mn-lt"/>
                <a:cs typeface="Georgia"/>
              </a:rPr>
              <a:t>provider.</a:t>
            </a:r>
          </a:p>
          <a:p>
            <a:pPr marL="354965" marR="86360" indent="-342900">
              <a:lnSpc>
                <a:spcPct val="70000"/>
              </a:lnSpc>
              <a:spcBef>
                <a:spcPts val="0"/>
              </a:spcBef>
              <a:spcAft>
                <a:spcPts val="0"/>
              </a:spcAft>
              <a:buClr>
                <a:schemeClr val="bg2"/>
              </a:buClr>
              <a:buFont typeface="Wingdings" panose="05000000000000000000" pitchFamily="2" charset="2"/>
              <a:buChar char="§"/>
              <a:tabLst>
                <a:tab pos="241935" algn="l"/>
              </a:tabLst>
            </a:pPr>
            <a:endParaRPr lang="en-US" sz="2400" dirty="0">
              <a:latin typeface="+mn-lt"/>
              <a:cs typeface="Georgia"/>
            </a:endParaRPr>
          </a:p>
          <a:p>
            <a:pPr marL="1040765" marR="1033144" lvl="1" indent="-342900">
              <a:lnSpc>
                <a:spcPct val="70000"/>
              </a:lnSpc>
              <a:spcBef>
                <a:spcPts val="0"/>
              </a:spcBef>
              <a:spcAft>
                <a:spcPts val="0"/>
              </a:spcAft>
              <a:buClr>
                <a:schemeClr val="bg2"/>
              </a:buClr>
              <a:tabLst>
                <a:tab pos="241935" algn="l"/>
              </a:tabLst>
            </a:pPr>
            <a:r>
              <a:rPr lang="en-US" sz="2400" dirty="0">
                <a:latin typeface="+mn-lt"/>
                <a:cs typeface="Georgia"/>
              </a:rPr>
              <a:t>Providers are </a:t>
            </a:r>
            <a:r>
              <a:rPr lang="en-US" sz="2400" spc="-5" dirty="0">
                <a:latin typeface="+mn-lt"/>
                <a:cs typeface="Georgia"/>
              </a:rPr>
              <a:t>required to educate staff </a:t>
            </a:r>
            <a:r>
              <a:rPr lang="en-US" sz="2400" dirty="0">
                <a:latin typeface="+mn-lt"/>
                <a:cs typeface="Georgia"/>
              </a:rPr>
              <a:t>and affiliated </a:t>
            </a:r>
            <a:r>
              <a:rPr lang="en-US" sz="2400" spc="-5" dirty="0">
                <a:latin typeface="+mn-lt"/>
                <a:cs typeface="Georgia"/>
              </a:rPr>
              <a:t>providers </a:t>
            </a:r>
            <a:r>
              <a:rPr lang="en-US" sz="2400" spc="-615" dirty="0">
                <a:latin typeface="+mn-lt"/>
                <a:cs typeface="Georgia"/>
              </a:rPr>
              <a:t> </a:t>
            </a:r>
            <a:r>
              <a:rPr lang="en-US" sz="2400" spc="-5" dirty="0">
                <a:latin typeface="+mn-lt"/>
                <a:cs typeface="Georgia"/>
              </a:rPr>
              <a:t>concerning</a:t>
            </a:r>
            <a:r>
              <a:rPr lang="en-US" sz="2400" spc="-40" dirty="0">
                <a:latin typeface="+mn-lt"/>
                <a:cs typeface="Georgia"/>
              </a:rPr>
              <a:t> </a:t>
            </a:r>
            <a:r>
              <a:rPr lang="en-US" sz="2400" spc="-5" dirty="0">
                <a:latin typeface="+mn-lt"/>
                <a:cs typeface="Georgia"/>
              </a:rPr>
              <a:t>this</a:t>
            </a:r>
            <a:r>
              <a:rPr lang="en-US" sz="2400" spc="-15" dirty="0">
                <a:latin typeface="+mn-lt"/>
                <a:cs typeface="Georgia"/>
              </a:rPr>
              <a:t> </a:t>
            </a:r>
            <a:r>
              <a:rPr lang="en-US" sz="2400" dirty="0">
                <a:latin typeface="+mn-lt"/>
                <a:cs typeface="Georgia"/>
              </a:rPr>
              <a:t>requirement.</a:t>
            </a:r>
          </a:p>
          <a:p>
            <a:pPr marL="354965" marR="1033144" indent="-342900">
              <a:lnSpc>
                <a:spcPct val="70000"/>
              </a:lnSpc>
              <a:spcBef>
                <a:spcPts val="0"/>
              </a:spcBef>
              <a:spcAft>
                <a:spcPts val="0"/>
              </a:spcAft>
              <a:buClr>
                <a:schemeClr val="bg2"/>
              </a:buClr>
              <a:buFont typeface="Wingdings" panose="05000000000000000000" pitchFamily="2" charset="2"/>
              <a:buChar char="Ø"/>
              <a:tabLst>
                <a:tab pos="241935" algn="l"/>
              </a:tabLst>
            </a:pPr>
            <a:endParaRPr lang="en-US" sz="2400" dirty="0">
              <a:latin typeface="+mn-lt"/>
              <a:cs typeface="Georgia"/>
            </a:endParaRPr>
          </a:p>
          <a:p>
            <a:pPr marL="12065">
              <a:lnSpc>
                <a:spcPct val="100000"/>
              </a:lnSpc>
              <a:buClr>
                <a:schemeClr val="bg2"/>
              </a:buClr>
              <a:tabLst>
                <a:tab pos="241935" algn="l"/>
              </a:tabLst>
            </a:pPr>
            <a:r>
              <a:rPr lang="en-US" sz="2400" spc="-5" dirty="0">
                <a:latin typeface="+mn-lt"/>
                <a:cs typeface="Georgia"/>
              </a:rPr>
              <a:t>Check</a:t>
            </a:r>
            <a:r>
              <a:rPr lang="en-US" sz="2400" spc="-35" dirty="0">
                <a:latin typeface="+mn-lt"/>
                <a:cs typeface="Georgia"/>
              </a:rPr>
              <a:t> </a:t>
            </a:r>
            <a:r>
              <a:rPr lang="en-US" sz="2400" spc="-5" dirty="0">
                <a:latin typeface="+mn-lt"/>
                <a:cs typeface="Georgia"/>
              </a:rPr>
              <a:t>Claim</a:t>
            </a:r>
            <a:r>
              <a:rPr lang="en-US" sz="2400" spc="-35" dirty="0">
                <a:latin typeface="+mn-lt"/>
                <a:cs typeface="Georgia"/>
              </a:rPr>
              <a:t> </a:t>
            </a:r>
            <a:r>
              <a:rPr lang="en-US" sz="2400" spc="-5" dirty="0">
                <a:latin typeface="+mn-lt"/>
                <a:cs typeface="Georgia"/>
              </a:rPr>
              <a:t>Status</a:t>
            </a:r>
            <a:endParaRPr lang="en-US" sz="2400" dirty="0">
              <a:latin typeface="+mn-lt"/>
              <a:cs typeface="Georgia"/>
            </a:endParaRPr>
          </a:p>
          <a:p>
            <a:pPr marL="354965" indent="-342900">
              <a:lnSpc>
                <a:spcPct val="100000"/>
              </a:lnSpc>
              <a:spcBef>
                <a:spcPts val="135"/>
              </a:spcBef>
              <a:buClr>
                <a:schemeClr val="bg2"/>
              </a:buClr>
              <a:buFont typeface="Wingdings" panose="05000000000000000000" pitchFamily="2" charset="2"/>
              <a:buChar char="§"/>
              <a:tabLst>
                <a:tab pos="241935" algn="l"/>
                <a:tab pos="5012055" algn="l"/>
              </a:tabLst>
            </a:pPr>
            <a:r>
              <a:rPr lang="en-US" sz="2400" spc="-5" dirty="0">
                <a:latin typeface="+mn-lt"/>
                <a:cs typeface="Georgia"/>
              </a:rPr>
              <a:t>MetroPlus </a:t>
            </a:r>
            <a:r>
              <a:rPr lang="en-US" sz="2400" dirty="0">
                <a:latin typeface="+mn-lt"/>
                <a:cs typeface="Georgia"/>
              </a:rPr>
              <a:t>Health</a:t>
            </a:r>
            <a:r>
              <a:rPr lang="en-US" sz="2400" spc="-5" dirty="0">
                <a:latin typeface="+mn-lt"/>
                <a:cs typeface="Georgia"/>
              </a:rPr>
              <a:t> </a:t>
            </a:r>
            <a:r>
              <a:rPr lang="en-US" sz="2400" dirty="0">
                <a:latin typeface="+mn-lt"/>
                <a:cs typeface="Georgia"/>
              </a:rPr>
              <a:t>Provider</a:t>
            </a:r>
            <a:r>
              <a:rPr lang="en-US" sz="2400" spc="-15" dirty="0">
                <a:latin typeface="+mn-lt"/>
                <a:cs typeface="Georgia"/>
              </a:rPr>
              <a:t> </a:t>
            </a:r>
            <a:r>
              <a:rPr lang="en-US" sz="2400" dirty="0">
                <a:latin typeface="+mn-lt"/>
                <a:cs typeface="Georgia"/>
              </a:rPr>
              <a:t>Portal: </a:t>
            </a:r>
            <a:r>
              <a:rPr lang="en-US" sz="2400" spc="-5" dirty="0">
                <a:latin typeface="+mn-lt"/>
                <a:cs typeface="Georgia"/>
                <a:hlinkClick r:id="rId2"/>
              </a:rPr>
              <a:t>http://providers.metroplus.org</a:t>
            </a:r>
            <a:endParaRPr lang="en-US" sz="2400" dirty="0">
              <a:latin typeface="+mn-lt"/>
              <a:cs typeface="Georgia"/>
            </a:endParaRPr>
          </a:p>
          <a:p>
            <a:pPr marL="354965" indent="-342900">
              <a:lnSpc>
                <a:spcPct val="100000"/>
              </a:lnSpc>
              <a:spcBef>
                <a:spcPts val="135"/>
              </a:spcBef>
              <a:buClr>
                <a:schemeClr val="bg2"/>
              </a:buClr>
              <a:buFont typeface="Wingdings" panose="05000000000000000000" pitchFamily="2" charset="2"/>
              <a:buChar char="§"/>
              <a:tabLst>
                <a:tab pos="241935" algn="l"/>
                <a:tab pos="5437505" algn="l"/>
              </a:tabLst>
            </a:pPr>
            <a:r>
              <a:rPr lang="en-US" sz="2400" spc="-5" dirty="0">
                <a:latin typeface="+mn-lt"/>
                <a:cs typeface="Georgia"/>
              </a:rPr>
              <a:t>MetroPlus </a:t>
            </a:r>
            <a:r>
              <a:rPr lang="en-US" sz="2400" dirty="0">
                <a:latin typeface="+mn-lt"/>
                <a:cs typeface="Georgia"/>
              </a:rPr>
              <a:t>Health</a:t>
            </a:r>
            <a:r>
              <a:rPr lang="en-US" sz="2400" spc="-5" dirty="0">
                <a:latin typeface="+mn-lt"/>
                <a:cs typeface="Georgia"/>
              </a:rPr>
              <a:t> Customer</a:t>
            </a:r>
            <a:r>
              <a:rPr lang="en-US" sz="2400" dirty="0">
                <a:latin typeface="+mn-lt"/>
                <a:cs typeface="Georgia"/>
              </a:rPr>
              <a:t> </a:t>
            </a:r>
            <a:r>
              <a:rPr lang="en-US" sz="2400" spc="-5" dirty="0">
                <a:latin typeface="+mn-lt"/>
                <a:cs typeface="Georgia"/>
              </a:rPr>
              <a:t>Services: </a:t>
            </a:r>
            <a:r>
              <a:rPr lang="en-US" sz="2400" dirty="0">
                <a:latin typeface="+mn-lt"/>
                <a:cs typeface="Georgia"/>
              </a:rPr>
              <a:t>800-303-9626</a:t>
            </a:r>
          </a:p>
          <a:p>
            <a:endParaRPr lang="en-US" dirty="0"/>
          </a:p>
        </p:txBody>
      </p:sp>
      <p:pic>
        <p:nvPicPr>
          <p:cNvPr id="5" name="object 5">
            <a:extLst>
              <a:ext uri="{FF2B5EF4-FFF2-40B4-BE49-F238E27FC236}">
                <a16:creationId xmlns:a16="http://schemas.microsoft.com/office/drawing/2014/main" id="{5FDD3947-10E2-A493-3E2A-4D0E5EF8A008}"/>
              </a:ext>
            </a:extLst>
          </p:cNvPr>
          <p:cNvPicPr/>
          <p:nvPr/>
        </p:nvPicPr>
        <p:blipFill>
          <a:blip r:embed="rId3" cstate="print"/>
          <a:stretch>
            <a:fillRect/>
          </a:stretch>
        </p:blipFill>
        <p:spPr>
          <a:xfrm>
            <a:off x="9611751" y="3934381"/>
            <a:ext cx="2580249" cy="1763034"/>
          </a:xfrm>
          <a:prstGeom prst="rect">
            <a:avLst/>
          </a:prstGeom>
        </p:spPr>
      </p:pic>
    </p:spTree>
    <p:extLst>
      <p:ext uri="{BB962C8B-B14F-4D97-AF65-F5344CB8AC3E}">
        <p14:creationId xmlns:p14="http://schemas.microsoft.com/office/powerpoint/2010/main" val="439518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728B4A-799B-8273-9A3B-6DB9A7B5061E}"/>
              </a:ext>
            </a:extLst>
          </p:cNvPr>
          <p:cNvSpPr>
            <a:spLocks noGrp="1"/>
          </p:cNvSpPr>
          <p:nvPr>
            <p:ph type="body" sz="quarter" idx="10"/>
          </p:nvPr>
        </p:nvSpPr>
        <p:spPr/>
        <p:txBody>
          <a:bodyPr/>
          <a:lstStyle/>
          <a:p>
            <a:pPr algn="ctr"/>
            <a:r>
              <a:rPr lang="en-US" b="1"/>
              <a:t>Specialty Referrals</a:t>
            </a:r>
          </a:p>
        </p:txBody>
      </p:sp>
      <p:sp>
        <p:nvSpPr>
          <p:cNvPr id="4" name="Content Placeholder 3">
            <a:extLst>
              <a:ext uri="{FF2B5EF4-FFF2-40B4-BE49-F238E27FC236}">
                <a16:creationId xmlns:a16="http://schemas.microsoft.com/office/drawing/2014/main" id="{5826769B-E8EA-C242-DA9F-52830B46C108}"/>
              </a:ext>
            </a:extLst>
          </p:cNvPr>
          <p:cNvSpPr>
            <a:spLocks noGrp="1"/>
          </p:cNvSpPr>
          <p:nvPr>
            <p:ph sz="quarter" idx="11"/>
          </p:nvPr>
        </p:nvSpPr>
        <p:spPr>
          <a:xfrm>
            <a:off x="868681" y="2148396"/>
            <a:ext cx="10073640" cy="3475164"/>
          </a:xfrm>
        </p:spPr>
        <p:txBody>
          <a:bodyPr/>
          <a:lstStyle/>
          <a:p>
            <a:pPr marL="355600" indent="-342900">
              <a:lnSpc>
                <a:spcPct val="100000"/>
              </a:lnSpc>
              <a:spcBef>
                <a:spcPts val="1105"/>
              </a:spcBef>
              <a:buClr>
                <a:schemeClr val="bg2"/>
              </a:buClr>
              <a:buFont typeface="Wingdings" panose="05000000000000000000" pitchFamily="2" charset="2"/>
              <a:buChar char="Ø"/>
              <a:tabLst>
                <a:tab pos="354965" algn="l"/>
                <a:tab pos="355600" algn="l"/>
              </a:tabLst>
            </a:pPr>
            <a:r>
              <a:rPr lang="en-US" sz="2600">
                <a:latin typeface="+mj-lt"/>
                <a:cs typeface="Arial"/>
              </a:rPr>
              <a:t>MetroPlusHealth</a:t>
            </a:r>
            <a:r>
              <a:rPr lang="en-US" sz="2600" spc="-35">
                <a:latin typeface="+mj-lt"/>
                <a:cs typeface="Arial"/>
              </a:rPr>
              <a:t> </a:t>
            </a:r>
            <a:r>
              <a:rPr lang="en-US" sz="2600">
                <a:latin typeface="+mj-lt"/>
                <a:cs typeface="Arial"/>
              </a:rPr>
              <a:t>does</a:t>
            </a:r>
            <a:r>
              <a:rPr lang="en-US" sz="2600" spc="-35">
                <a:latin typeface="+mj-lt"/>
                <a:cs typeface="Arial"/>
              </a:rPr>
              <a:t> </a:t>
            </a:r>
            <a:r>
              <a:rPr lang="en-US" sz="2600">
                <a:latin typeface="+mj-lt"/>
                <a:cs typeface="Arial"/>
              </a:rPr>
              <a:t>not</a:t>
            </a:r>
            <a:r>
              <a:rPr lang="en-US" sz="2600" spc="-30">
                <a:latin typeface="+mj-lt"/>
                <a:cs typeface="Arial"/>
              </a:rPr>
              <a:t> </a:t>
            </a:r>
            <a:r>
              <a:rPr lang="en-US" sz="2600" spc="5">
                <a:latin typeface="+mj-lt"/>
                <a:cs typeface="Arial"/>
              </a:rPr>
              <a:t>require</a:t>
            </a:r>
            <a:r>
              <a:rPr lang="en-US" sz="2600" spc="-65">
                <a:latin typeface="+mj-lt"/>
                <a:cs typeface="Arial"/>
              </a:rPr>
              <a:t> </a:t>
            </a:r>
            <a:r>
              <a:rPr lang="en-US" sz="2600">
                <a:latin typeface="+mj-lt"/>
                <a:cs typeface="Arial"/>
              </a:rPr>
              <a:t>the</a:t>
            </a:r>
            <a:r>
              <a:rPr lang="en-US" sz="2600" spc="-20">
                <a:latin typeface="+mj-lt"/>
                <a:cs typeface="Arial"/>
              </a:rPr>
              <a:t> </a:t>
            </a:r>
            <a:r>
              <a:rPr lang="en-US" sz="2600">
                <a:latin typeface="+mj-lt"/>
                <a:cs typeface="Arial"/>
              </a:rPr>
              <a:t>submission</a:t>
            </a:r>
            <a:r>
              <a:rPr lang="en-US" sz="2600" spc="-25">
                <a:latin typeface="+mj-lt"/>
                <a:cs typeface="Arial"/>
              </a:rPr>
              <a:t> </a:t>
            </a:r>
            <a:r>
              <a:rPr lang="en-US" sz="2600">
                <a:latin typeface="+mj-lt"/>
                <a:cs typeface="Arial"/>
              </a:rPr>
              <a:t>of</a:t>
            </a:r>
            <a:r>
              <a:rPr lang="en-US" sz="2600" spc="5">
                <a:latin typeface="+mj-lt"/>
                <a:cs typeface="Arial"/>
              </a:rPr>
              <a:t> referral</a:t>
            </a:r>
            <a:r>
              <a:rPr lang="en-US" sz="2600" spc="-75">
                <a:latin typeface="+mj-lt"/>
                <a:cs typeface="Arial"/>
              </a:rPr>
              <a:t> </a:t>
            </a:r>
            <a:r>
              <a:rPr lang="en-US" sz="2600" spc="-10">
                <a:latin typeface="+mj-lt"/>
                <a:cs typeface="Arial"/>
              </a:rPr>
              <a:t>forms.</a:t>
            </a:r>
            <a:endParaRPr lang="en-US" sz="2600">
              <a:latin typeface="+mj-lt"/>
              <a:cs typeface="Arial"/>
            </a:endParaRPr>
          </a:p>
          <a:p>
            <a:pPr marL="355600" marR="5080" indent="-342900">
              <a:lnSpc>
                <a:spcPct val="100000"/>
              </a:lnSpc>
              <a:spcBef>
                <a:spcPts val="1010"/>
              </a:spcBef>
              <a:buClr>
                <a:schemeClr val="bg2"/>
              </a:buClr>
              <a:buFont typeface="Wingdings" panose="05000000000000000000" pitchFamily="2" charset="2"/>
              <a:buChar char="Ø"/>
              <a:tabLst>
                <a:tab pos="354965" algn="l"/>
                <a:tab pos="355600" algn="l"/>
              </a:tabLst>
            </a:pPr>
            <a:r>
              <a:rPr lang="en-US" sz="2600" spc="-10">
                <a:latin typeface="+mj-lt"/>
                <a:cs typeface="Arial"/>
              </a:rPr>
              <a:t>PCPs </a:t>
            </a:r>
            <a:r>
              <a:rPr lang="en-US" sz="2600" spc="5">
                <a:latin typeface="+mj-lt"/>
                <a:cs typeface="Arial"/>
              </a:rPr>
              <a:t>should devise their </a:t>
            </a:r>
            <a:r>
              <a:rPr lang="en-US" sz="2600" spc="-15">
                <a:latin typeface="+mj-lt"/>
                <a:cs typeface="Arial"/>
              </a:rPr>
              <a:t>own </a:t>
            </a:r>
            <a:r>
              <a:rPr lang="en-US" sz="2600">
                <a:latin typeface="+mj-lt"/>
                <a:cs typeface="Arial"/>
              </a:rPr>
              <a:t>written correspondence </a:t>
            </a:r>
            <a:r>
              <a:rPr lang="en-US" sz="2600" spc="-10">
                <a:latin typeface="+mj-lt"/>
                <a:cs typeface="Arial"/>
              </a:rPr>
              <a:t>method </a:t>
            </a:r>
            <a:r>
              <a:rPr lang="en-US" sz="2600">
                <a:latin typeface="+mj-lt"/>
                <a:cs typeface="Arial"/>
              </a:rPr>
              <a:t>for </a:t>
            </a:r>
            <a:r>
              <a:rPr lang="en-US" sz="2600" spc="5">
                <a:latin typeface="+mj-lt"/>
                <a:cs typeface="Arial"/>
              </a:rPr>
              <a:t>conveying</a:t>
            </a:r>
            <a:r>
              <a:rPr lang="en-US" sz="2600" spc="-65">
                <a:latin typeface="+mj-lt"/>
                <a:cs typeface="Arial"/>
              </a:rPr>
              <a:t> </a:t>
            </a:r>
            <a:r>
              <a:rPr lang="en-US" sz="2600" spc="5">
                <a:latin typeface="+mj-lt"/>
                <a:cs typeface="Arial"/>
              </a:rPr>
              <a:t>indications</a:t>
            </a:r>
            <a:r>
              <a:rPr lang="en-US" sz="2600" spc="-105">
                <a:latin typeface="+mj-lt"/>
                <a:cs typeface="Arial"/>
              </a:rPr>
              <a:t> </a:t>
            </a:r>
            <a:r>
              <a:rPr lang="en-US" sz="2600">
                <a:latin typeface="+mj-lt"/>
                <a:cs typeface="Arial"/>
              </a:rPr>
              <a:t>for</a:t>
            </a:r>
            <a:r>
              <a:rPr lang="en-US" sz="2600" spc="-20">
                <a:latin typeface="+mj-lt"/>
                <a:cs typeface="Arial"/>
              </a:rPr>
              <a:t> </a:t>
            </a:r>
            <a:r>
              <a:rPr lang="en-US" sz="2600" spc="5">
                <a:latin typeface="+mj-lt"/>
                <a:cs typeface="Arial"/>
              </a:rPr>
              <a:t>referral</a:t>
            </a:r>
            <a:r>
              <a:rPr lang="en-US" sz="2600" spc="-75">
                <a:latin typeface="+mj-lt"/>
                <a:cs typeface="Arial"/>
              </a:rPr>
              <a:t> </a:t>
            </a:r>
            <a:r>
              <a:rPr lang="en-US" sz="2600">
                <a:latin typeface="+mj-lt"/>
                <a:cs typeface="Arial"/>
              </a:rPr>
              <a:t>and</a:t>
            </a:r>
            <a:r>
              <a:rPr lang="en-US" sz="2600" spc="10">
                <a:latin typeface="+mj-lt"/>
                <a:cs typeface="Arial"/>
              </a:rPr>
              <a:t> </a:t>
            </a:r>
            <a:r>
              <a:rPr lang="en-US" sz="2600" spc="5">
                <a:latin typeface="+mj-lt"/>
                <a:cs typeface="Arial"/>
              </a:rPr>
              <a:t>relevant</a:t>
            </a:r>
            <a:r>
              <a:rPr lang="en-US" sz="2600" spc="-105">
                <a:latin typeface="+mj-lt"/>
                <a:cs typeface="Arial"/>
              </a:rPr>
              <a:t> </a:t>
            </a:r>
            <a:r>
              <a:rPr lang="en-US" sz="2600" spc="-5">
                <a:latin typeface="+mj-lt"/>
                <a:cs typeface="Arial"/>
              </a:rPr>
              <a:t>medical</a:t>
            </a:r>
            <a:r>
              <a:rPr lang="en-US" sz="2600">
                <a:latin typeface="+mj-lt"/>
                <a:cs typeface="Arial"/>
              </a:rPr>
              <a:t> </a:t>
            </a:r>
            <a:r>
              <a:rPr lang="en-US" sz="2600" spc="5">
                <a:latin typeface="+mj-lt"/>
                <a:cs typeface="Arial"/>
              </a:rPr>
              <a:t>history</a:t>
            </a:r>
            <a:r>
              <a:rPr lang="en-US" sz="2600" spc="-65">
                <a:latin typeface="+mj-lt"/>
                <a:cs typeface="Arial"/>
              </a:rPr>
              <a:t> </a:t>
            </a:r>
            <a:r>
              <a:rPr lang="en-US" sz="2600">
                <a:latin typeface="+mj-lt"/>
                <a:cs typeface="Arial"/>
              </a:rPr>
              <a:t>or</a:t>
            </a:r>
            <a:r>
              <a:rPr lang="en-US" sz="2600" spc="15">
                <a:latin typeface="+mj-lt"/>
                <a:cs typeface="Arial"/>
              </a:rPr>
              <a:t> </a:t>
            </a:r>
            <a:r>
              <a:rPr lang="en-US" sz="2600">
                <a:latin typeface="+mj-lt"/>
                <a:cs typeface="Arial"/>
              </a:rPr>
              <a:t>test </a:t>
            </a:r>
            <a:r>
              <a:rPr lang="en-US" sz="2600" spc="-484">
                <a:latin typeface="+mj-lt"/>
                <a:cs typeface="Arial"/>
              </a:rPr>
              <a:t> </a:t>
            </a:r>
            <a:r>
              <a:rPr lang="en-US" sz="2600" spc="5">
                <a:latin typeface="+mj-lt"/>
                <a:cs typeface="Arial"/>
              </a:rPr>
              <a:t>results</a:t>
            </a:r>
            <a:r>
              <a:rPr lang="en-US" sz="2600" spc="-75">
                <a:latin typeface="+mj-lt"/>
                <a:cs typeface="Arial"/>
              </a:rPr>
              <a:t> </a:t>
            </a:r>
            <a:r>
              <a:rPr lang="en-US" sz="2600">
                <a:latin typeface="+mj-lt"/>
                <a:cs typeface="Arial"/>
              </a:rPr>
              <a:t>to</a:t>
            </a:r>
            <a:r>
              <a:rPr lang="en-US" sz="2600" spc="10">
                <a:latin typeface="+mj-lt"/>
                <a:cs typeface="Arial"/>
              </a:rPr>
              <a:t> </a:t>
            </a:r>
            <a:r>
              <a:rPr lang="en-US" sz="2600" spc="5">
                <a:latin typeface="+mj-lt"/>
                <a:cs typeface="Arial"/>
              </a:rPr>
              <a:t>Specialists.</a:t>
            </a:r>
            <a:endParaRPr lang="en-US" sz="2600">
              <a:latin typeface="+mj-lt"/>
              <a:cs typeface="Arial"/>
            </a:endParaRPr>
          </a:p>
          <a:p>
            <a:pPr marL="355600" indent="-342900">
              <a:lnSpc>
                <a:spcPct val="100000"/>
              </a:lnSpc>
              <a:spcBef>
                <a:spcPts val="1045"/>
              </a:spcBef>
              <a:buClr>
                <a:schemeClr val="bg2"/>
              </a:buClr>
              <a:buFont typeface="Wingdings" panose="05000000000000000000" pitchFamily="2" charset="2"/>
              <a:buChar char="Ø"/>
              <a:tabLst>
                <a:tab pos="354965" algn="l"/>
                <a:tab pos="355600" algn="l"/>
              </a:tabLst>
            </a:pPr>
            <a:r>
              <a:rPr lang="en-US" sz="2600" spc="5">
                <a:latin typeface="+mj-lt"/>
                <a:cs typeface="Arial"/>
              </a:rPr>
              <a:t>Specialists</a:t>
            </a:r>
            <a:r>
              <a:rPr lang="en-US" sz="2600" spc="-105">
                <a:latin typeface="+mj-lt"/>
                <a:cs typeface="Arial"/>
              </a:rPr>
              <a:t> </a:t>
            </a:r>
            <a:r>
              <a:rPr lang="en-US" sz="2600">
                <a:latin typeface="+mj-lt"/>
                <a:cs typeface="Arial"/>
              </a:rPr>
              <a:t>are</a:t>
            </a:r>
            <a:r>
              <a:rPr lang="en-US" sz="2600" spc="-15">
                <a:latin typeface="+mj-lt"/>
                <a:cs typeface="Arial"/>
              </a:rPr>
              <a:t> </a:t>
            </a:r>
            <a:r>
              <a:rPr lang="en-US" sz="2600" spc="-5">
                <a:latin typeface="+mj-lt"/>
                <a:cs typeface="Arial"/>
              </a:rPr>
              <a:t>expected</a:t>
            </a:r>
            <a:r>
              <a:rPr lang="en-US" sz="2600" spc="15">
                <a:latin typeface="+mj-lt"/>
                <a:cs typeface="Arial"/>
              </a:rPr>
              <a:t> </a:t>
            </a:r>
            <a:r>
              <a:rPr lang="en-US" sz="2600">
                <a:latin typeface="+mj-lt"/>
                <a:cs typeface="Arial"/>
              </a:rPr>
              <a:t>to</a:t>
            </a:r>
            <a:r>
              <a:rPr lang="en-US" sz="2600" spc="-20">
                <a:latin typeface="+mj-lt"/>
                <a:cs typeface="Arial"/>
              </a:rPr>
              <a:t> </a:t>
            </a:r>
            <a:r>
              <a:rPr lang="en-US" sz="2600" spc="5">
                <a:latin typeface="+mj-lt"/>
                <a:cs typeface="Arial"/>
              </a:rPr>
              <a:t>provide</a:t>
            </a:r>
            <a:r>
              <a:rPr lang="en-US" sz="2600" spc="-60">
                <a:latin typeface="+mj-lt"/>
                <a:cs typeface="Arial"/>
              </a:rPr>
              <a:t> </a:t>
            </a:r>
            <a:r>
              <a:rPr lang="en-US" sz="2600" spc="-10">
                <a:latin typeface="+mj-lt"/>
                <a:cs typeface="Arial"/>
              </a:rPr>
              <a:t>PCPs</a:t>
            </a:r>
            <a:r>
              <a:rPr lang="en-US" sz="2600" spc="40">
                <a:latin typeface="+mj-lt"/>
                <a:cs typeface="Arial"/>
              </a:rPr>
              <a:t> </a:t>
            </a:r>
            <a:r>
              <a:rPr lang="en-US" sz="2600" spc="-5">
                <a:latin typeface="+mj-lt"/>
                <a:cs typeface="Arial"/>
              </a:rPr>
              <a:t>with</a:t>
            </a:r>
            <a:r>
              <a:rPr lang="en-US" sz="2600" spc="-15">
                <a:latin typeface="+mj-lt"/>
                <a:cs typeface="Arial"/>
              </a:rPr>
              <a:t> </a:t>
            </a:r>
            <a:r>
              <a:rPr lang="en-US" sz="2600" spc="5">
                <a:latin typeface="+mj-lt"/>
                <a:cs typeface="Arial"/>
              </a:rPr>
              <a:t>consultation</a:t>
            </a:r>
            <a:r>
              <a:rPr lang="en-US" sz="2600" spc="-95">
                <a:latin typeface="+mj-lt"/>
                <a:cs typeface="Arial"/>
              </a:rPr>
              <a:t> </a:t>
            </a:r>
            <a:r>
              <a:rPr lang="en-US" sz="2600">
                <a:latin typeface="+mj-lt"/>
                <a:cs typeface="Arial"/>
              </a:rPr>
              <a:t>reports.</a:t>
            </a:r>
          </a:p>
          <a:p>
            <a:pPr marL="355600" indent="-342900">
              <a:lnSpc>
                <a:spcPct val="100000"/>
              </a:lnSpc>
              <a:spcBef>
                <a:spcPts val="1045"/>
              </a:spcBef>
              <a:buClr>
                <a:schemeClr val="bg2"/>
              </a:buClr>
              <a:buFont typeface="Wingdings" panose="05000000000000000000" pitchFamily="2" charset="2"/>
              <a:buChar char="Ø"/>
              <a:tabLst>
                <a:tab pos="354965" algn="l"/>
                <a:tab pos="355600" algn="l"/>
              </a:tabLst>
            </a:pPr>
            <a:r>
              <a:rPr lang="en-US" sz="2600">
                <a:latin typeface="+mj-lt"/>
                <a:cs typeface="Arial"/>
              </a:rPr>
              <a:t>All claims should include the referring providers information.</a:t>
            </a:r>
          </a:p>
          <a:p>
            <a:endParaRPr lang="en-US"/>
          </a:p>
        </p:txBody>
      </p:sp>
    </p:spTree>
    <p:extLst>
      <p:ext uri="{BB962C8B-B14F-4D97-AF65-F5344CB8AC3E}">
        <p14:creationId xmlns:p14="http://schemas.microsoft.com/office/powerpoint/2010/main" val="775943239"/>
      </p:ext>
    </p:extLst>
  </p:cSld>
  <p:clrMapOvr>
    <a:masterClrMapping/>
  </p:clrMapOvr>
  <p:extLst>
    <p:ext uri="{6950BFC3-D8DA-4A85-94F7-54DA5524770B}">
      <p188:commentRel xmlns:p188="http://schemas.microsoft.com/office/powerpoint/2018/8/main" r:id="rId2"/>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775A0B-7AFE-C440-E089-0FD9901093AE}"/>
              </a:ext>
            </a:extLst>
          </p:cNvPr>
          <p:cNvSpPr>
            <a:spLocks noGrp="1"/>
          </p:cNvSpPr>
          <p:nvPr>
            <p:ph type="body" sz="quarter" idx="10"/>
          </p:nvPr>
        </p:nvSpPr>
        <p:spPr>
          <a:xfrm>
            <a:off x="0" y="-7"/>
            <a:ext cx="12192000" cy="954367"/>
          </a:xfrm>
        </p:spPr>
        <p:txBody>
          <a:bodyPr/>
          <a:lstStyle/>
          <a:p>
            <a:pPr algn="ctr"/>
            <a:r>
              <a:rPr lang="en-US" sz="5400" b="1"/>
              <a:t>Required Authorizations </a:t>
            </a:r>
          </a:p>
        </p:txBody>
      </p:sp>
      <p:sp>
        <p:nvSpPr>
          <p:cNvPr id="4" name="Content Placeholder 3">
            <a:extLst>
              <a:ext uri="{FF2B5EF4-FFF2-40B4-BE49-F238E27FC236}">
                <a16:creationId xmlns:a16="http://schemas.microsoft.com/office/drawing/2014/main" id="{93535121-02E8-EBD8-85B6-D660EEC442E3}"/>
              </a:ext>
            </a:extLst>
          </p:cNvPr>
          <p:cNvSpPr>
            <a:spLocks noGrp="1"/>
          </p:cNvSpPr>
          <p:nvPr>
            <p:ph sz="quarter" idx="11"/>
          </p:nvPr>
        </p:nvSpPr>
        <p:spPr>
          <a:xfrm>
            <a:off x="692458" y="1411551"/>
            <a:ext cx="11292396" cy="4492090"/>
          </a:xfrm>
        </p:spPr>
        <p:txBody>
          <a:bodyPr vert="horz" lIns="0" tIns="0" rIns="0" bIns="0" rtlCol="0" anchor="t">
            <a:noAutofit/>
          </a:bodyPr>
          <a:lstStyle/>
          <a:p>
            <a:pPr marL="298450" marR="5080" indent="-285750">
              <a:lnSpc>
                <a:spcPct val="100600"/>
              </a:lnSpc>
              <a:spcBef>
                <a:spcPts val="85"/>
              </a:spcBef>
              <a:spcAft>
                <a:spcPts val="1200"/>
              </a:spcAft>
              <a:buClr>
                <a:schemeClr val="bg2"/>
              </a:buClr>
              <a:buFont typeface="Wingdings" panose="05000000000000000000" pitchFamily="2" charset="2"/>
              <a:buChar char="Ø"/>
              <a:defRPr/>
            </a:pPr>
            <a:r>
              <a:rPr kumimoji="0" lang="en-US" sz="2400" b="0" i="0" u="none" strike="noStrike" kern="1200" cap="none" spc="-60" normalizeH="0" baseline="0" noProof="0">
                <a:ln>
                  <a:noFill/>
                </a:ln>
                <a:solidFill>
                  <a:prstClr val="black"/>
                </a:solidFill>
                <a:effectLst/>
                <a:uLnTx/>
                <a:uFillTx/>
                <a:latin typeface="+mn-lt"/>
                <a:ea typeface="+mn-ea"/>
                <a:cs typeface="Arial"/>
              </a:rPr>
              <a:t>You </a:t>
            </a:r>
            <a:r>
              <a:rPr kumimoji="0" lang="en-US" sz="2400" b="0" i="0" u="none" strike="noStrike" kern="1200" cap="none" spc="0" normalizeH="0" baseline="0" noProof="0">
                <a:ln>
                  <a:noFill/>
                </a:ln>
                <a:solidFill>
                  <a:prstClr val="black"/>
                </a:solidFill>
                <a:effectLst/>
                <a:uLnTx/>
                <a:uFillTx/>
                <a:latin typeface="+mn-lt"/>
                <a:ea typeface="+mn-ea"/>
                <a:cs typeface="Arial"/>
              </a:rPr>
              <a:t>must </a:t>
            </a:r>
            <a:r>
              <a:rPr kumimoji="0" lang="en-US" sz="2400" b="0" i="0" u="none" strike="noStrike" kern="1200" cap="none" spc="5" normalizeH="0" baseline="0" noProof="0">
                <a:ln>
                  <a:noFill/>
                </a:ln>
                <a:solidFill>
                  <a:prstClr val="black"/>
                </a:solidFill>
                <a:effectLst/>
                <a:uLnTx/>
                <a:uFillTx/>
                <a:latin typeface="+mn-lt"/>
                <a:ea typeface="+mn-ea"/>
                <a:cs typeface="Arial"/>
              </a:rPr>
              <a:t>call </a:t>
            </a:r>
            <a:r>
              <a:rPr kumimoji="0" lang="en-US" sz="2400" b="0" i="0" u="none" strike="noStrike" kern="1200" cap="none" spc="-5" normalizeH="0" baseline="0" noProof="0" err="1">
                <a:ln>
                  <a:noFill/>
                </a:ln>
                <a:solidFill>
                  <a:prstClr val="black"/>
                </a:solidFill>
                <a:effectLst/>
                <a:uLnTx/>
                <a:uFillTx/>
                <a:latin typeface="+mn-lt"/>
                <a:ea typeface="+mn-ea"/>
                <a:cs typeface="Arial"/>
              </a:rPr>
              <a:t>MetroPlusHealth</a:t>
            </a:r>
            <a:r>
              <a:rPr kumimoji="0" lang="en-US" sz="2400" b="0" i="0" u="none" strike="noStrike" kern="1200" cap="none" spc="-5" normalizeH="0" baseline="0" noProof="0">
                <a:ln>
                  <a:noFill/>
                </a:ln>
                <a:solidFill>
                  <a:prstClr val="black"/>
                </a:solidFill>
                <a:effectLst/>
                <a:uLnTx/>
                <a:uFillTx/>
                <a:latin typeface="+mn-lt"/>
                <a:ea typeface="+mn-ea"/>
                <a:cs typeface="Arial"/>
              </a:rPr>
              <a:t> </a:t>
            </a:r>
            <a:r>
              <a:rPr kumimoji="0" lang="en-US" sz="2400" b="0" i="0" u="none" strike="noStrike" kern="1200" cap="none" spc="0" normalizeH="0" baseline="0" noProof="0">
                <a:ln>
                  <a:noFill/>
                </a:ln>
                <a:solidFill>
                  <a:prstClr val="black"/>
                </a:solidFill>
                <a:effectLst/>
                <a:uLnTx/>
                <a:uFillTx/>
                <a:latin typeface="+mn-lt"/>
                <a:ea typeface="+mn-ea"/>
                <a:cs typeface="Arial"/>
              </a:rPr>
              <a:t>Customer </a:t>
            </a:r>
            <a:r>
              <a:rPr kumimoji="0" lang="en-US" sz="2400" b="0" i="0" u="none" strike="noStrike" kern="1200" cap="none" spc="5" normalizeH="0" baseline="0" noProof="0">
                <a:ln>
                  <a:noFill/>
                </a:ln>
                <a:solidFill>
                  <a:prstClr val="black"/>
                </a:solidFill>
                <a:effectLst/>
                <a:uLnTx/>
                <a:uFillTx/>
                <a:latin typeface="+mn-lt"/>
                <a:ea typeface="+mn-ea"/>
                <a:cs typeface="Arial"/>
              </a:rPr>
              <a:t>Services </a:t>
            </a:r>
            <a:r>
              <a:rPr kumimoji="0" lang="en-US" sz="2400" b="0" i="0" u="none" strike="noStrike" kern="1200" cap="none" spc="-5" normalizeH="0" baseline="0" noProof="0">
                <a:ln>
                  <a:noFill/>
                </a:ln>
                <a:solidFill>
                  <a:prstClr val="black"/>
                </a:solidFill>
                <a:effectLst/>
                <a:uLnTx/>
                <a:uFillTx/>
                <a:latin typeface="+mn-lt"/>
                <a:ea typeface="+mn-ea"/>
                <a:cs typeface="Arial"/>
              </a:rPr>
              <a:t>at </a:t>
            </a:r>
            <a:r>
              <a:rPr kumimoji="0" lang="en-US" sz="2400" b="1" i="0" u="none" strike="noStrike" kern="1200" cap="none" spc="-5" normalizeH="0" baseline="0" noProof="0">
                <a:ln>
                  <a:noFill/>
                </a:ln>
                <a:solidFill>
                  <a:prstClr val="black"/>
                </a:solidFill>
                <a:effectLst/>
                <a:uLnTx/>
                <a:uFillTx/>
                <a:latin typeface="+mn-lt"/>
                <a:ea typeface="+mn-ea"/>
                <a:cs typeface="Arial"/>
              </a:rPr>
              <a:t>800-303-9626 </a:t>
            </a:r>
            <a:r>
              <a:rPr kumimoji="0" lang="en-US" sz="2400" b="0" i="0" u="none" strike="noStrike" kern="1200" cap="none" spc="-5" normalizeH="0" baseline="0" noProof="0">
                <a:ln>
                  <a:noFill/>
                </a:ln>
                <a:solidFill>
                  <a:prstClr val="black"/>
                </a:solidFill>
                <a:effectLst/>
                <a:uLnTx/>
                <a:uFillTx/>
                <a:latin typeface="+mn-lt"/>
                <a:ea typeface="+mn-ea"/>
                <a:cs typeface="Arial"/>
              </a:rPr>
              <a:t>to </a:t>
            </a:r>
            <a:r>
              <a:rPr kumimoji="0" lang="en-US" sz="2400" b="0" i="0" u="none" strike="noStrike" kern="1200" cap="none" spc="0" normalizeH="0" baseline="0" noProof="0">
                <a:ln>
                  <a:noFill/>
                </a:ln>
                <a:solidFill>
                  <a:prstClr val="black"/>
                </a:solidFill>
                <a:effectLst/>
                <a:uLnTx/>
                <a:uFillTx/>
                <a:latin typeface="+mn-lt"/>
                <a:ea typeface="+mn-ea"/>
                <a:cs typeface="Arial"/>
              </a:rPr>
              <a:t>obtain </a:t>
            </a:r>
            <a:r>
              <a:rPr kumimoji="0" lang="en-US" sz="2400" b="0" i="0" u="none" strike="noStrike" kern="1200" cap="none" spc="-5" normalizeH="0" baseline="0" noProof="0">
                <a:ln>
                  <a:noFill/>
                </a:ln>
                <a:solidFill>
                  <a:prstClr val="black"/>
                </a:solidFill>
                <a:effectLst/>
                <a:uLnTx/>
                <a:uFillTx/>
                <a:latin typeface="+mn-lt"/>
                <a:ea typeface="+mn-ea"/>
                <a:cs typeface="Arial"/>
              </a:rPr>
              <a:t>prior authorization</a:t>
            </a:r>
            <a:r>
              <a:rPr lang="en-US" sz="2400" spc="-5">
                <a:solidFill>
                  <a:prstClr val="black"/>
                </a:solidFill>
                <a:latin typeface="+mn-lt"/>
                <a:cs typeface="Arial"/>
              </a:rPr>
              <a:t> </a:t>
            </a:r>
            <a:r>
              <a:rPr kumimoji="0" lang="en-US" sz="2400" b="0" i="0" u="none" strike="noStrike" kern="1200" cap="none" spc="-420" normalizeH="0" baseline="0" noProof="0">
                <a:ln>
                  <a:noFill/>
                </a:ln>
                <a:solidFill>
                  <a:prstClr val="black"/>
                </a:solidFill>
                <a:effectLst/>
                <a:uLnTx/>
                <a:uFillTx/>
                <a:latin typeface="+mn-lt"/>
                <a:ea typeface="+mn-ea"/>
                <a:cs typeface="Arial"/>
              </a:rPr>
              <a:t> </a:t>
            </a:r>
            <a:r>
              <a:rPr kumimoji="0" lang="en-US" sz="2400" b="0" i="0" u="none" strike="noStrike" kern="1200" cap="none" spc="-5" normalizeH="0" baseline="0" noProof="0">
                <a:ln>
                  <a:noFill/>
                </a:ln>
                <a:solidFill>
                  <a:prstClr val="black"/>
                </a:solidFill>
                <a:effectLst/>
                <a:uLnTx/>
                <a:uFillTx/>
                <a:latin typeface="+mn-lt"/>
                <a:ea typeface="+mn-ea"/>
                <a:cs typeface="Arial"/>
              </a:rPr>
              <a:t>and/or</a:t>
            </a:r>
            <a:r>
              <a:rPr kumimoji="0" lang="en-US" sz="2400" b="0" i="0" u="none" strike="noStrike" kern="1200" cap="none" spc="-15" normalizeH="0" baseline="0" noProof="0">
                <a:ln>
                  <a:noFill/>
                </a:ln>
                <a:solidFill>
                  <a:prstClr val="black"/>
                </a:solidFill>
                <a:effectLst/>
                <a:uLnTx/>
                <a:uFillTx/>
                <a:latin typeface="+mn-lt"/>
                <a:ea typeface="+mn-ea"/>
                <a:cs typeface="Arial"/>
              </a:rPr>
              <a:t> </a:t>
            </a:r>
            <a:r>
              <a:rPr kumimoji="0" lang="en-US" sz="2400" b="0" i="0" u="none" strike="noStrike" kern="1200" cap="none" spc="5" normalizeH="0" baseline="0" noProof="0">
                <a:ln>
                  <a:noFill/>
                </a:ln>
                <a:solidFill>
                  <a:prstClr val="black"/>
                </a:solidFill>
                <a:effectLst/>
                <a:uLnTx/>
                <a:uFillTx/>
                <a:latin typeface="+mn-lt"/>
                <a:ea typeface="+mn-ea"/>
                <a:cs typeface="Arial"/>
              </a:rPr>
              <a:t>verification</a:t>
            </a:r>
            <a:r>
              <a:rPr kumimoji="0" lang="en-US" sz="2400" b="0" i="0" u="none" strike="noStrike" kern="1200" cap="none" spc="-140" normalizeH="0" baseline="0" noProof="0">
                <a:ln>
                  <a:noFill/>
                </a:ln>
                <a:solidFill>
                  <a:prstClr val="black"/>
                </a:solidFill>
                <a:effectLst/>
                <a:uLnTx/>
                <a:uFillTx/>
                <a:latin typeface="+mn-lt"/>
                <a:ea typeface="+mn-ea"/>
                <a:cs typeface="Arial"/>
              </a:rPr>
              <a:t> </a:t>
            </a:r>
            <a:r>
              <a:rPr kumimoji="0" lang="en-US" sz="2400" b="0" i="0" u="none" strike="noStrike" kern="1200" cap="none" spc="-5" normalizeH="0" baseline="0" noProof="0">
                <a:ln>
                  <a:noFill/>
                </a:ln>
                <a:solidFill>
                  <a:prstClr val="black"/>
                </a:solidFill>
                <a:effectLst/>
                <a:uLnTx/>
                <a:uFillTx/>
                <a:latin typeface="+mn-lt"/>
                <a:ea typeface="+mn-ea"/>
                <a:cs typeface="Arial"/>
              </a:rPr>
              <a:t>of</a:t>
            </a:r>
            <a:r>
              <a:rPr kumimoji="0" lang="en-US" sz="2400" b="0" i="0" u="none" strike="noStrike" kern="1200" cap="none" spc="0" normalizeH="0" baseline="0" noProof="0">
                <a:ln>
                  <a:noFill/>
                </a:ln>
                <a:solidFill>
                  <a:prstClr val="black"/>
                </a:solidFill>
                <a:effectLst/>
                <a:uLnTx/>
                <a:uFillTx/>
                <a:latin typeface="+mn-lt"/>
                <a:ea typeface="+mn-ea"/>
                <a:cs typeface="Arial"/>
              </a:rPr>
              <a:t> </a:t>
            </a:r>
            <a:r>
              <a:rPr kumimoji="0" lang="en-US" sz="2400" b="0" i="0" u="none" strike="noStrike" kern="1200" cap="none" spc="5" normalizeH="0" baseline="0" noProof="0">
                <a:ln>
                  <a:noFill/>
                </a:ln>
                <a:solidFill>
                  <a:prstClr val="black"/>
                </a:solidFill>
                <a:effectLst/>
                <a:uLnTx/>
                <a:uFillTx/>
                <a:latin typeface="+mn-lt"/>
                <a:ea typeface="+mn-ea"/>
                <a:cs typeface="Arial"/>
              </a:rPr>
              <a:t>benefits</a:t>
            </a:r>
            <a:r>
              <a:rPr kumimoji="0" lang="en-US" sz="2400" b="0" i="0" u="none" strike="noStrike" kern="1200" cap="none" spc="-90" normalizeH="0" baseline="0" noProof="0">
                <a:ln>
                  <a:noFill/>
                </a:ln>
                <a:solidFill>
                  <a:prstClr val="black"/>
                </a:solidFill>
                <a:effectLst/>
                <a:uLnTx/>
                <a:uFillTx/>
                <a:latin typeface="+mn-lt"/>
                <a:ea typeface="+mn-ea"/>
                <a:cs typeface="Arial"/>
              </a:rPr>
              <a:t> </a:t>
            </a:r>
            <a:r>
              <a:rPr kumimoji="0" lang="en-US" sz="2400" b="0" i="0" u="none" strike="noStrike" kern="1200" cap="none" spc="10" normalizeH="0" baseline="0" noProof="0">
                <a:ln>
                  <a:noFill/>
                </a:ln>
                <a:solidFill>
                  <a:prstClr val="black"/>
                </a:solidFill>
                <a:effectLst/>
                <a:uLnTx/>
                <a:uFillTx/>
                <a:latin typeface="+mn-lt"/>
                <a:ea typeface="+mn-ea"/>
                <a:cs typeface="Arial"/>
              </a:rPr>
              <a:t>for</a:t>
            </a:r>
            <a:r>
              <a:rPr kumimoji="0" lang="en-US" sz="2400" b="0" i="0" u="none" strike="noStrike" kern="1200" cap="none" spc="-50" normalizeH="0" baseline="0" noProof="0">
                <a:ln>
                  <a:noFill/>
                </a:ln>
                <a:solidFill>
                  <a:prstClr val="black"/>
                </a:solidFill>
                <a:effectLst/>
                <a:uLnTx/>
                <a:uFillTx/>
                <a:latin typeface="+mn-lt"/>
                <a:ea typeface="+mn-ea"/>
                <a:cs typeface="Arial"/>
              </a:rPr>
              <a:t> </a:t>
            </a:r>
            <a:r>
              <a:rPr kumimoji="0" lang="en-US" sz="2400" b="0" i="0" u="none" strike="noStrike" kern="1200" cap="none" spc="-5" normalizeH="0" baseline="0" noProof="0">
                <a:ln>
                  <a:noFill/>
                </a:ln>
                <a:solidFill>
                  <a:prstClr val="black"/>
                </a:solidFill>
                <a:effectLst/>
                <a:uLnTx/>
                <a:uFillTx/>
                <a:latin typeface="+mn-lt"/>
                <a:ea typeface="+mn-ea"/>
                <a:cs typeface="Arial"/>
              </a:rPr>
              <a:t>the</a:t>
            </a:r>
            <a:r>
              <a:rPr kumimoji="0" lang="en-US" sz="2400" b="0" i="0" u="none" strike="noStrike" kern="1200" cap="none" spc="0" normalizeH="0" baseline="0" noProof="0">
                <a:ln>
                  <a:noFill/>
                </a:ln>
                <a:solidFill>
                  <a:prstClr val="black"/>
                </a:solidFill>
                <a:effectLst/>
                <a:uLnTx/>
                <a:uFillTx/>
                <a:latin typeface="+mn-lt"/>
                <a:ea typeface="+mn-ea"/>
                <a:cs typeface="Arial"/>
              </a:rPr>
              <a:t> </a:t>
            </a:r>
            <a:r>
              <a:rPr kumimoji="0" lang="en-US" sz="2400" b="0" i="0" u="none" strike="noStrike" kern="1200" cap="none" spc="-5" normalizeH="0" baseline="0" noProof="0">
                <a:ln>
                  <a:noFill/>
                </a:ln>
                <a:solidFill>
                  <a:prstClr val="black"/>
                </a:solidFill>
                <a:effectLst/>
                <a:uLnTx/>
                <a:uFillTx/>
                <a:latin typeface="+mn-lt"/>
                <a:ea typeface="+mn-ea"/>
                <a:cs typeface="Arial"/>
              </a:rPr>
              <a:t>following</a:t>
            </a:r>
            <a:r>
              <a:rPr kumimoji="0" lang="en-US" sz="2400" b="0" i="0" u="none" strike="noStrike" kern="1200" cap="none" spc="5" normalizeH="0" baseline="0" noProof="0">
                <a:ln>
                  <a:noFill/>
                </a:ln>
                <a:solidFill>
                  <a:prstClr val="black"/>
                </a:solidFill>
                <a:effectLst/>
                <a:uLnTx/>
                <a:uFillTx/>
                <a:latin typeface="+mn-lt"/>
                <a:ea typeface="+mn-ea"/>
                <a:cs typeface="Arial"/>
              </a:rPr>
              <a:t> services:</a:t>
            </a:r>
            <a:r>
              <a:rPr lang="en-US" sz="2400" spc="5">
                <a:solidFill>
                  <a:prstClr val="black"/>
                </a:solidFill>
                <a:latin typeface="+mn-lt"/>
                <a:cs typeface="Arial"/>
              </a:rPr>
              <a:t> </a:t>
            </a:r>
            <a:endParaRPr kumimoji="0" lang="en-US" sz="2400" b="0" i="0" u="none" strike="noStrike" kern="1200" cap="none" spc="5" normalizeH="0" baseline="0" noProof="0">
              <a:ln>
                <a:noFill/>
              </a:ln>
              <a:effectLst/>
              <a:uLnTx/>
              <a:uFillTx/>
              <a:latin typeface="+mn-lt"/>
              <a:ea typeface="+mn-ea"/>
              <a:cs typeface="Arial"/>
            </a:endParaRPr>
          </a:p>
          <a:p>
            <a:pPr marL="354965" indent="-342900">
              <a:lnSpc>
                <a:spcPct val="100000"/>
              </a:lnSpc>
              <a:spcBef>
                <a:spcPts val="725"/>
              </a:spcBef>
              <a:spcAft>
                <a:spcPts val="1200"/>
              </a:spcAft>
              <a:buClr>
                <a:schemeClr val="bg2"/>
              </a:buClr>
              <a:buFont typeface="Wingdings" panose="05000000000000000000" pitchFamily="2" charset="2"/>
              <a:buChar char="§"/>
              <a:tabLst>
                <a:tab pos="300355" algn="l"/>
                <a:tab pos="300990" algn="l"/>
              </a:tabLst>
            </a:pPr>
            <a:r>
              <a:rPr lang="en-US" sz="2400" spc="5">
                <a:latin typeface="+mn-lt"/>
                <a:cs typeface="Arial"/>
              </a:rPr>
              <a:t>Services</a:t>
            </a:r>
            <a:r>
              <a:rPr lang="en-US" sz="2400" spc="-95">
                <a:latin typeface="+mn-lt"/>
                <a:cs typeface="Arial"/>
              </a:rPr>
              <a:t> </a:t>
            </a:r>
            <a:r>
              <a:rPr lang="en-US" sz="2400" spc="5">
                <a:latin typeface="+mn-lt"/>
                <a:cs typeface="Arial"/>
              </a:rPr>
              <a:t>provided</a:t>
            </a:r>
            <a:r>
              <a:rPr lang="en-US" sz="2400" spc="-75">
                <a:latin typeface="+mn-lt"/>
                <a:cs typeface="Arial"/>
              </a:rPr>
              <a:t> </a:t>
            </a:r>
            <a:r>
              <a:rPr lang="en-US" sz="2400" spc="-5">
                <a:latin typeface="+mn-lt"/>
                <a:cs typeface="Arial"/>
              </a:rPr>
              <a:t>by</a:t>
            </a:r>
            <a:r>
              <a:rPr lang="en-US" sz="2400" spc="-25">
                <a:latin typeface="+mn-lt"/>
                <a:cs typeface="Arial"/>
              </a:rPr>
              <a:t> </a:t>
            </a:r>
            <a:r>
              <a:rPr lang="en-US" sz="2400" spc="-5">
                <a:latin typeface="+mn-lt"/>
                <a:cs typeface="Arial"/>
              </a:rPr>
              <a:t>a </a:t>
            </a:r>
            <a:r>
              <a:rPr lang="en-US" sz="2400">
                <a:latin typeface="+mn-lt"/>
                <a:cs typeface="Arial"/>
              </a:rPr>
              <a:t>Non-Participating</a:t>
            </a:r>
            <a:r>
              <a:rPr lang="en-US" sz="2400" spc="-40">
                <a:latin typeface="+mn-lt"/>
                <a:cs typeface="Arial"/>
              </a:rPr>
              <a:t> </a:t>
            </a:r>
            <a:r>
              <a:rPr lang="en-US" sz="2400" spc="5">
                <a:latin typeface="+mn-lt"/>
                <a:cs typeface="Arial"/>
              </a:rPr>
              <a:t>Provider</a:t>
            </a:r>
            <a:endParaRPr lang="en-US" sz="2400">
              <a:latin typeface="+mn-lt"/>
              <a:cs typeface="Arial"/>
            </a:endParaRPr>
          </a:p>
          <a:p>
            <a:pPr marL="354965" marR="5080" indent="-342900">
              <a:lnSpc>
                <a:spcPts val="1839"/>
              </a:lnSpc>
              <a:spcBef>
                <a:spcPts val="700"/>
              </a:spcBef>
              <a:spcAft>
                <a:spcPts val="1200"/>
              </a:spcAft>
              <a:buClr>
                <a:schemeClr val="bg2"/>
              </a:buClr>
              <a:buFont typeface="Wingdings" panose="05000000000000000000" pitchFamily="2" charset="2"/>
              <a:buChar char="§"/>
              <a:tabLst>
                <a:tab pos="300355" algn="l"/>
                <a:tab pos="300990" algn="l"/>
              </a:tabLst>
            </a:pPr>
            <a:r>
              <a:rPr lang="en-US" sz="2400">
                <a:latin typeface="+mn-lt"/>
                <a:cs typeface="Arial"/>
              </a:rPr>
              <a:t>Behavioral</a:t>
            </a:r>
            <a:r>
              <a:rPr lang="en-US" sz="2400" spc="-45">
                <a:latin typeface="+mn-lt"/>
                <a:cs typeface="Arial"/>
              </a:rPr>
              <a:t> </a:t>
            </a:r>
            <a:r>
              <a:rPr lang="en-US" sz="2400">
                <a:latin typeface="+mn-lt"/>
                <a:cs typeface="Arial"/>
              </a:rPr>
              <a:t>Health</a:t>
            </a:r>
            <a:r>
              <a:rPr lang="en-US" sz="2400" spc="-20">
                <a:latin typeface="+mn-lt"/>
                <a:cs typeface="Arial"/>
              </a:rPr>
              <a:t> </a:t>
            </a:r>
            <a:r>
              <a:rPr lang="en-US" sz="2400" spc="-5">
                <a:latin typeface="+mn-lt"/>
                <a:cs typeface="Arial"/>
              </a:rPr>
              <a:t>and</a:t>
            </a:r>
            <a:r>
              <a:rPr lang="en-US" sz="2400" spc="15">
                <a:latin typeface="+mn-lt"/>
                <a:cs typeface="Arial"/>
              </a:rPr>
              <a:t> </a:t>
            </a:r>
            <a:r>
              <a:rPr lang="en-US" sz="2400">
                <a:latin typeface="+mn-lt"/>
                <a:cs typeface="Arial"/>
              </a:rPr>
              <a:t>Substance</a:t>
            </a:r>
            <a:r>
              <a:rPr lang="en-US" sz="2400" spc="-125">
                <a:latin typeface="+mn-lt"/>
                <a:cs typeface="Arial"/>
              </a:rPr>
              <a:t> </a:t>
            </a:r>
            <a:r>
              <a:rPr lang="en-US" sz="2400">
                <a:latin typeface="+mn-lt"/>
                <a:cs typeface="Arial"/>
              </a:rPr>
              <a:t>Abuse</a:t>
            </a:r>
            <a:r>
              <a:rPr lang="en-US" sz="2400" spc="-20">
                <a:latin typeface="+mn-lt"/>
                <a:cs typeface="Arial"/>
              </a:rPr>
              <a:t> </a:t>
            </a:r>
            <a:r>
              <a:rPr lang="en-US" sz="2400" spc="5">
                <a:latin typeface="+mn-lt"/>
                <a:cs typeface="Arial"/>
              </a:rPr>
              <a:t>Services</a:t>
            </a:r>
            <a:r>
              <a:rPr lang="en-US" sz="2400" spc="-80">
                <a:latin typeface="+mn-lt"/>
                <a:cs typeface="Arial"/>
              </a:rPr>
              <a:t> </a:t>
            </a:r>
          </a:p>
          <a:p>
            <a:pPr marL="354965" marR="5080" indent="-342900">
              <a:lnSpc>
                <a:spcPct val="100000"/>
              </a:lnSpc>
              <a:spcBef>
                <a:spcPts val="700"/>
              </a:spcBef>
              <a:spcAft>
                <a:spcPts val="1200"/>
              </a:spcAft>
              <a:buClr>
                <a:schemeClr val="bg2"/>
              </a:buClr>
              <a:buFont typeface="Wingdings" panose="05000000000000000000" pitchFamily="2" charset="2"/>
              <a:buChar char="§"/>
              <a:tabLst>
                <a:tab pos="300355" algn="l"/>
                <a:tab pos="300990" algn="l"/>
              </a:tabLst>
            </a:pPr>
            <a:r>
              <a:rPr kumimoji="0" lang="en-US" sz="2400" b="0" i="0" u="none" strike="noStrike" kern="1200" cap="none" spc="5" normalizeH="0" baseline="0" noProof="0">
                <a:ln>
                  <a:noFill/>
                </a:ln>
                <a:solidFill>
                  <a:prstClr val="black"/>
                </a:solidFill>
                <a:effectLst/>
                <a:uLnTx/>
                <a:uFillTx/>
                <a:latin typeface="+mn-lt"/>
                <a:ea typeface="+mn-ea"/>
                <a:cs typeface="Arial"/>
              </a:rPr>
              <a:t>Authorization</a:t>
            </a:r>
            <a:r>
              <a:rPr kumimoji="0" lang="en-US" sz="2400" b="0" i="0" u="none" strike="noStrike" kern="1200" cap="none" spc="-130" normalizeH="0" baseline="0" noProof="0">
                <a:ln>
                  <a:noFill/>
                </a:ln>
                <a:solidFill>
                  <a:prstClr val="black"/>
                </a:solidFill>
                <a:effectLst/>
                <a:uLnTx/>
                <a:uFillTx/>
                <a:latin typeface="+mn-lt"/>
                <a:ea typeface="+mn-ea"/>
                <a:cs typeface="Arial"/>
              </a:rPr>
              <a:t> </a:t>
            </a:r>
            <a:r>
              <a:rPr kumimoji="0" lang="en-US" sz="2400" b="0" i="0" u="none" strike="noStrike" kern="1200" cap="none" spc="5" normalizeH="0" baseline="0" noProof="0">
                <a:ln>
                  <a:noFill/>
                </a:ln>
                <a:solidFill>
                  <a:prstClr val="black"/>
                </a:solidFill>
                <a:effectLst/>
                <a:uLnTx/>
                <a:uFillTx/>
                <a:latin typeface="+mn-lt"/>
                <a:ea typeface="+mn-ea"/>
                <a:cs typeface="Arial"/>
              </a:rPr>
              <a:t>required</a:t>
            </a:r>
            <a:r>
              <a:rPr kumimoji="0" lang="en-US" sz="2400" b="0" i="0" u="none" strike="noStrike" kern="1200" cap="none" spc="-85" normalizeH="0" baseline="0" noProof="0">
                <a:ln>
                  <a:noFill/>
                </a:ln>
                <a:solidFill>
                  <a:prstClr val="black"/>
                </a:solidFill>
                <a:effectLst/>
                <a:uLnTx/>
                <a:uFillTx/>
                <a:latin typeface="+mn-lt"/>
                <a:ea typeface="+mn-ea"/>
                <a:cs typeface="Arial"/>
              </a:rPr>
              <a:t> </a:t>
            </a:r>
            <a:r>
              <a:rPr kumimoji="0" lang="en-US" sz="2400" b="0" i="0" u="none" strike="noStrike" kern="1200" cap="none" spc="15" normalizeH="0" baseline="0" noProof="0">
                <a:ln>
                  <a:noFill/>
                </a:ln>
                <a:solidFill>
                  <a:prstClr val="black"/>
                </a:solidFill>
                <a:effectLst/>
                <a:uLnTx/>
                <a:uFillTx/>
                <a:latin typeface="+mn-lt"/>
                <a:ea typeface="+mn-ea"/>
                <a:cs typeface="Arial"/>
              </a:rPr>
              <a:t>for</a:t>
            </a:r>
            <a:r>
              <a:rPr kumimoji="0" lang="en-US" sz="2400" b="0" i="0" u="none" strike="noStrike" kern="1200" cap="none" spc="-60" normalizeH="0" baseline="0" noProof="0">
                <a:ln>
                  <a:noFill/>
                </a:ln>
                <a:solidFill>
                  <a:prstClr val="black"/>
                </a:solidFill>
                <a:effectLst/>
                <a:uLnTx/>
                <a:uFillTx/>
                <a:latin typeface="+mn-lt"/>
                <a:ea typeface="+mn-ea"/>
                <a:cs typeface="Arial"/>
              </a:rPr>
              <a:t> </a:t>
            </a:r>
            <a:r>
              <a:rPr kumimoji="0" lang="en-US" sz="2400" b="0" i="0" u="none" strike="noStrike" kern="1200" cap="none" spc="5" normalizeH="0" baseline="0" noProof="0">
                <a:ln>
                  <a:noFill/>
                </a:ln>
                <a:solidFill>
                  <a:prstClr val="black"/>
                </a:solidFill>
                <a:effectLst/>
                <a:uLnTx/>
                <a:uFillTx/>
                <a:latin typeface="+mn-lt"/>
                <a:ea typeface="+mn-ea"/>
                <a:cs typeface="Arial"/>
              </a:rPr>
              <a:t>inpatient</a:t>
            </a:r>
            <a:r>
              <a:rPr kumimoji="0" lang="en-US" sz="2400" b="0" i="0" u="none" strike="noStrike" kern="1200" cap="none" spc="-135" normalizeH="0" baseline="0" noProof="0">
                <a:ln>
                  <a:noFill/>
                </a:ln>
                <a:solidFill>
                  <a:prstClr val="black"/>
                </a:solidFill>
                <a:effectLst/>
                <a:uLnTx/>
                <a:uFillTx/>
                <a:latin typeface="+mn-lt"/>
                <a:ea typeface="+mn-ea"/>
                <a:cs typeface="Arial"/>
              </a:rPr>
              <a:t> </a:t>
            </a:r>
            <a:r>
              <a:rPr kumimoji="0" lang="en-US" sz="2400" b="0" i="0" u="none" strike="noStrike" kern="1200" cap="none" spc="0" normalizeH="0" baseline="0" noProof="0">
                <a:ln>
                  <a:noFill/>
                </a:ln>
                <a:solidFill>
                  <a:prstClr val="black"/>
                </a:solidFill>
                <a:effectLst/>
                <a:uLnTx/>
                <a:uFillTx/>
                <a:latin typeface="+mn-lt"/>
                <a:ea typeface="+mn-ea"/>
                <a:cs typeface="Arial"/>
              </a:rPr>
              <a:t>services</a:t>
            </a:r>
            <a:endParaRPr lang="en-US" sz="2400" b="0" i="0" u="none" strike="noStrike" kern="1200" cap="none" spc="0" normalizeH="0" baseline="0" noProof="0">
              <a:ln>
                <a:noFill/>
              </a:ln>
              <a:solidFill>
                <a:prstClr val="black"/>
              </a:solidFill>
              <a:effectLst/>
              <a:uLnTx/>
              <a:uFillTx/>
              <a:latin typeface="+mn-lt"/>
              <a:cs typeface="Arial"/>
            </a:endParaRPr>
          </a:p>
          <a:p>
            <a:pPr marL="811530" indent="-342900" algn="just">
              <a:lnSpc>
                <a:spcPct val="100000"/>
              </a:lnSpc>
              <a:spcBef>
                <a:spcPts val="0"/>
              </a:spcBef>
              <a:spcAft>
                <a:spcPts val="1200"/>
              </a:spcAft>
              <a:buClr>
                <a:schemeClr val="bg2"/>
              </a:buClr>
              <a:buFont typeface="Courier New" panose="02070309020205020404" pitchFamily="49" charset="0"/>
              <a:buChar char="o"/>
              <a:tabLst>
                <a:tab pos="758190" algn="l"/>
              </a:tabLst>
              <a:defRPr/>
            </a:pPr>
            <a:r>
              <a:rPr kumimoji="0" lang="en-US" sz="2400" b="0" i="0" u="none" strike="noStrike" kern="1200" cap="none" spc="5" normalizeH="0" baseline="0" noProof="0">
                <a:ln>
                  <a:noFill/>
                </a:ln>
                <a:solidFill>
                  <a:prstClr val="black"/>
                </a:solidFill>
                <a:effectLst/>
                <a:uLnTx/>
                <a:uFillTx/>
                <a:latin typeface="+mn-lt"/>
                <a:ea typeface="+mn-ea"/>
                <a:cs typeface="Arial"/>
              </a:rPr>
              <a:t>Authorization</a:t>
            </a:r>
            <a:r>
              <a:rPr kumimoji="0" lang="en-US" sz="2400" b="0" i="0" u="none" strike="noStrike" kern="1200" cap="none" spc="-130" normalizeH="0" baseline="0" noProof="0">
                <a:ln>
                  <a:noFill/>
                </a:ln>
                <a:solidFill>
                  <a:prstClr val="black"/>
                </a:solidFill>
                <a:effectLst/>
                <a:uLnTx/>
                <a:uFillTx/>
                <a:latin typeface="+mn-lt"/>
                <a:ea typeface="+mn-ea"/>
                <a:cs typeface="Arial"/>
              </a:rPr>
              <a:t> </a:t>
            </a:r>
            <a:r>
              <a:rPr kumimoji="0" lang="en-US" sz="2400" b="0" i="0" u="none" strike="noStrike" kern="1200" cap="none" spc="15" normalizeH="0" baseline="0" noProof="0">
                <a:ln>
                  <a:noFill/>
                </a:ln>
                <a:solidFill>
                  <a:prstClr val="black"/>
                </a:solidFill>
                <a:effectLst/>
                <a:uLnTx/>
                <a:uFillTx/>
                <a:latin typeface="+mn-lt"/>
                <a:ea typeface="+mn-ea"/>
                <a:cs typeface="Arial"/>
              </a:rPr>
              <a:t>for</a:t>
            </a:r>
            <a:r>
              <a:rPr kumimoji="0" lang="en-US" sz="2400" b="0" i="0" u="none" strike="noStrike" kern="1200" cap="none" spc="-65" normalizeH="0" baseline="0" noProof="0">
                <a:ln>
                  <a:noFill/>
                </a:ln>
                <a:solidFill>
                  <a:prstClr val="black"/>
                </a:solidFill>
                <a:effectLst/>
                <a:uLnTx/>
                <a:uFillTx/>
                <a:latin typeface="+mn-lt"/>
                <a:ea typeface="+mn-ea"/>
                <a:cs typeface="Arial"/>
              </a:rPr>
              <a:t> </a:t>
            </a:r>
            <a:r>
              <a:rPr kumimoji="0" lang="en-US" sz="2400" b="0" i="0" u="none" strike="noStrike" kern="1200" cap="none" spc="5" normalizeH="0" baseline="0" noProof="0">
                <a:ln>
                  <a:noFill/>
                </a:ln>
                <a:solidFill>
                  <a:prstClr val="black"/>
                </a:solidFill>
                <a:effectLst/>
                <a:uLnTx/>
                <a:uFillTx/>
                <a:latin typeface="+mn-lt"/>
                <a:ea typeface="+mn-ea"/>
                <a:cs typeface="Arial"/>
              </a:rPr>
              <a:t>outpatient</a:t>
            </a:r>
            <a:r>
              <a:rPr lang="en-US" sz="2400" spc="-100">
                <a:solidFill>
                  <a:prstClr val="black"/>
                </a:solidFill>
                <a:latin typeface="+mn-lt"/>
                <a:cs typeface="Arial"/>
              </a:rPr>
              <a:t> </a:t>
            </a:r>
            <a:endParaRPr lang="en-US" sz="2400" b="0" i="0" u="none" strike="noStrike" kern="1200" cap="none" spc="-100" normalizeH="0" baseline="0" noProof="0">
              <a:ln>
                <a:noFill/>
              </a:ln>
              <a:solidFill>
                <a:prstClr val="black"/>
              </a:solidFill>
              <a:effectLst/>
              <a:uLnTx/>
              <a:uFillTx/>
              <a:latin typeface="+mn-lt"/>
              <a:cs typeface="Arial"/>
            </a:endParaRPr>
          </a:p>
          <a:p>
            <a:pPr marL="811530" indent="-342900" algn="just">
              <a:lnSpc>
                <a:spcPct val="100000"/>
              </a:lnSpc>
              <a:spcBef>
                <a:spcPts val="0"/>
              </a:spcBef>
              <a:buClr>
                <a:schemeClr val="bg2"/>
              </a:buClr>
              <a:buFont typeface="Courier New" panose="02070309020205020404" pitchFamily="49" charset="0"/>
              <a:buChar char="o"/>
              <a:tabLst>
                <a:tab pos="758190" algn="l"/>
              </a:tabLst>
              <a:defRPr/>
            </a:pPr>
            <a:r>
              <a:rPr kumimoji="0" lang="en-US" sz="2400" b="0" i="0" u="none" strike="noStrike" kern="1200" cap="none" spc="0" normalizeH="0" baseline="0" noProof="0">
                <a:ln>
                  <a:noFill/>
                </a:ln>
                <a:solidFill>
                  <a:prstClr val="black"/>
                </a:solidFill>
                <a:effectLst/>
                <a:uLnTx/>
                <a:uFillTx/>
                <a:latin typeface="+mn-lt"/>
                <a:ea typeface="+mn-ea"/>
                <a:cs typeface="Arial"/>
              </a:rPr>
              <a:t>Inpatient </a:t>
            </a:r>
            <a:r>
              <a:rPr kumimoji="0" lang="en-US" sz="2400" b="0" i="0" u="none" strike="noStrike" kern="1200" cap="none" spc="5" normalizeH="0" baseline="0" noProof="0">
                <a:ln>
                  <a:noFill/>
                </a:ln>
                <a:solidFill>
                  <a:prstClr val="black"/>
                </a:solidFill>
                <a:effectLst/>
                <a:uLnTx/>
                <a:uFillTx/>
                <a:latin typeface="+mn-lt"/>
                <a:ea typeface="+mn-ea"/>
                <a:cs typeface="Arial"/>
              </a:rPr>
              <a:t>Admissions, </a:t>
            </a:r>
            <a:r>
              <a:rPr kumimoji="0" lang="en-US" sz="2400" b="0" i="0" u="none" strike="noStrike" kern="1200" cap="none" spc="-5" normalizeH="0" baseline="0" noProof="0">
                <a:ln>
                  <a:noFill/>
                </a:ln>
                <a:solidFill>
                  <a:prstClr val="black"/>
                </a:solidFill>
                <a:effectLst/>
                <a:uLnTx/>
                <a:uFillTx/>
                <a:latin typeface="+mn-lt"/>
                <a:ea typeface="+mn-ea"/>
                <a:cs typeface="Arial"/>
              </a:rPr>
              <a:t>Home </a:t>
            </a:r>
            <a:r>
              <a:rPr kumimoji="0" lang="en-US" sz="2400" b="0" i="0" u="none" strike="noStrike" kern="1200" cap="none" spc="0" normalizeH="0" baseline="0" noProof="0">
                <a:ln>
                  <a:noFill/>
                </a:ln>
                <a:solidFill>
                  <a:prstClr val="black"/>
                </a:solidFill>
                <a:effectLst/>
                <a:uLnTx/>
                <a:uFillTx/>
                <a:latin typeface="+mn-lt"/>
                <a:ea typeface="+mn-ea"/>
                <a:cs typeface="Arial"/>
              </a:rPr>
              <a:t>Health </a:t>
            </a:r>
            <a:r>
              <a:rPr kumimoji="0" lang="en-US" sz="2400" b="0" i="0" u="none" strike="noStrike" kern="1200" cap="none" spc="-10" normalizeH="0" baseline="0" noProof="0">
                <a:ln>
                  <a:noFill/>
                </a:ln>
                <a:solidFill>
                  <a:prstClr val="black"/>
                </a:solidFill>
                <a:effectLst/>
                <a:uLnTx/>
                <a:uFillTx/>
                <a:latin typeface="+mn-lt"/>
                <a:ea typeface="+mn-ea"/>
                <a:cs typeface="Arial"/>
              </a:rPr>
              <a:t>Care, </a:t>
            </a:r>
            <a:r>
              <a:rPr kumimoji="0" lang="en-US" sz="2400" b="0" i="0" u="none" strike="noStrike" kern="1200" cap="none" spc="5" normalizeH="0" baseline="0" noProof="0">
                <a:ln>
                  <a:noFill/>
                </a:ln>
                <a:solidFill>
                  <a:prstClr val="black"/>
                </a:solidFill>
                <a:effectLst/>
                <a:uLnTx/>
                <a:uFillTx/>
                <a:latin typeface="+mn-lt"/>
                <a:ea typeface="+mn-ea"/>
                <a:cs typeface="Arial"/>
              </a:rPr>
              <a:t>Skilled </a:t>
            </a:r>
            <a:r>
              <a:rPr kumimoji="0" lang="en-US" sz="2400" b="0" i="0" u="none" strike="noStrike" kern="1200" cap="none" spc="0" normalizeH="0" baseline="0" noProof="0">
                <a:ln>
                  <a:noFill/>
                </a:ln>
                <a:solidFill>
                  <a:prstClr val="black"/>
                </a:solidFill>
                <a:effectLst/>
                <a:uLnTx/>
                <a:uFillTx/>
                <a:latin typeface="+mn-lt"/>
                <a:ea typeface="+mn-ea"/>
                <a:cs typeface="Arial"/>
              </a:rPr>
              <a:t>Nursing </a:t>
            </a:r>
            <a:r>
              <a:rPr kumimoji="0" lang="en-US" sz="2400" b="0" i="0" u="none" strike="noStrike" kern="1200" cap="none" spc="5" normalizeH="0" baseline="0" noProof="0">
                <a:ln>
                  <a:noFill/>
                </a:ln>
                <a:solidFill>
                  <a:prstClr val="black"/>
                </a:solidFill>
                <a:effectLst/>
                <a:uLnTx/>
                <a:uFillTx/>
                <a:latin typeface="+mn-lt"/>
                <a:ea typeface="+mn-ea"/>
                <a:cs typeface="Arial"/>
              </a:rPr>
              <a:t>Facility </a:t>
            </a:r>
            <a:r>
              <a:rPr kumimoji="0" lang="en-US" sz="2400" b="0" i="0" u="none" strike="noStrike" kern="1200" cap="none" spc="-10" normalizeH="0" baseline="0" noProof="0">
                <a:ln>
                  <a:noFill/>
                </a:ln>
                <a:solidFill>
                  <a:prstClr val="black"/>
                </a:solidFill>
                <a:effectLst/>
                <a:uLnTx/>
                <a:uFillTx/>
                <a:latin typeface="+mn-lt"/>
                <a:ea typeface="+mn-ea"/>
                <a:cs typeface="Arial"/>
              </a:rPr>
              <a:t>Care, </a:t>
            </a:r>
            <a:r>
              <a:rPr kumimoji="0" lang="en-US" sz="2400" b="0" i="0" u="none" strike="noStrike" kern="1200" cap="none" spc="-5" normalizeH="0" baseline="0" noProof="0">
                <a:ln>
                  <a:noFill/>
                </a:ln>
                <a:solidFill>
                  <a:prstClr val="black"/>
                </a:solidFill>
                <a:effectLst/>
                <a:uLnTx/>
                <a:uFillTx/>
                <a:latin typeface="+mn-lt"/>
                <a:ea typeface="+mn-ea"/>
                <a:cs typeface="Arial"/>
              </a:rPr>
              <a:t>Durable</a:t>
            </a:r>
            <a:r>
              <a:rPr lang="en-US" sz="2400" spc="-5">
                <a:solidFill>
                  <a:prstClr val="black"/>
                </a:solidFill>
                <a:latin typeface="+mn-lt"/>
                <a:cs typeface="Arial"/>
              </a:rPr>
              <a:t> </a:t>
            </a:r>
            <a:r>
              <a:rPr kumimoji="0" lang="en-US" sz="2400" b="0" i="0" u="none" strike="noStrike" kern="1200" cap="none" spc="-420" normalizeH="0" baseline="0" noProof="0">
                <a:ln>
                  <a:noFill/>
                </a:ln>
                <a:solidFill>
                  <a:prstClr val="black"/>
                </a:solidFill>
                <a:effectLst/>
                <a:uLnTx/>
                <a:uFillTx/>
                <a:latin typeface="+mn-lt"/>
                <a:ea typeface="+mn-ea"/>
                <a:cs typeface="Arial"/>
              </a:rPr>
              <a:t> </a:t>
            </a:r>
            <a:r>
              <a:rPr kumimoji="0" lang="en-US" sz="2400" b="0" i="0" u="none" strike="noStrike" kern="1200" cap="none" spc="-5" normalizeH="0" baseline="0" noProof="0">
                <a:ln>
                  <a:noFill/>
                </a:ln>
                <a:solidFill>
                  <a:prstClr val="black"/>
                </a:solidFill>
                <a:effectLst/>
                <a:uLnTx/>
                <a:uFillTx/>
                <a:latin typeface="+mn-lt"/>
                <a:ea typeface="+mn-ea"/>
                <a:cs typeface="Arial"/>
              </a:rPr>
              <a:t>Medical </a:t>
            </a:r>
            <a:r>
              <a:rPr kumimoji="0" lang="en-US" sz="2400" b="0" i="0" u="none" strike="noStrike" kern="1200" cap="none" spc="0" normalizeH="0" baseline="0" noProof="0">
                <a:ln>
                  <a:noFill/>
                </a:ln>
                <a:solidFill>
                  <a:prstClr val="black"/>
                </a:solidFill>
                <a:effectLst/>
                <a:uLnTx/>
                <a:uFillTx/>
                <a:latin typeface="+mn-lt"/>
                <a:ea typeface="+mn-ea"/>
                <a:cs typeface="Arial"/>
              </a:rPr>
              <a:t>Equipment, Personal </a:t>
            </a:r>
            <a:r>
              <a:rPr kumimoji="0" lang="en-US" sz="2400" b="0" i="0" u="none" strike="noStrike" kern="1200" cap="none" spc="-10" normalizeH="0" baseline="0" noProof="0">
                <a:ln>
                  <a:noFill/>
                </a:ln>
                <a:solidFill>
                  <a:prstClr val="black"/>
                </a:solidFill>
                <a:effectLst/>
                <a:uLnTx/>
                <a:uFillTx/>
                <a:latin typeface="+mn-lt"/>
                <a:ea typeface="+mn-ea"/>
                <a:cs typeface="Arial"/>
              </a:rPr>
              <a:t>Care, </a:t>
            </a:r>
            <a:r>
              <a:rPr kumimoji="0" lang="en-US" sz="2400" b="0" i="0" u="none" strike="noStrike" kern="1200" cap="none" spc="0" normalizeH="0" baseline="0" noProof="0">
                <a:ln>
                  <a:noFill/>
                </a:ln>
                <a:solidFill>
                  <a:prstClr val="black"/>
                </a:solidFill>
                <a:effectLst/>
                <a:uLnTx/>
                <a:uFillTx/>
                <a:latin typeface="+mn-lt"/>
                <a:ea typeface="+mn-ea"/>
                <a:cs typeface="Arial"/>
              </a:rPr>
              <a:t>Erectile Dysfunction </a:t>
            </a:r>
            <a:r>
              <a:rPr kumimoji="0" lang="en-US" sz="2400" b="0" i="0" u="none" strike="noStrike" kern="1200" cap="none" spc="-10" normalizeH="0" baseline="0" noProof="0">
                <a:ln>
                  <a:noFill/>
                </a:ln>
                <a:solidFill>
                  <a:prstClr val="black"/>
                </a:solidFill>
                <a:effectLst/>
                <a:uLnTx/>
                <a:uFillTx/>
                <a:latin typeface="+mn-lt"/>
                <a:ea typeface="+mn-ea"/>
                <a:cs typeface="Arial"/>
              </a:rPr>
              <a:t>Treatments, </a:t>
            </a:r>
            <a:r>
              <a:rPr kumimoji="0" lang="en-US" sz="2400" b="0" i="0" u="none" strike="noStrike" kern="1200" cap="none" spc="0" normalizeH="0" baseline="0" noProof="0">
                <a:ln>
                  <a:noFill/>
                </a:ln>
                <a:solidFill>
                  <a:prstClr val="black"/>
                </a:solidFill>
                <a:effectLst/>
                <a:uLnTx/>
                <a:uFillTx/>
                <a:latin typeface="+mn-lt"/>
                <a:ea typeface="+mn-ea"/>
                <a:cs typeface="Arial"/>
              </a:rPr>
              <a:t>Potentially</a:t>
            </a:r>
            <a:r>
              <a:rPr lang="en-US" sz="2400">
                <a:solidFill>
                  <a:prstClr val="black"/>
                </a:solidFill>
                <a:latin typeface="+mn-lt"/>
                <a:cs typeface="Arial"/>
              </a:rPr>
              <a:t> </a:t>
            </a:r>
            <a:r>
              <a:rPr kumimoji="0" lang="en-US" sz="2400" b="0" i="0" u="none" strike="noStrike" kern="1200" cap="none" spc="-420" normalizeH="0" baseline="0" noProof="0">
                <a:ln>
                  <a:noFill/>
                </a:ln>
                <a:solidFill>
                  <a:prstClr val="black"/>
                </a:solidFill>
                <a:effectLst/>
                <a:uLnTx/>
                <a:uFillTx/>
                <a:latin typeface="+mn-lt"/>
                <a:ea typeface="+mn-ea"/>
                <a:cs typeface="Arial"/>
              </a:rPr>
              <a:t> </a:t>
            </a:r>
            <a:r>
              <a:rPr kumimoji="0" lang="en-US" sz="2400" b="0" i="0" u="none" strike="noStrike" kern="1200" cap="none" spc="0" normalizeH="0" baseline="0" noProof="0">
                <a:ln>
                  <a:noFill/>
                </a:ln>
                <a:solidFill>
                  <a:prstClr val="black"/>
                </a:solidFill>
                <a:effectLst/>
                <a:uLnTx/>
                <a:uFillTx/>
                <a:latin typeface="+mn-lt"/>
                <a:ea typeface="+mn-ea"/>
                <a:cs typeface="Arial"/>
              </a:rPr>
              <a:t>Cosmetic</a:t>
            </a:r>
            <a:r>
              <a:rPr kumimoji="0" lang="en-US" sz="2400" b="0" i="0" u="none" strike="noStrike" kern="1200" cap="none" spc="-60" normalizeH="0" baseline="0" noProof="0">
                <a:ln>
                  <a:noFill/>
                </a:ln>
                <a:solidFill>
                  <a:prstClr val="black"/>
                </a:solidFill>
                <a:effectLst/>
                <a:uLnTx/>
                <a:uFillTx/>
                <a:latin typeface="+mn-lt"/>
                <a:ea typeface="+mn-ea"/>
                <a:cs typeface="Arial"/>
              </a:rPr>
              <a:t> </a:t>
            </a:r>
            <a:r>
              <a:rPr kumimoji="0" lang="en-US" sz="2400" b="0" i="0" u="none" strike="noStrike" kern="1200" cap="none" spc="-5" normalizeH="0" baseline="0" noProof="0">
                <a:ln>
                  <a:noFill/>
                </a:ln>
                <a:solidFill>
                  <a:prstClr val="black"/>
                </a:solidFill>
                <a:effectLst/>
                <a:uLnTx/>
                <a:uFillTx/>
                <a:latin typeface="+mn-lt"/>
                <a:ea typeface="+mn-ea"/>
                <a:cs typeface="Arial"/>
              </a:rPr>
              <a:t>Procedures</a:t>
            </a:r>
            <a:endParaRPr lang="en-US" sz="2400" spc="-5">
              <a:solidFill>
                <a:prstClr val="black"/>
              </a:solidFill>
              <a:latin typeface="+mn-lt"/>
              <a:cs typeface="Arial"/>
            </a:endParaRPr>
          </a:p>
          <a:p>
            <a:pPr marL="468630" algn="just">
              <a:lnSpc>
                <a:spcPct val="100000"/>
              </a:lnSpc>
              <a:spcBef>
                <a:spcPts val="0"/>
              </a:spcBef>
              <a:buClr>
                <a:schemeClr val="bg2"/>
              </a:buClr>
              <a:tabLst>
                <a:tab pos="758190" algn="l"/>
              </a:tabLst>
              <a:defRPr/>
            </a:pPr>
            <a:r>
              <a:rPr lang="en-US" sz="2400" spc="-5">
                <a:solidFill>
                  <a:prstClr val="black"/>
                </a:solidFill>
                <a:latin typeface="+mn-lt"/>
                <a:cs typeface="Arial"/>
              </a:rPr>
              <a:t>For further authorization coverage please visit </a:t>
            </a:r>
            <a:r>
              <a:rPr lang="en-US" sz="2400" spc="-5">
                <a:solidFill>
                  <a:prstClr val="black"/>
                </a:solidFill>
                <a:latin typeface="+mn-lt"/>
                <a:cs typeface="Arial"/>
                <a:hlinkClick r:id="rId3"/>
              </a:rPr>
              <a:t>Provider Authorization</a:t>
            </a:r>
            <a:endParaRPr lang="en-US" sz="2400" b="0" i="0" u="none" strike="noStrike" kern="1200" cap="none" spc="-5" normalizeH="0" baseline="0" noProof="0">
              <a:ln>
                <a:noFill/>
              </a:ln>
              <a:solidFill>
                <a:prstClr val="black"/>
              </a:solidFill>
              <a:effectLst/>
              <a:uLnTx/>
              <a:uFillTx/>
              <a:latin typeface="+mn-lt"/>
              <a:cs typeface="Arial"/>
            </a:endParaRPr>
          </a:p>
          <a:p>
            <a:endParaRPr lang="en-US"/>
          </a:p>
        </p:txBody>
      </p:sp>
    </p:spTree>
    <p:extLst>
      <p:ext uri="{BB962C8B-B14F-4D97-AF65-F5344CB8AC3E}">
        <p14:creationId xmlns:p14="http://schemas.microsoft.com/office/powerpoint/2010/main" val="30997498"/>
      </p:ext>
    </p:extLst>
  </p:cSld>
  <p:clrMapOvr>
    <a:masterClrMapping/>
  </p:clrMapOvr>
  <p:extLst>
    <p:ext uri="{6950BFC3-D8DA-4A85-94F7-54DA5524770B}">
      <p188:commentRel xmlns:p188="http://schemas.microsoft.com/office/powerpoint/2018/8/main" r:id="rId2"/>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DCEF2E-C452-23D8-1A20-C2B951483A49}"/>
              </a:ext>
            </a:extLst>
          </p:cNvPr>
          <p:cNvSpPr>
            <a:spLocks noGrp="1"/>
          </p:cNvSpPr>
          <p:nvPr>
            <p:ph type="body" sz="quarter" idx="10"/>
          </p:nvPr>
        </p:nvSpPr>
        <p:spPr>
          <a:xfrm>
            <a:off x="0" y="-7"/>
            <a:ext cx="12192000" cy="954367"/>
          </a:xfrm>
        </p:spPr>
        <p:txBody>
          <a:bodyPr/>
          <a:lstStyle/>
          <a:p>
            <a:pPr algn="ctr"/>
            <a:r>
              <a:rPr lang="en-US" sz="5400" b="1" dirty="0"/>
              <a:t>Required Authorizations, cont’d</a:t>
            </a:r>
          </a:p>
        </p:txBody>
      </p:sp>
      <p:sp>
        <p:nvSpPr>
          <p:cNvPr id="4" name="Content Placeholder 3">
            <a:extLst>
              <a:ext uri="{FF2B5EF4-FFF2-40B4-BE49-F238E27FC236}">
                <a16:creationId xmlns:a16="http://schemas.microsoft.com/office/drawing/2014/main" id="{3E70465A-E6FF-56D9-F107-06B023B7C85A}"/>
              </a:ext>
            </a:extLst>
          </p:cNvPr>
          <p:cNvSpPr>
            <a:spLocks noGrp="1"/>
          </p:cNvSpPr>
          <p:nvPr>
            <p:ph sz="quarter" idx="11"/>
          </p:nvPr>
        </p:nvSpPr>
        <p:spPr>
          <a:xfrm>
            <a:off x="396240" y="1562581"/>
            <a:ext cx="11125200" cy="4341059"/>
          </a:xfrm>
        </p:spPr>
        <p:txBody>
          <a:bodyPr/>
          <a:lstStyle/>
          <a:p>
            <a:pPr marL="12065" algn="just">
              <a:lnSpc>
                <a:spcPct val="100000"/>
              </a:lnSpc>
              <a:spcBef>
                <a:spcPts val="625"/>
              </a:spcBef>
              <a:buClr>
                <a:schemeClr val="bg2"/>
              </a:buClr>
              <a:tabLst>
                <a:tab pos="300990" algn="l"/>
              </a:tabLst>
            </a:pPr>
            <a:r>
              <a:rPr lang="en-US" sz="1000" b="1" spc="-5" dirty="0">
                <a:latin typeface="+mn-lt"/>
                <a:cs typeface="Arial"/>
              </a:rPr>
              <a:t>Outpatient Therapy &amp; Chiropractic visits.</a:t>
            </a:r>
          </a:p>
          <a:p>
            <a:pPr marL="300355" indent="-288290" algn="just">
              <a:lnSpc>
                <a:spcPct val="100000"/>
              </a:lnSpc>
              <a:spcBef>
                <a:spcPts val="625"/>
              </a:spcBef>
              <a:buClr>
                <a:schemeClr val="bg2"/>
              </a:buClr>
              <a:buFont typeface="Wingdings" panose="05000000000000000000" pitchFamily="2" charset="2"/>
              <a:buChar char="Ø"/>
              <a:tabLst>
                <a:tab pos="300990" algn="l"/>
              </a:tabLst>
            </a:pPr>
            <a:r>
              <a:rPr lang="en-US" sz="1000" spc="5" dirty="0">
                <a:latin typeface="+mn-lt"/>
                <a:cs typeface="Arial"/>
              </a:rPr>
              <a:t>MetroPlus Health</a:t>
            </a:r>
            <a:r>
              <a:rPr lang="en-US" sz="1000" spc="-114" dirty="0">
                <a:latin typeface="+mn-lt"/>
                <a:cs typeface="Arial"/>
              </a:rPr>
              <a:t> </a:t>
            </a:r>
            <a:r>
              <a:rPr lang="en-US" sz="1000" spc="10" dirty="0">
                <a:latin typeface="+mn-lt"/>
                <a:cs typeface="Arial"/>
              </a:rPr>
              <a:t>members are entitled to all 3 disciplines of outpatient therapy and chiropractic services, benefits are configured based on the member’s LOB. </a:t>
            </a:r>
            <a:r>
              <a:rPr lang="en-US" sz="1000" i="1" spc="10" dirty="0">
                <a:solidFill>
                  <a:schemeClr val="bg1">
                    <a:lumMod val="75000"/>
                    <a:lumOff val="25000"/>
                  </a:schemeClr>
                </a:solidFill>
                <a:latin typeface="+mn-lt"/>
                <a:cs typeface="Arial"/>
              </a:rPr>
              <a:t>See below</a:t>
            </a:r>
            <a:r>
              <a:rPr lang="en-US" sz="1000" spc="10" dirty="0">
                <a:latin typeface="+mn-lt"/>
                <a:cs typeface="Arial"/>
              </a:rPr>
              <a:t>.</a:t>
            </a:r>
          </a:p>
          <a:p>
            <a:pPr marL="1040765" lvl="1" indent="-342900" algn="just">
              <a:lnSpc>
                <a:spcPct val="100000"/>
              </a:lnSpc>
              <a:spcBef>
                <a:spcPts val="625"/>
              </a:spcBef>
              <a:buClr>
                <a:schemeClr val="bg2"/>
              </a:buClr>
              <a:buFont typeface="Wingdings" panose="05000000000000000000" pitchFamily="2" charset="2"/>
              <a:buChar char="q"/>
              <a:tabLst>
                <a:tab pos="300990" algn="l"/>
              </a:tabLst>
            </a:pPr>
            <a:r>
              <a:rPr lang="en-US" sz="1000" b="1" u="sng" spc="10" dirty="0">
                <a:latin typeface="+mn-lt"/>
                <a:cs typeface="Arial"/>
              </a:rPr>
              <a:t>Physical, Occupational, Speech Therapy </a:t>
            </a:r>
          </a:p>
          <a:p>
            <a:pPr marL="1494790" lvl="2" indent="-342900" algn="just">
              <a:lnSpc>
                <a:spcPct val="100000"/>
              </a:lnSpc>
              <a:spcBef>
                <a:spcPts val="625"/>
              </a:spcBef>
              <a:buClr>
                <a:schemeClr val="bg2"/>
              </a:buClr>
              <a:buFont typeface="Courier New" panose="02070309020205020404" pitchFamily="49" charset="0"/>
              <a:buChar char="o"/>
              <a:tabLst>
                <a:tab pos="300990" algn="l"/>
              </a:tabLst>
            </a:pPr>
            <a:r>
              <a:rPr lang="en-US" sz="1000" spc="10" dirty="0">
                <a:latin typeface="+mn-lt"/>
                <a:cs typeface="Arial"/>
              </a:rPr>
              <a:t>Medicaid, HARP, HIV SNP,  MAP (UltraCare), Essential Plan 3-4 and Medicare-  Authorization is not required for the first 10 visits.</a:t>
            </a:r>
          </a:p>
          <a:p>
            <a:pPr marL="1494790" lvl="2" indent="-342900" algn="just">
              <a:lnSpc>
                <a:spcPct val="100000"/>
              </a:lnSpc>
              <a:spcBef>
                <a:spcPts val="625"/>
              </a:spcBef>
              <a:buClr>
                <a:schemeClr val="bg2"/>
              </a:buClr>
              <a:buFont typeface="Courier New" panose="02070309020205020404" pitchFamily="49" charset="0"/>
              <a:buChar char="o"/>
              <a:tabLst>
                <a:tab pos="300990" algn="l"/>
              </a:tabLst>
            </a:pPr>
            <a:r>
              <a:rPr lang="en-US" sz="1000" spc="10" dirty="0">
                <a:latin typeface="+mn-lt"/>
                <a:cs typeface="Arial"/>
              </a:rPr>
              <a:t>Essential Plan 1-2. All 3 disciplines combined- Authorization is not required for the first 10 visits.</a:t>
            </a:r>
          </a:p>
          <a:p>
            <a:pPr marL="1494790" lvl="2" indent="-342900" algn="just">
              <a:lnSpc>
                <a:spcPct val="100000"/>
              </a:lnSpc>
              <a:spcBef>
                <a:spcPts val="625"/>
              </a:spcBef>
              <a:buClr>
                <a:schemeClr val="bg2"/>
              </a:buClr>
              <a:buFont typeface="Courier New" panose="02070309020205020404" pitchFamily="49" charset="0"/>
              <a:buChar char="o"/>
              <a:tabLst>
                <a:tab pos="300990" algn="l"/>
              </a:tabLst>
            </a:pPr>
            <a:r>
              <a:rPr lang="en-US" sz="1000" spc="10" dirty="0" err="1">
                <a:latin typeface="+mn-lt"/>
                <a:cs typeface="Arial"/>
              </a:rPr>
              <a:t>GoldCare</a:t>
            </a:r>
            <a:r>
              <a:rPr lang="en-US" sz="1000" spc="10" dirty="0">
                <a:latin typeface="+mn-lt"/>
                <a:cs typeface="Arial"/>
              </a:rPr>
              <a:t>- All 3 disciplines combined. Authorization required for all visits. 90 visits combined per plan year.</a:t>
            </a:r>
          </a:p>
          <a:p>
            <a:pPr marL="1494790" lvl="2" indent="-342900" algn="just">
              <a:lnSpc>
                <a:spcPct val="100000"/>
              </a:lnSpc>
              <a:spcBef>
                <a:spcPts val="625"/>
              </a:spcBef>
              <a:buClr>
                <a:schemeClr val="bg2"/>
              </a:buClr>
              <a:buFont typeface="Courier New" panose="02070309020205020404" pitchFamily="49" charset="0"/>
              <a:buChar char="o"/>
              <a:tabLst>
                <a:tab pos="300990" algn="l"/>
              </a:tabLst>
            </a:pPr>
            <a:r>
              <a:rPr lang="en-US" sz="1000" spc="10" dirty="0">
                <a:latin typeface="+mn-lt"/>
                <a:cs typeface="Arial"/>
              </a:rPr>
              <a:t>MetroPlus Gold- All 3 disciplines combined. Authorization required for all visits. 60 visits combined per plan year.</a:t>
            </a:r>
          </a:p>
          <a:p>
            <a:pPr marL="1494790" lvl="2" indent="-342900" algn="just">
              <a:lnSpc>
                <a:spcPct val="100000"/>
              </a:lnSpc>
              <a:spcBef>
                <a:spcPts val="625"/>
              </a:spcBef>
              <a:buClr>
                <a:schemeClr val="bg2"/>
              </a:buClr>
              <a:buFont typeface="Courier New" panose="02070309020205020404" pitchFamily="49" charset="0"/>
              <a:buChar char="o"/>
              <a:tabLst>
                <a:tab pos="300990" algn="l"/>
              </a:tabLst>
            </a:pPr>
            <a:r>
              <a:rPr lang="en-US" sz="1000" spc="10" dirty="0">
                <a:latin typeface="+mn-lt"/>
                <a:cs typeface="Arial"/>
              </a:rPr>
              <a:t>QHP- All 3 disciplines combined. Authorization is not required for the first 10 visits. 60 visits combined per condition.</a:t>
            </a:r>
          </a:p>
          <a:p>
            <a:pPr marL="1494790" lvl="2" indent="-342900" algn="just">
              <a:lnSpc>
                <a:spcPct val="100000"/>
              </a:lnSpc>
              <a:spcBef>
                <a:spcPts val="625"/>
              </a:spcBef>
              <a:buClr>
                <a:schemeClr val="bg2"/>
              </a:buClr>
              <a:buFont typeface="Courier New" panose="02070309020205020404" pitchFamily="49" charset="0"/>
              <a:buChar char="o"/>
              <a:tabLst>
                <a:tab pos="300990" algn="l"/>
              </a:tabLst>
            </a:pPr>
            <a:r>
              <a:rPr lang="en-US" sz="1000" spc="10" dirty="0">
                <a:latin typeface="+mn-lt"/>
                <a:cs typeface="Arial"/>
              </a:rPr>
              <a:t>CHP- PT and OT are combined- Authorization is not required for the first 10 visits. </a:t>
            </a:r>
          </a:p>
          <a:p>
            <a:pPr marL="1323340" lvl="2" indent="-171450" algn="just">
              <a:lnSpc>
                <a:spcPct val="100000"/>
              </a:lnSpc>
              <a:spcBef>
                <a:spcPts val="625"/>
              </a:spcBef>
              <a:buClr>
                <a:schemeClr val="bg2"/>
              </a:buClr>
              <a:buFont typeface="Wingdings" panose="05000000000000000000" pitchFamily="2" charset="2"/>
              <a:buChar char="q"/>
              <a:tabLst>
                <a:tab pos="300990" algn="l"/>
              </a:tabLst>
            </a:pPr>
            <a:r>
              <a:rPr lang="en-US" sz="1000" b="1" u="sng" spc="10" dirty="0">
                <a:latin typeface="+mn-lt"/>
                <a:cs typeface="Arial"/>
              </a:rPr>
              <a:t>Speech Therapy</a:t>
            </a:r>
            <a:r>
              <a:rPr lang="en-US" sz="1000" spc="10" dirty="0">
                <a:latin typeface="+mn-lt"/>
                <a:cs typeface="Arial"/>
              </a:rPr>
              <a:t>- Medicaid, Medicare, HARP, Essential Plan 3-4, MAP (UltraCare) and CHP auth required for all visits</a:t>
            </a:r>
          </a:p>
          <a:p>
            <a:pPr marL="1323340" lvl="2" indent="-171450" algn="just">
              <a:lnSpc>
                <a:spcPct val="100000"/>
              </a:lnSpc>
              <a:spcBef>
                <a:spcPts val="625"/>
              </a:spcBef>
              <a:buClr>
                <a:schemeClr val="bg2"/>
              </a:buClr>
              <a:buFont typeface="Wingdings" panose="05000000000000000000" pitchFamily="2" charset="2"/>
              <a:buChar char="q"/>
              <a:tabLst>
                <a:tab pos="300990" algn="l"/>
              </a:tabLst>
            </a:pPr>
            <a:r>
              <a:rPr lang="en-US" sz="1000" b="1" u="sng" spc="10" dirty="0">
                <a:latin typeface="+mn-lt"/>
                <a:cs typeface="Arial"/>
              </a:rPr>
              <a:t>Chiropractic Services</a:t>
            </a:r>
          </a:p>
          <a:p>
            <a:pPr marL="1323340" lvl="2" indent="-171450" algn="just">
              <a:lnSpc>
                <a:spcPct val="100000"/>
              </a:lnSpc>
              <a:spcBef>
                <a:spcPts val="625"/>
              </a:spcBef>
              <a:buClr>
                <a:schemeClr val="bg2"/>
              </a:buClr>
              <a:buFont typeface="Courier New" panose="02070309020205020404" pitchFamily="49" charset="0"/>
              <a:buChar char="o"/>
              <a:tabLst>
                <a:tab pos="300990" algn="l"/>
              </a:tabLst>
            </a:pPr>
            <a:r>
              <a:rPr lang="en-US" sz="1000" spc="10" dirty="0">
                <a:latin typeface="+mn-lt"/>
                <a:cs typeface="Arial"/>
              </a:rPr>
              <a:t>Medicaid, HARP, HIV SNP, - Only covered through age 21. Authorization required for all visits for members under age 21.</a:t>
            </a:r>
          </a:p>
          <a:p>
            <a:pPr marL="1323340" lvl="2" indent="-171450" algn="just">
              <a:lnSpc>
                <a:spcPct val="100000"/>
              </a:lnSpc>
              <a:spcBef>
                <a:spcPts val="625"/>
              </a:spcBef>
              <a:buClr>
                <a:schemeClr val="bg2"/>
              </a:buClr>
              <a:buFont typeface="Courier New" panose="02070309020205020404" pitchFamily="49" charset="0"/>
              <a:buChar char="o"/>
              <a:tabLst>
                <a:tab pos="300990" algn="l"/>
              </a:tabLst>
            </a:pPr>
            <a:r>
              <a:rPr lang="en-US" sz="1000" spc="10" dirty="0">
                <a:latin typeface="+mn-lt"/>
                <a:cs typeface="Arial"/>
              </a:rPr>
              <a:t>Medicare, Essential 1-2, Essential Plan 3-4,GoldCare, MetroPlus Gold, QHP - Authorization is required for all visits</a:t>
            </a:r>
          </a:p>
          <a:p>
            <a:pPr marL="1323340" lvl="2" indent="-171450" algn="just">
              <a:lnSpc>
                <a:spcPct val="100000"/>
              </a:lnSpc>
              <a:spcBef>
                <a:spcPts val="625"/>
              </a:spcBef>
              <a:buClr>
                <a:schemeClr val="bg2"/>
              </a:buClr>
              <a:buFont typeface="Courier New" panose="02070309020205020404" pitchFamily="49" charset="0"/>
              <a:buChar char="o"/>
              <a:tabLst>
                <a:tab pos="300990" algn="l"/>
              </a:tabLst>
            </a:pPr>
            <a:r>
              <a:rPr lang="en-US" sz="1200" spc="10" dirty="0">
                <a:latin typeface="+mn-lt"/>
                <a:cs typeface="Arial"/>
              </a:rPr>
              <a:t>CHP- not a covered benefit</a:t>
            </a:r>
          </a:p>
          <a:p>
            <a:pPr marL="1323340" lvl="2" indent="-171450" algn="just">
              <a:lnSpc>
                <a:spcPct val="100000"/>
              </a:lnSpc>
              <a:spcBef>
                <a:spcPts val="625"/>
              </a:spcBef>
              <a:buClr>
                <a:schemeClr val="bg2"/>
              </a:buClr>
              <a:buFont typeface="Courier New" panose="02070309020205020404" pitchFamily="49" charset="0"/>
              <a:buChar char="o"/>
              <a:tabLst>
                <a:tab pos="300990" algn="l"/>
              </a:tabLst>
            </a:pPr>
            <a:endParaRPr lang="en-US" sz="1200" spc="10" dirty="0">
              <a:latin typeface="+mn-lt"/>
              <a:cs typeface="Arial"/>
            </a:endParaRPr>
          </a:p>
          <a:p>
            <a:pPr marL="1494790" lvl="2" indent="-342900" algn="just">
              <a:lnSpc>
                <a:spcPct val="100000"/>
              </a:lnSpc>
              <a:spcBef>
                <a:spcPts val="625"/>
              </a:spcBef>
              <a:buClr>
                <a:schemeClr val="bg2"/>
              </a:buClr>
              <a:buFont typeface="Courier New" panose="02070309020205020404" pitchFamily="49" charset="0"/>
              <a:buChar char="o"/>
              <a:tabLst>
                <a:tab pos="300990" algn="l"/>
              </a:tabLst>
            </a:pPr>
            <a:endParaRPr lang="en-US" sz="1200" spc="10" dirty="0">
              <a:latin typeface="+mn-lt"/>
              <a:cs typeface="Arial"/>
            </a:endParaRPr>
          </a:p>
          <a:p>
            <a:pPr marL="1494790" lvl="2" indent="-342900" algn="just">
              <a:lnSpc>
                <a:spcPct val="100000"/>
              </a:lnSpc>
              <a:spcBef>
                <a:spcPts val="625"/>
              </a:spcBef>
              <a:buClr>
                <a:schemeClr val="bg2"/>
              </a:buClr>
              <a:buFont typeface="Courier New" panose="02070309020205020404" pitchFamily="49" charset="0"/>
              <a:buChar char="o"/>
              <a:tabLst>
                <a:tab pos="300990" algn="l"/>
              </a:tabLst>
            </a:pPr>
            <a:endParaRPr lang="en-US" sz="1200" spc="10" dirty="0">
              <a:latin typeface="+mn-lt"/>
              <a:cs typeface="Arial"/>
            </a:endParaRPr>
          </a:p>
          <a:p>
            <a:pPr marL="1494790" lvl="2" indent="-342900" algn="just">
              <a:lnSpc>
                <a:spcPct val="100000"/>
              </a:lnSpc>
              <a:spcBef>
                <a:spcPts val="625"/>
              </a:spcBef>
              <a:buClr>
                <a:schemeClr val="bg2"/>
              </a:buClr>
              <a:buFont typeface="Courier New" panose="02070309020205020404" pitchFamily="49" charset="0"/>
              <a:buChar char="o"/>
              <a:tabLst>
                <a:tab pos="300990" algn="l"/>
              </a:tabLst>
            </a:pPr>
            <a:endParaRPr lang="en-US" sz="1200" spc="10" dirty="0">
              <a:latin typeface="+mn-lt"/>
              <a:cs typeface="Arial"/>
            </a:endParaRPr>
          </a:p>
          <a:p>
            <a:pPr marL="1494790" lvl="2" indent="-342900" algn="just">
              <a:lnSpc>
                <a:spcPct val="100000"/>
              </a:lnSpc>
              <a:spcBef>
                <a:spcPts val="625"/>
              </a:spcBef>
              <a:buClr>
                <a:schemeClr val="bg2"/>
              </a:buClr>
              <a:buFont typeface="Courier New" panose="02070309020205020404" pitchFamily="49" charset="0"/>
              <a:buChar char="o"/>
              <a:tabLst>
                <a:tab pos="300990" algn="l"/>
              </a:tabLst>
            </a:pPr>
            <a:endParaRPr lang="en-US" sz="1200" spc="10" dirty="0">
              <a:latin typeface="+mn-lt"/>
              <a:cs typeface="Arial"/>
            </a:endParaRPr>
          </a:p>
          <a:p>
            <a:pPr marL="1494790" lvl="2" indent="-342900" algn="just">
              <a:lnSpc>
                <a:spcPct val="100000"/>
              </a:lnSpc>
              <a:spcBef>
                <a:spcPts val="625"/>
              </a:spcBef>
              <a:buClr>
                <a:schemeClr val="bg2"/>
              </a:buClr>
              <a:buFont typeface="Courier New" panose="02070309020205020404" pitchFamily="49" charset="0"/>
              <a:buChar char="o"/>
              <a:tabLst>
                <a:tab pos="300990" algn="l"/>
              </a:tabLst>
            </a:pPr>
            <a:endParaRPr lang="en-US" sz="1800" spc="10" dirty="0">
              <a:latin typeface="+mn-lt"/>
              <a:cs typeface="Arial"/>
            </a:endParaRPr>
          </a:p>
          <a:p>
            <a:pPr marL="755015" lvl="1" indent="-285750">
              <a:lnSpc>
                <a:spcPct val="100000"/>
              </a:lnSpc>
              <a:spcBef>
                <a:spcPts val="0"/>
              </a:spcBef>
              <a:buClr>
                <a:schemeClr val="bg2"/>
              </a:buClr>
              <a:buFont typeface="Wingdings" panose="05000000000000000000" pitchFamily="2" charset="2"/>
              <a:buChar char="Ø"/>
              <a:tabLst>
                <a:tab pos="746125" algn="l"/>
              </a:tabLst>
            </a:pPr>
            <a:endParaRPr lang="en-US" dirty="0"/>
          </a:p>
        </p:txBody>
      </p:sp>
    </p:spTree>
    <p:extLst>
      <p:ext uri="{BB962C8B-B14F-4D97-AF65-F5344CB8AC3E}">
        <p14:creationId xmlns:p14="http://schemas.microsoft.com/office/powerpoint/2010/main" val="3988606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97FDC7-A60B-D4D9-D571-8B85A2E6A90B}"/>
              </a:ext>
            </a:extLst>
          </p:cNvPr>
          <p:cNvSpPr>
            <a:spLocks noGrp="1"/>
          </p:cNvSpPr>
          <p:nvPr>
            <p:ph type="body" sz="quarter" idx="10"/>
          </p:nvPr>
        </p:nvSpPr>
        <p:spPr>
          <a:xfrm>
            <a:off x="0" y="-7"/>
            <a:ext cx="12192000" cy="954367"/>
          </a:xfrm>
        </p:spPr>
        <p:txBody>
          <a:bodyPr/>
          <a:lstStyle/>
          <a:p>
            <a:pPr algn="ctr"/>
            <a:r>
              <a:rPr lang="en-US" sz="5400" b="1"/>
              <a:t>Required Authorization Forms</a:t>
            </a:r>
          </a:p>
        </p:txBody>
      </p:sp>
      <p:sp>
        <p:nvSpPr>
          <p:cNvPr id="4" name="Content Placeholder 3">
            <a:extLst>
              <a:ext uri="{FF2B5EF4-FFF2-40B4-BE49-F238E27FC236}">
                <a16:creationId xmlns:a16="http://schemas.microsoft.com/office/drawing/2014/main" id="{CAD3FEB5-EBA5-F887-8000-3444B64655B3}"/>
              </a:ext>
            </a:extLst>
          </p:cNvPr>
          <p:cNvSpPr>
            <a:spLocks noGrp="1"/>
          </p:cNvSpPr>
          <p:nvPr>
            <p:ph sz="quarter" idx="11"/>
          </p:nvPr>
        </p:nvSpPr>
        <p:spPr>
          <a:xfrm>
            <a:off x="870012" y="1331650"/>
            <a:ext cx="4927106" cy="4571990"/>
          </a:xfrm>
        </p:spPr>
        <p:txBody>
          <a:bodyPr/>
          <a:lstStyle/>
          <a:p>
            <a:pPr marR="5080">
              <a:lnSpc>
                <a:spcPct val="100000"/>
              </a:lnSpc>
              <a:spcBef>
                <a:spcPts val="100"/>
              </a:spcBef>
            </a:pPr>
            <a:r>
              <a:rPr lang="en-US" sz="2400" b="1" spc="-25">
                <a:latin typeface="Myriad Pro" panose="020B0503030403020204" pitchFamily="34" charset="0"/>
                <a:cs typeface="Arial"/>
              </a:rPr>
              <a:t>M</a:t>
            </a:r>
            <a:r>
              <a:rPr lang="en-US" sz="2400" b="1" spc="-130">
                <a:latin typeface="Myriad Pro" panose="020B0503030403020204" pitchFamily="34" charset="0"/>
                <a:cs typeface="Arial"/>
              </a:rPr>
              <a:t>L</a:t>
            </a:r>
            <a:r>
              <a:rPr lang="en-US" sz="2400" b="1" spc="50">
                <a:latin typeface="Myriad Pro" panose="020B0503030403020204" pitchFamily="34" charset="0"/>
                <a:cs typeface="Arial"/>
              </a:rPr>
              <a:t>T</a:t>
            </a:r>
            <a:r>
              <a:rPr lang="en-US" sz="2400" b="1" spc="-5">
                <a:latin typeface="Myriad Pro" panose="020B0503030403020204" pitchFamily="34" charset="0"/>
                <a:cs typeface="Arial"/>
              </a:rPr>
              <a:t>C</a:t>
            </a:r>
            <a:r>
              <a:rPr lang="en-US" sz="2400" b="1" spc="-110">
                <a:latin typeface="Myriad Pro" panose="020B0503030403020204" pitchFamily="34" charset="0"/>
                <a:cs typeface="Arial"/>
              </a:rPr>
              <a:t> </a:t>
            </a:r>
            <a:r>
              <a:rPr lang="en-US" sz="2400" b="1" spc="-45">
                <a:latin typeface="Myriad Pro" panose="020B0503030403020204" pitchFamily="34" charset="0"/>
                <a:cs typeface="Arial"/>
              </a:rPr>
              <a:t>A</a:t>
            </a:r>
            <a:r>
              <a:rPr lang="en-US" sz="2400" b="1" spc="-20">
                <a:latin typeface="Myriad Pro" panose="020B0503030403020204" pitchFamily="34" charset="0"/>
                <a:cs typeface="Arial"/>
              </a:rPr>
              <a:t>u</a:t>
            </a:r>
            <a:r>
              <a:rPr lang="en-US" sz="2400" b="1" spc="10">
                <a:latin typeface="Myriad Pro" panose="020B0503030403020204" pitchFamily="34" charset="0"/>
                <a:cs typeface="Arial"/>
              </a:rPr>
              <a:t>t</a:t>
            </a:r>
            <a:r>
              <a:rPr lang="en-US" sz="2400" b="1" spc="-20">
                <a:latin typeface="Myriad Pro" panose="020B0503030403020204" pitchFamily="34" charset="0"/>
                <a:cs typeface="Arial"/>
              </a:rPr>
              <a:t>h</a:t>
            </a:r>
            <a:r>
              <a:rPr lang="en-US" sz="2400" b="1" spc="15">
                <a:latin typeface="Myriad Pro" panose="020B0503030403020204" pitchFamily="34" charset="0"/>
                <a:cs typeface="Arial"/>
              </a:rPr>
              <a:t>o</a:t>
            </a:r>
            <a:r>
              <a:rPr lang="en-US" sz="2400" b="1" spc="-20">
                <a:latin typeface="Myriad Pro" panose="020B0503030403020204" pitchFamily="34" charset="0"/>
                <a:cs typeface="Arial"/>
              </a:rPr>
              <a:t>r</a:t>
            </a:r>
            <a:r>
              <a:rPr lang="en-US" sz="2400" b="1">
                <a:latin typeface="Myriad Pro" panose="020B0503030403020204" pitchFamily="34" charset="0"/>
                <a:cs typeface="Arial"/>
              </a:rPr>
              <a:t>iza</a:t>
            </a:r>
            <a:r>
              <a:rPr lang="en-US" sz="2400" b="1" spc="10">
                <a:latin typeface="Myriad Pro" panose="020B0503030403020204" pitchFamily="34" charset="0"/>
                <a:cs typeface="Arial"/>
              </a:rPr>
              <a:t>t</a:t>
            </a:r>
            <a:r>
              <a:rPr lang="en-US" sz="2400" b="1">
                <a:latin typeface="Myriad Pro" panose="020B0503030403020204" pitchFamily="34" charset="0"/>
                <a:cs typeface="Arial"/>
              </a:rPr>
              <a:t>i</a:t>
            </a:r>
            <a:r>
              <a:rPr lang="en-US" sz="2400" b="1" spc="15">
                <a:latin typeface="Myriad Pro" panose="020B0503030403020204" pitchFamily="34" charset="0"/>
                <a:cs typeface="Arial"/>
              </a:rPr>
              <a:t>o</a:t>
            </a:r>
            <a:r>
              <a:rPr lang="en-US" sz="2400" b="1">
                <a:latin typeface="Myriad Pro" panose="020B0503030403020204" pitchFamily="34" charset="0"/>
                <a:cs typeface="Arial"/>
              </a:rPr>
              <a:t>n</a:t>
            </a:r>
            <a:r>
              <a:rPr lang="en-US" sz="2400" b="1" spc="15">
                <a:latin typeface="Myriad Pro" panose="020B0503030403020204" pitchFamily="34" charset="0"/>
                <a:cs typeface="Arial"/>
              </a:rPr>
              <a:t> </a:t>
            </a:r>
            <a:r>
              <a:rPr lang="en-US" sz="2400" b="1" spc="-10">
                <a:latin typeface="Myriad Pro" panose="020B0503030403020204" pitchFamily="34" charset="0"/>
                <a:cs typeface="Arial"/>
              </a:rPr>
              <a:t>R</a:t>
            </a:r>
            <a:r>
              <a:rPr lang="en-US" sz="2400" b="1">
                <a:latin typeface="Myriad Pro" panose="020B0503030403020204" pitchFamily="34" charset="0"/>
                <a:cs typeface="Arial"/>
              </a:rPr>
              <a:t>e</a:t>
            </a:r>
            <a:r>
              <a:rPr lang="en-US" sz="2400" b="1" spc="15">
                <a:latin typeface="Myriad Pro" panose="020B0503030403020204" pitchFamily="34" charset="0"/>
                <a:cs typeface="Arial"/>
              </a:rPr>
              <a:t>q</a:t>
            </a:r>
            <a:r>
              <a:rPr lang="en-US" sz="2400" b="1" spc="-20">
                <a:latin typeface="Myriad Pro" panose="020B0503030403020204" pitchFamily="34" charset="0"/>
                <a:cs typeface="Arial"/>
              </a:rPr>
              <a:t>u</a:t>
            </a:r>
            <a:r>
              <a:rPr lang="en-US" sz="2400" b="1">
                <a:latin typeface="Myriad Pro" panose="020B0503030403020204" pitchFamily="34" charset="0"/>
                <a:cs typeface="Arial"/>
              </a:rPr>
              <a:t>est</a:t>
            </a:r>
            <a:r>
              <a:rPr lang="en-US" sz="2400" b="1" spc="-20">
                <a:latin typeface="Myriad Pro" panose="020B0503030403020204" pitchFamily="34" charset="0"/>
                <a:cs typeface="Arial"/>
              </a:rPr>
              <a:t> </a:t>
            </a:r>
            <a:r>
              <a:rPr lang="en-US" sz="2400" b="1" spc="15">
                <a:latin typeface="Myriad Pro" panose="020B0503030403020204" pitchFamily="34" charset="0"/>
                <a:cs typeface="Arial"/>
              </a:rPr>
              <a:t>Fo</a:t>
            </a:r>
            <a:r>
              <a:rPr lang="en-US" sz="2400" b="1" spc="-20">
                <a:latin typeface="Myriad Pro" panose="020B0503030403020204" pitchFamily="34" charset="0"/>
                <a:cs typeface="Arial"/>
              </a:rPr>
              <a:t>r</a:t>
            </a:r>
            <a:r>
              <a:rPr lang="en-US" sz="2400" b="1" spc="-5">
                <a:latin typeface="Myriad Pro" panose="020B0503030403020204" pitchFamily="34" charset="0"/>
                <a:cs typeface="Arial"/>
              </a:rPr>
              <a:t>m</a:t>
            </a:r>
          </a:p>
          <a:p>
            <a:pPr marR="5080">
              <a:lnSpc>
                <a:spcPct val="100000"/>
              </a:lnSpc>
              <a:spcBef>
                <a:spcPts val="100"/>
              </a:spcBef>
            </a:pPr>
            <a:r>
              <a:rPr lang="en-US" sz="1800" u="sng" spc="15">
                <a:uFill>
                  <a:solidFill>
                    <a:srgbClr val="0563C1"/>
                  </a:solidFill>
                </a:uFill>
                <a:latin typeface="Myriad Pro" panose="020B0503030403020204" pitchFamily="34" charset="0"/>
                <a:cs typeface="Arial"/>
                <a:hlinkClick r:id="rId2">
                  <a:extLst>
                    <a:ext uri="{A12FA001-AC4F-418D-AE19-62706E023703}">
                      <ahyp:hlinkClr xmlns:ahyp="http://schemas.microsoft.com/office/drawing/2018/hyperlinkcolor" val="tx"/>
                    </a:ext>
                  </a:extLst>
                </a:hlinkClick>
              </a:rPr>
              <a:t>https://www.metroplus.org/provider/forms </a:t>
            </a:r>
            <a:r>
              <a:rPr lang="en-US" sz="1200" b="1" spc="-5">
                <a:latin typeface="Myriad Pro" panose="020B0503030403020204" pitchFamily="34" charset="0"/>
                <a:cs typeface="Arial"/>
              </a:rPr>
              <a:t>	</a:t>
            </a:r>
          </a:p>
          <a:p>
            <a:pPr marR="5080">
              <a:lnSpc>
                <a:spcPct val="100000"/>
              </a:lnSpc>
              <a:spcBef>
                <a:spcPts val="100"/>
              </a:spcBef>
            </a:pPr>
            <a:endParaRPr lang="en-US" sz="1200" b="1" spc="-5">
              <a:latin typeface="Myriad Pro" panose="020B0503030403020204" pitchFamily="34" charset="0"/>
              <a:cs typeface="Arial"/>
            </a:endParaRPr>
          </a:p>
          <a:p>
            <a:pPr marR="5080">
              <a:lnSpc>
                <a:spcPct val="100000"/>
              </a:lnSpc>
              <a:spcBef>
                <a:spcPts val="100"/>
              </a:spcBef>
            </a:pPr>
            <a:r>
              <a:rPr lang="en-US" sz="1200" b="1" spc="-5">
                <a:latin typeface="Myriad Pro" panose="020B0503030403020204" pitchFamily="34" charset="0"/>
                <a:cs typeface="Arial"/>
              </a:rPr>
              <a:t>				</a:t>
            </a:r>
            <a:endParaRPr lang="en-US" sz="1200"/>
          </a:p>
        </p:txBody>
      </p:sp>
      <p:pic>
        <p:nvPicPr>
          <p:cNvPr id="8" name="object 9">
            <a:extLst>
              <a:ext uri="{FF2B5EF4-FFF2-40B4-BE49-F238E27FC236}">
                <a16:creationId xmlns:a16="http://schemas.microsoft.com/office/drawing/2014/main" id="{39E94E65-2D6E-25D4-4629-7A781A9EABB9}"/>
              </a:ext>
            </a:extLst>
          </p:cNvPr>
          <p:cNvPicPr/>
          <p:nvPr/>
        </p:nvPicPr>
        <p:blipFill>
          <a:blip r:embed="rId3" cstate="print"/>
          <a:stretch>
            <a:fillRect/>
          </a:stretch>
        </p:blipFill>
        <p:spPr>
          <a:xfrm>
            <a:off x="1767628" y="2152358"/>
            <a:ext cx="2715595" cy="3751282"/>
          </a:xfrm>
          <a:prstGeom prst="rect">
            <a:avLst/>
          </a:prstGeom>
        </p:spPr>
      </p:pic>
      <p:sp>
        <p:nvSpPr>
          <p:cNvPr id="10" name="TextBox 9">
            <a:extLst>
              <a:ext uri="{FF2B5EF4-FFF2-40B4-BE49-F238E27FC236}">
                <a16:creationId xmlns:a16="http://schemas.microsoft.com/office/drawing/2014/main" id="{5C9988F0-BEA3-9FC2-B1F8-CA93CFB2D8F8}"/>
              </a:ext>
            </a:extLst>
          </p:cNvPr>
          <p:cNvSpPr txBox="1"/>
          <p:nvPr/>
        </p:nvSpPr>
        <p:spPr>
          <a:xfrm>
            <a:off x="6694734" y="1331650"/>
            <a:ext cx="4766338" cy="1015663"/>
          </a:xfrm>
          <a:prstGeom prst="rect">
            <a:avLst/>
          </a:prstGeom>
          <a:noFill/>
        </p:spPr>
        <p:txBody>
          <a:bodyPr wrap="square" rtlCol="0">
            <a:spAutoFit/>
          </a:bodyPr>
          <a:lstStyle/>
          <a:p>
            <a:pPr marL="0" marR="5080" lvl="0" indent="0" algn="l" defTabSz="914400" rtl="0" eaLnBrk="1" fontAlgn="auto" latinLnBrk="0" hangingPunct="1">
              <a:lnSpc>
                <a:spcPct val="100000"/>
              </a:lnSpc>
              <a:spcBef>
                <a:spcPts val="100"/>
              </a:spcBef>
              <a:spcAft>
                <a:spcPts val="0"/>
              </a:spcAft>
              <a:buClrTx/>
              <a:buSzTx/>
              <a:buFontTx/>
              <a:buNone/>
              <a:tabLst/>
              <a:defRPr/>
            </a:pPr>
            <a:r>
              <a:rPr kumimoji="0" lang="en-US" sz="2400" b="1" i="0" u="none" strike="noStrike" kern="1200" cap="none" spc="-5" normalizeH="0" baseline="0" noProof="0">
                <a:ln>
                  <a:noFill/>
                </a:ln>
                <a:solidFill>
                  <a:srgbClr val="00080E"/>
                </a:solidFill>
                <a:effectLst/>
                <a:uLnTx/>
                <a:uFillTx/>
                <a:latin typeface="Myriad Pro" panose="020B0503030403020204" pitchFamily="34" charset="0"/>
                <a:ea typeface="+mn-ea"/>
                <a:cs typeface="Arial"/>
              </a:rPr>
              <a:t>Authorization</a:t>
            </a:r>
            <a:r>
              <a:rPr kumimoji="0" lang="en-US" sz="2400" b="1" i="0" u="none" strike="noStrike" kern="1200" cap="none" spc="-15" normalizeH="0" baseline="0" noProof="0">
                <a:ln>
                  <a:noFill/>
                </a:ln>
                <a:solidFill>
                  <a:srgbClr val="00080E"/>
                </a:solidFill>
                <a:effectLst/>
                <a:uLnTx/>
                <a:uFillTx/>
                <a:latin typeface="Myriad Pro" panose="020B0503030403020204" pitchFamily="34" charset="0"/>
                <a:ea typeface="+mn-ea"/>
                <a:cs typeface="Arial"/>
              </a:rPr>
              <a:t> </a:t>
            </a:r>
            <a:r>
              <a:rPr kumimoji="0" lang="en-US" sz="2400" b="1" i="0" u="none" strike="noStrike" kern="1200" cap="none" spc="0" normalizeH="0" baseline="0" noProof="0">
                <a:ln>
                  <a:noFill/>
                </a:ln>
                <a:solidFill>
                  <a:srgbClr val="00080E"/>
                </a:solidFill>
                <a:effectLst/>
                <a:uLnTx/>
                <a:uFillTx/>
                <a:latin typeface="Myriad Pro" panose="020B0503030403020204" pitchFamily="34" charset="0"/>
                <a:ea typeface="+mn-ea"/>
                <a:cs typeface="Arial"/>
              </a:rPr>
              <a:t>Request Form</a:t>
            </a:r>
            <a:r>
              <a:rPr kumimoji="0" lang="en-US" sz="2400" b="1" i="0" u="none" strike="noStrike" kern="1200" cap="none" spc="-50" normalizeH="0" baseline="0" noProof="0">
                <a:ln>
                  <a:noFill/>
                </a:ln>
                <a:solidFill>
                  <a:srgbClr val="00080E"/>
                </a:solidFill>
                <a:effectLst/>
                <a:uLnTx/>
                <a:uFillTx/>
                <a:latin typeface="Myriad Pro" panose="020B0503030403020204" pitchFamily="34" charset="0"/>
                <a:ea typeface="+mn-ea"/>
                <a:cs typeface="Arial"/>
              </a:rPr>
              <a:t> </a:t>
            </a:r>
            <a:r>
              <a:rPr kumimoji="0" lang="en-US" sz="1800" b="0" i="0" u="sng" strike="noStrike" kern="1200" cap="none" spc="15" normalizeH="0" baseline="0" noProof="0">
                <a:ln>
                  <a:noFill/>
                </a:ln>
                <a:solidFill>
                  <a:srgbClr val="00080E"/>
                </a:solidFill>
                <a:effectLst/>
                <a:uLnTx/>
                <a:uFill>
                  <a:solidFill>
                    <a:srgbClr val="0070C0"/>
                  </a:solidFill>
                </a:uFill>
                <a:latin typeface="Myriad Pro" panose="020B0503030403020204" pitchFamily="34" charset="0"/>
                <a:ea typeface="+mn-ea"/>
                <a:cs typeface="Arial"/>
                <a:hlinkClick r:id="rId2">
                  <a:extLst>
                    <a:ext uri="{A12FA001-AC4F-418D-AE19-62706E023703}">
                      <ahyp:hlinkClr xmlns:ahyp="http://schemas.microsoft.com/office/drawing/2018/hyperlinkcolor" val="tx"/>
                    </a:ext>
                  </a:extLst>
                </a:hlinkClick>
              </a:rPr>
              <a:t>https://www.metroplus.org/provider/forms</a:t>
            </a:r>
            <a:endParaRPr kumimoji="0" lang="en-US" sz="1800" b="0" i="0" u="sng" strike="noStrike" kern="1200" cap="none" spc="15" normalizeH="0" baseline="0" noProof="0">
              <a:ln>
                <a:noFill/>
              </a:ln>
              <a:solidFill>
                <a:srgbClr val="00080E"/>
              </a:solidFill>
              <a:effectLst/>
              <a:uLnTx/>
              <a:uFill>
                <a:solidFill>
                  <a:srgbClr val="0070C0"/>
                </a:solidFill>
              </a:uFill>
              <a:latin typeface="Myriad Pro" panose="020B0503030403020204" pitchFamily="34" charset="0"/>
              <a:ea typeface="+mn-ea"/>
              <a:cs typeface="Arial"/>
            </a:endParaRPr>
          </a:p>
          <a:p>
            <a:pPr marL="0" marR="6350" lvl="0" indent="0" algn="r" defTabSz="914400" rtl="0" eaLnBrk="1" fontAlgn="auto" latinLnBrk="0" hangingPunct="1">
              <a:lnSpc>
                <a:spcPct val="100000"/>
              </a:lnSpc>
              <a:spcBef>
                <a:spcPts val="3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yriad Pro" panose="020B0503030403020204" pitchFamily="34" charset="0"/>
              <a:ea typeface="+mn-ea"/>
              <a:cs typeface="Arial"/>
            </a:endParaRPr>
          </a:p>
        </p:txBody>
      </p:sp>
      <p:pic>
        <p:nvPicPr>
          <p:cNvPr id="5" name="Picture 4">
            <a:extLst>
              <a:ext uri="{FF2B5EF4-FFF2-40B4-BE49-F238E27FC236}">
                <a16:creationId xmlns:a16="http://schemas.microsoft.com/office/drawing/2014/main" id="{9855E740-6B42-C288-844F-2114F3DFC42A}"/>
              </a:ext>
            </a:extLst>
          </p:cNvPr>
          <p:cNvPicPr>
            <a:picLocks noChangeAspect="1"/>
          </p:cNvPicPr>
          <p:nvPr/>
        </p:nvPicPr>
        <p:blipFill>
          <a:blip r:embed="rId4"/>
          <a:stretch>
            <a:fillRect/>
          </a:stretch>
        </p:blipFill>
        <p:spPr>
          <a:xfrm>
            <a:off x="7457243" y="2041864"/>
            <a:ext cx="3160450" cy="3861776"/>
          </a:xfrm>
          <a:prstGeom prst="rect">
            <a:avLst/>
          </a:prstGeom>
        </p:spPr>
      </p:pic>
    </p:spTree>
    <p:extLst>
      <p:ext uri="{BB962C8B-B14F-4D97-AF65-F5344CB8AC3E}">
        <p14:creationId xmlns:p14="http://schemas.microsoft.com/office/powerpoint/2010/main" val="3196373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322B8-8C61-6148-7386-990906C630F6}"/>
              </a:ext>
            </a:extLst>
          </p:cNvPr>
          <p:cNvSpPr>
            <a:spLocks noGrp="1"/>
          </p:cNvSpPr>
          <p:nvPr>
            <p:ph type="title"/>
          </p:nvPr>
        </p:nvSpPr>
        <p:spPr>
          <a:xfrm>
            <a:off x="457200" y="0"/>
            <a:ext cx="11341100" cy="879676"/>
          </a:xfrm>
        </p:spPr>
        <p:txBody>
          <a:bodyPr/>
          <a:lstStyle/>
          <a:p>
            <a:r>
              <a:rPr lang="en-US" err="1"/>
              <a:t>MetroPlusHealth</a:t>
            </a:r>
            <a:r>
              <a:rPr lang="en-US"/>
              <a:t> Overview</a:t>
            </a:r>
          </a:p>
        </p:txBody>
      </p:sp>
      <p:sp>
        <p:nvSpPr>
          <p:cNvPr id="3" name="Content Placeholder 2">
            <a:extLst>
              <a:ext uri="{FF2B5EF4-FFF2-40B4-BE49-F238E27FC236}">
                <a16:creationId xmlns:a16="http://schemas.microsoft.com/office/drawing/2014/main" id="{4723FDC5-C900-6CA8-C079-52429B5933DE}"/>
              </a:ext>
            </a:extLst>
          </p:cNvPr>
          <p:cNvSpPr>
            <a:spLocks noGrp="1"/>
          </p:cNvSpPr>
          <p:nvPr>
            <p:ph idx="1"/>
          </p:nvPr>
        </p:nvSpPr>
        <p:spPr>
          <a:xfrm>
            <a:off x="457200" y="1238491"/>
            <a:ext cx="11114314" cy="4838217"/>
          </a:xfrm>
        </p:spPr>
        <p:txBody>
          <a:bodyPr vert="horz" lIns="0" tIns="0" rIns="0" bIns="0" rtlCol="0" anchor="t">
            <a:noAutofit/>
          </a:bodyPr>
          <a:lstStyle/>
          <a:p>
            <a:pPr marL="293370" indent="-293370">
              <a:lnSpc>
                <a:spcPct val="100000"/>
              </a:lnSpc>
              <a:spcBef>
                <a:spcPts val="0"/>
              </a:spcBef>
              <a:spcAft>
                <a:spcPts val="1200"/>
              </a:spcAft>
              <a:buFont typeface="Arial" panose="020B0604020202020204" pitchFamily="34" charset="0"/>
              <a:buChar char="•"/>
            </a:pPr>
            <a:r>
              <a:rPr lang="en-US" sz="2000" dirty="0">
                <a:latin typeface="Arial"/>
                <a:cs typeface="Arial"/>
              </a:rPr>
              <a:t>MetroPlusHealth is a Prepaid Health Services Plan (PHSP) licensed to operate in all 5 NYC boroughs. Headquartered at 50 Water Street, in lower Manhattan. </a:t>
            </a:r>
            <a:endParaRPr lang="en-US" dirty="0"/>
          </a:p>
          <a:p>
            <a:pPr marL="293370" indent="-293370">
              <a:lnSpc>
                <a:spcPct val="100000"/>
              </a:lnSpc>
              <a:spcBef>
                <a:spcPts val="0"/>
              </a:spcBef>
              <a:spcAft>
                <a:spcPts val="1200"/>
              </a:spcAft>
              <a:buFont typeface="Arial" panose="020B0604020202020204" pitchFamily="34" charset="0"/>
              <a:buChar char="•"/>
            </a:pPr>
            <a:r>
              <a:rPr lang="en-US" sz="2000" dirty="0">
                <a:latin typeface="Arial"/>
                <a:cs typeface="Arial"/>
              </a:rPr>
              <a:t>MetroPlusHealth, which began operations in 1985, is a wholly owned subsidiary of NYC Health + Hospitals.</a:t>
            </a:r>
            <a:endParaRPr lang="en-US" dirty="0"/>
          </a:p>
          <a:p>
            <a:pPr marL="293370" indent="-293370">
              <a:lnSpc>
                <a:spcPct val="100000"/>
              </a:lnSpc>
              <a:spcBef>
                <a:spcPts val="0"/>
              </a:spcBef>
              <a:buFont typeface="Arial" panose="020B0604020202020204" pitchFamily="34" charset="0"/>
              <a:buChar char="•"/>
            </a:pPr>
            <a:r>
              <a:rPr lang="en-US" sz="2000" dirty="0">
                <a:highlight>
                  <a:srgbClr val="FFFF00"/>
                </a:highlight>
                <a:latin typeface="Arial"/>
                <a:cs typeface="Arial"/>
              </a:rPr>
              <a:t>2023 MetroPlusHealth Highlights:</a:t>
            </a:r>
          </a:p>
          <a:p>
            <a:pPr marL="979170" lvl="1" indent="-293370">
              <a:lnSpc>
                <a:spcPct val="100000"/>
              </a:lnSpc>
              <a:spcBef>
                <a:spcPts val="0"/>
              </a:spcBef>
              <a:spcAft>
                <a:spcPts val="0"/>
              </a:spcAft>
              <a:buFont typeface="Arial" panose="020B0604020202020204" pitchFamily="34" charset="0"/>
              <a:buChar char="•"/>
            </a:pPr>
            <a:r>
              <a:rPr lang="en-US" sz="1800" dirty="0">
                <a:highlight>
                  <a:srgbClr val="FFFF00"/>
                </a:highlight>
                <a:latin typeface="Arial"/>
                <a:cs typeface="Arial"/>
              </a:rPr>
              <a:t>We had over 713,000 members across all our lines of business</a:t>
            </a:r>
          </a:p>
          <a:p>
            <a:pPr marL="979170" lvl="1" indent="-293370">
              <a:lnSpc>
                <a:spcPct val="100000"/>
              </a:lnSpc>
              <a:spcBef>
                <a:spcPts val="0"/>
              </a:spcBef>
              <a:spcAft>
                <a:spcPts val="0"/>
              </a:spcAft>
              <a:buFont typeface="Arial" panose="020B0604020202020204" pitchFamily="34" charset="0"/>
              <a:buChar char="•"/>
            </a:pPr>
            <a:r>
              <a:rPr lang="en-US" sz="1800" dirty="0">
                <a:highlight>
                  <a:srgbClr val="FFFF00"/>
                </a:highlight>
                <a:latin typeface="Arial"/>
                <a:cs typeface="Arial"/>
              </a:rPr>
              <a:t>Nearly 1 in 5 New Yorkers who enrolled in EP, Medicaid, or Child Health were our members</a:t>
            </a:r>
          </a:p>
          <a:p>
            <a:pPr marL="979170" lvl="1" indent="-293370">
              <a:lnSpc>
                <a:spcPct val="100000"/>
              </a:lnSpc>
              <a:spcBef>
                <a:spcPts val="0"/>
              </a:spcBef>
              <a:spcAft>
                <a:spcPts val="0"/>
              </a:spcAft>
              <a:buFont typeface="Arial" panose="020B0604020202020204" pitchFamily="34" charset="0"/>
              <a:buChar char="•"/>
            </a:pPr>
            <a:r>
              <a:rPr lang="en-US" sz="1800" dirty="0">
                <a:highlight>
                  <a:srgbClr val="FFFF00"/>
                </a:highlight>
                <a:latin typeface="Arial"/>
                <a:cs typeface="Arial"/>
              </a:rPr>
              <a:t>Highest quality score ever in Medicare: 4-star rating from the Centers for Medicare &amp; Medicaid </a:t>
            </a:r>
            <a:endParaRPr lang="en-US" sz="1800" dirty="0">
              <a:highlight>
                <a:srgbClr val="FFFF00"/>
              </a:highlight>
            </a:endParaRPr>
          </a:p>
          <a:p>
            <a:pPr marL="971550" lvl="1" indent="-285750">
              <a:spcBef>
                <a:spcPts val="0"/>
              </a:spcBef>
              <a:spcAft>
                <a:spcPts val="0"/>
              </a:spcAft>
              <a:buFont typeface="Arial" panose="020B0604020202020204" pitchFamily="34" charset="0"/>
              <a:buChar char="•"/>
            </a:pPr>
            <a:r>
              <a:rPr lang="en-US" sz="1800" dirty="0">
                <a:highlight>
                  <a:srgbClr val="FFFF00"/>
                </a:highlight>
                <a:latin typeface="Arial"/>
                <a:cs typeface="Arial"/>
              </a:rPr>
              <a:t>Highest Google review rating ever: Over 4.3 stars out of 5.</a:t>
            </a:r>
          </a:p>
          <a:p>
            <a:pPr marL="971550" lvl="1" indent="-285750">
              <a:spcBef>
                <a:spcPts val="0"/>
              </a:spcBef>
              <a:spcAft>
                <a:spcPts val="1200"/>
              </a:spcAft>
              <a:buFont typeface="Arial" panose="020B0604020202020204" pitchFamily="34" charset="0"/>
              <a:buChar char="•"/>
            </a:pPr>
            <a:r>
              <a:rPr lang="en-US" sz="1800" dirty="0">
                <a:highlight>
                  <a:srgbClr val="FFFF00"/>
                </a:highlight>
                <a:latin typeface="Arial"/>
                <a:cs typeface="Arial"/>
              </a:rPr>
              <a:t>Highest QHP membership retention rate ever: Over 87% retention rate</a:t>
            </a:r>
          </a:p>
          <a:p>
            <a:pPr marL="293370" indent="-293370">
              <a:lnSpc>
                <a:spcPct val="100000"/>
              </a:lnSpc>
              <a:spcBef>
                <a:spcPts val="0"/>
              </a:spcBef>
              <a:buFont typeface="Arial" panose="020B0604020202020204" pitchFamily="34" charset="0"/>
              <a:buChar char="•"/>
            </a:pPr>
            <a:r>
              <a:rPr lang="en-US" sz="2000" dirty="0">
                <a:latin typeface="Arial"/>
                <a:cs typeface="Arial"/>
              </a:rPr>
              <a:t>Ranked #1 in overall quality in the 2020 Medicaid Quality Incentive Program,</a:t>
            </a:r>
            <a:br>
              <a:rPr lang="en-US" sz="2000" dirty="0"/>
            </a:br>
            <a:r>
              <a:rPr lang="en-US" sz="2000" dirty="0">
                <a:latin typeface="Arial"/>
                <a:cs typeface="Arial"/>
              </a:rPr>
              <a:t>according to the NYS Department of Health’s 2020 Quality Incentive results.</a:t>
            </a:r>
          </a:p>
          <a:p>
            <a:pPr marL="293370" indent="-293370">
              <a:lnSpc>
                <a:spcPct val="100000"/>
              </a:lnSpc>
              <a:spcBef>
                <a:spcPts val="0"/>
              </a:spcBef>
              <a:spcAft>
                <a:spcPts val="1100"/>
              </a:spcAft>
              <a:buFont typeface="Arial" panose="020B0604020202020204" pitchFamily="34" charset="0"/>
              <a:buChar char="•"/>
            </a:pPr>
            <a:endParaRPr lang="en-US" dirty="0"/>
          </a:p>
        </p:txBody>
      </p:sp>
    </p:spTree>
    <p:extLst>
      <p:ext uri="{BB962C8B-B14F-4D97-AF65-F5344CB8AC3E}">
        <p14:creationId xmlns:p14="http://schemas.microsoft.com/office/powerpoint/2010/main" val="35201527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734F48-9193-2771-DCDC-39738FE9E3AF}"/>
              </a:ext>
            </a:extLst>
          </p:cNvPr>
          <p:cNvSpPr>
            <a:spLocks noGrp="1"/>
          </p:cNvSpPr>
          <p:nvPr>
            <p:ph type="title"/>
          </p:nvPr>
        </p:nvSpPr>
        <p:spPr>
          <a:xfrm>
            <a:off x="0" y="0"/>
            <a:ext cx="12192000" cy="1074058"/>
          </a:xfrm>
        </p:spPr>
        <p:txBody>
          <a:bodyPr/>
          <a:lstStyle/>
          <a:p>
            <a:pPr algn="ctr"/>
            <a:r>
              <a:rPr lang="en-US" sz="3600" b="1">
                <a:latin typeface="+mj-lt"/>
              </a:rPr>
              <a:t>Pharmacy benefits</a:t>
            </a:r>
          </a:p>
        </p:txBody>
      </p:sp>
      <p:sp>
        <p:nvSpPr>
          <p:cNvPr id="7" name="Content Placeholder 6">
            <a:extLst>
              <a:ext uri="{FF2B5EF4-FFF2-40B4-BE49-F238E27FC236}">
                <a16:creationId xmlns:a16="http://schemas.microsoft.com/office/drawing/2014/main" id="{2C88F7C6-C134-BD83-D45E-C4B57A92E9F6}"/>
              </a:ext>
            </a:extLst>
          </p:cNvPr>
          <p:cNvSpPr>
            <a:spLocks noGrp="1"/>
          </p:cNvSpPr>
          <p:nvPr>
            <p:ph sz="quarter" idx="28"/>
          </p:nvPr>
        </p:nvSpPr>
        <p:spPr>
          <a:xfrm>
            <a:off x="718414" y="3187083"/>
            <a:ext cx="2469303" cy="1926455"/>
          </a:xfrm>
        </p:spPr>
        <p:txBody>
          <a:bodyPr/>
          <a:lstStyle/>
          <a:p>
            <a:pPr marL="285750" indent="-285750">
              <a:lnSpc>
                <a:spcPct val="100000"/>
              </a:lnSpc>
              <a:spcBef>
                <a:spcPts val="0"/>
              </a:spcBef>
              <a:spcAft>
                <a:spcPts val="0"/>
              </a:spcAft>
              <a:buClr>
                <a:schemeClr val="bg2"/>
              </a:buClr>
              <a:buFont typeface="Wingdings" panose="05000000000000000000" pitchFamily="2" charset="2"/>
              <a:buChar char="Ø"/>
            </a:pPr>
            <a:r>
              <a:rPr lang="en-US" sz="1200" b="1">
                <a:latin typeface="+mn-lt"/>
              </a:rPr>
              <a:t>Managed by </a:t>
            </a:r>
            <a:r>
              <a:rPr lang="en-US" sz="1200" b="1" err="1">
                <a:latin typeface="+mn-lt"/>
              </a:rPr>
              <a:t>NYRx</a:t>
            </a:r>
            <a:endParaRPr lang="en-US" sz="1200" b="1">
              <a:latin typeface="+mn-lt"/>
            </a:endParaRPr>
          </a:p>
          <a:p>
            <a:pPr marL="285750" indent="-285750">
              <a:lnSpc>
                <a:spcPct val="100000"/>
              </a:lnSpc>
              <a:spcBef>
                <a:spcPts val="0"/>
              </a:spcBef>
              <a:spcAft>
                <a:spcPts val="0"/>
              </a:spcAft>
              <a:buClr>
                <a:schemeClr val="bg2"/>
              </a:buClr>
              <a:buFont typeface="Wingdings" panose="05000000000000000000" pitchFamily="2" charset="2"/>
              <a:buChar char="Ø"/>
            </a:pPr>
            <a:r>
              <a:rPr lang="en-US" sz="1200">
                <a:latin typeface="+mn-lt"/>
              </a:rPr>
              <a:t>Medicaid Managed Care (MMC)</a:t>
            </a:r>
          </a:p>
          <a:p>
            <a:pPr marL="285750" indent="-285750">
              <a:lnSpc>
                <a:spcPct val="100000"/>
              </a:lnSpc>
              <a:spcBef>
                <a:spcPts val="0"/>
              </a:spcBef>
              <a:spcAft>
                <a:spcPts val="0"/>
              </a:spcAft>
              <a:buClr>
                <a:schemeClr val="bg2"/>
              </a:buClr>
              <a:buFont typeface="Wingdings" panose="05000000000000000000" pitchFamily="2" charset="2"/>
              <a:buChar char="Ø"/>
            </a:pPr>
            <a:r>
              <a:rPr lang="en-US" sz="1200">
                <a:latin typeface="+mn-lt"/>
              </a:rPr>
              <a:t>Partnership in Care  (SNP)</a:t>
            </a:r>
          </a:p>
          <a:p>
            <a:pPr marL="285750" indent="-285750">
              <a:lnSpc>
                <a:spcPct val="100000"/>
              </a:lnSpc>
              <a:spcBef>
                <a:spcPts val="0"/>
              </a:spcBef>
              <a:spcAft>
                <a:spcPts val="0"/>
              </a:spcAft>
              <a:buClr>
                <a:schemeClr val="bg2"/>
              </a:buClr>
              <a:buFont typeface="Wingdings" panose="05000000000000000000" pitchFamily="2" charset="2"/>
              <a:buChar char="Ø"/>
            </a:pPr>
            <a:r>
              <a:rPr lang="en-US" sz="1200">
                <a:latin typeface="+mn-lt"/>
              </a:rPr>
              <a:t>MetroPlus Enhanced  (HARP)</a:t>
            </a:r>
          </a:p>
          <a:p>
            <a:pPr marL="285750" indent="-285750">
              <a:lnSpc>
                <a:spcPct val="100000"/>
              </a:lnSpc>
              <a:spcBef>
                <a:spcPts val="0"/>
              </a:spcBef>
              <a:spcAft>
                <a:spcPts val="0"/>
              </a:spcAft>
              <a:buClr>
                <a:schemeClr val="bg2"/>
              </a:buClr>
              <a:buFont typeface="Wingdings" panose="05000000000000000000" pitchFamily="2" charset="2"/>
              <a:buChar char="Ø"/>
            </a:pPr>
            <a:endParaRPr lang="en-US" sz="1200">
              <a:latin typeface="+mn-lt"/>
            </a:endParaRPr>
          </a:p>
          <a:p>
            <a:pPr marL="285750" indent="-285750">
              <a:lnSpc>
                <a:spcPct val="100000"/>
              </a:lnSpc>
              <a:spcBef>
                <a:spcPts val="0"/>
              </a:spcBef>
              <a:spcAft>
                <a:spcPts val="0"/>
              </a:spcAft>
              <a:buClr>
                <a:schemeClr val="bg2"/>
              </a:buClr>
              <a:buFont typeface="Wingdings" panose="05000000000000000000" pitchFamily="2" charset="2"/>
              <a:buChar char="Ø"/>
            </a:pPr>
            <a:r>
              <a:rPr lang="en-US" sz="1200">
                <a:latin typeface="+mn-lt"/>
              </a:rPr>
              <a:t>Phone: 518-486-3209</a:t>
            </a:r>
          </a:p>
          <a:p>
            <a:endParaRPr lang="en-US" sz="1200"/>
          </a:p>
        </p:txBody>
      </p:sp>
      <p:sp>
        <p:nvSpPr>
          <p:cNvPr id="8" name="Content Placeholder 7">
            <a:extLst>
              <a:ext uri="{FF2B5EF4-FFF2-40B4-BE49-F238E27FC236}">
                <a16:creationId xmlns:a16="http://schemas.microsoft.com/office/drawing/2014/main" id="{AD9781E1-401E-CF27-9CE4-5FE4EE0738EF}"/>
              </a:ext>
            </a:extLst>
          </p:cNvPr>
          <p:cNvSpPr>
            <a:spLocks noGrp="1"/>
          </p:cNvSpPr>
          <p:nvPr>
            <p:ph sz="quarter" idx="29"/>
          </p:nvPr>
        </p:nvSpPr>
        <p:spPr>
          <a:xfrm>
            <a:off x="3469128" y="3187083"/>
            <a:ext cx="2480545" cy="1926455"/>
          </a:xfrm>
        </p:spPr>
        <p:txBody>
          <a:bodyPr/>
          <a:lstStyle/>
          <a:p>
            <a:pPr marL="427355" indent="-335280">
              <a:lnSpc>
                <a:spcPct val="100000"/>
              </a:lnSpc>
              <a:spcBef>
                <a:spcPts val="0"/>
              </a:spcBef>
              <a:spcAft>
                <a:spcPts val="0"/>
              </a:spcAft>
              <a:buClr>
                <a:schemeClr val="bg2"/>
              </a:buClr>
              <a:buFont typeface="Wingdings" panose="05000000000000000000" pitchFamily="2" charset="2"/>
              <a:buChar char="Ø"/>
              <a:tabLst>
                <a:tab pos="426720" algn="l"/>
                <a:tab pos="427355" algn="l"/>
              </a:tabLst>
            </a:pPr>
            <a:r>
              <a:rPr lang="en-US" sz="1200" b="1" spc="-10">
                <a:latin typeface="+mn-lt"/>
                <a:cs typeface="Georgia"/>
              </a:rPr>
              <a:t>Managed by CVS Caremark</a:t>
            </a:r>
          </a:p>
          <a:p>
            <a:pPr marL="427355" indent="-335280">
              <a:lnSpc>
                <a:spcPct val="100000"/>
              </a:lnSpc>
              <a:spcBef>
                <a:spcPts val="0"/>
              </a:spcBef>
              <a:spcAft>
                <a:spcPts val="0"/>
              </a:spcAft>
              <a:buClr>
                <a:schemeClr val="bg2"/>
              </a:buClr>
              <a:buFont typeface="Wingdings" panose="05000000000000000000" pitchFamily="2" charset="2"/>
              <a:buChar char="Ø"/>
              <a:tabLst>
                <a:tab pos="426720" algn="l"/>
                <a:tab pos="427355" algn="l"/>
              </a:tabLst>
            </a:pPr>
            <a:r>
              <a:rPr lang="en-US" sz="1200" spc="-10">
                <a:latin typeface="+mn-lt"/>
                <a:cs typeface="Georgia"/>
              </a:rPr>
              <a:t>Medicare</a:t>
            </a:r>
            <a:r>
              <a:rPr lang="en-US" sz="1200" spc="35">
                <a:latin typeface="+mn-lt"/>
                <a:cs typeface="Georgia"/>
              </a:rPr>
              <a:t> </a:t>
            </a:r>
            <a:r>
              <a:rPr lang="en-US" sz="1200" spc="-5">
                <a:latin typeface="+mn-lt"/>
                <a:cs typeface="Georgia"/>
              </a:rPr>
              <a:t>Advantage</a:t>
            </a:r>
            <a:r>
              <a:rPr lang="en-US" sz="1200">
                <a:latin typeface="+mn-lt"/>
                <a:cs typeface="Georgia"/>
              </a:rPr>
              <a:t> </a:t>
            </a:r>
            <a:r>
              <a:rPr lang="en-US" sz="1200" spc="-5">
                <a:latin typeface="+mn-lt"/>
                <a:cs typeface="Georgia"/>
              </a:rPr>
              <a:t>Plan</a:t>
            </a:r>
            <a:r>
              <a:rPr lang="en-US" sz="1200">
                <a:latin typeface="+mn-lt"/>
                <a:cs typeface="Georgia"/>
              </a:rPr>
              <a:t> </a:t>
            </a:r>
            <a:r>
              <a:rPr lang="en-US" sz="1200" spc="-10">
                <a:latin typeface="+mn-lt"/>
                <a:cs typeface="Georgia"/>
              </a:rPr>
              <a:t>(HMO</a:t>
            </a:r>
            <a:r>
              <a:rPr lang="en-US" sz="1200" spc="-15">
                <a:latin typeface="+mn-lt"/>
                <a:cs typeface="Georgia"/>
              </a:rPr>
              <a:t> </a:t>
            </a:r>
            <a:r>
              <a:rPr lang="en-US" sz="1200" spc="-10">
                <a:latin typeface="+mn-lt"/>
                <a:cs typeface="Georgia"/>
              </a:rPr>
              <a:t>SNP)</a:t>
            </a:r>
            <a:endParaRPr lang="en-US" sz="1200">
              <a:latin typeface="+mn-lt"/>
              <a:cs typeface="Georgia"/>
            </a:endParaRPr>
          </a:p>
          <a:p>
            <a:pPr marL="378460" marR="495934" indent="-287020">
              <a:lnSpc>
                <a:spcPct val="100000"/>
              </a:lnSpc>
              <a:spcBef>
                <a:spcPts val="0"/>
              </a:spcBef>
              <a:spcAft>
                <a:spcPts val="0"/>
              </a:spcAft>
              <a:buClr>
                <a:schemeClr val="bg2"/>
              </a:buClr>
              <a:buFont typeface="Wingdings" panose="05000000000000000000" pitchFamily="2" charset="2"/>
              <a:buChar char="Ø"/>
              <a:tabLst>
                <a:tab pos="378460" algn="l"/>
                <a:tab pos="379095" algn="l"/>
              </a:tabLst>
            </a:pPr>
            <a:r>
              <a:rPr lang="en-US" sz="1200" spc="-10">
                <a:latin typeface="+mn-lt"/>
                <a:cs typeface="Georgia"/>
              </a:rPr>
              <a:t>Medicare</a:t>
            </a:r>
            <a:r>
              <a:rPr lang="en-US" sz="1200">
                <a:latin typeface="+mn-lt"/>
                <a:cs typeface="Georgia"/>
              </a:rPr>
              <a:t> </a:t>
            </a:r>
            <a:r>
              <a:rPr lang="en-US" sz="1200" spc="-5">
                <a:latin typeface="+mn-lt"/>
                <a:cs typeface="Georgia"/>
              </a:rPr>
              <a:t>Platinum </a:t>
            </a:r>
            <a:r>
              <a:rPr lang="en-US" sz="1200" spc="-370">
                <a:latin typeface="+mn-lt"/>
                <a:cs typeface="Georgia"/>
              </a:rPr>
              <a:t> </a:t>
            </a:r>
            <a:r>
              <a:rPr lang="en-US" sz="1200" spc="-5">
                <a:latin typeface="+mn-lt"/>
                <a:cs typeface="Georgia"/>
              </a:rPr>
              <a:t>Plan</a:t>
            </a:r>
            <a:r>
              <a:rPr lang="en-US" sz="1200" spc="10">
                <a:latin typeface="+mn-lt"/>
                <a:cs typeface="Georgia"/>
              </a:rPr>
              <a:t> </a:t>
            </a:r>
            <a:r>
              <a:rPr lang="en-US" sz="1200" spc="-10">
                <a:latin typeface="+mn-lt"/>
                <a:cs typeface="Georgia"/>
              </a:rPr>
              <a:t>(HMO)</a:t>
            </a:r>
          </a:p>
          <a:p>
            <a:pPr marL="378460" marR="495934" indent="-287020">
              <a:lnSpc>
                <a:spcPct val="100000"/>
              </a:lnSpc>
              <a:spcBef>
                <a:spcPts val="0"/>
              </a:spcBef>
              <a:spcAft>
                <a:spcPts val="0"/>
              </a:spcAft>
              <a:buClr>
                <a:schemeClr val="bg2"/>
              </a:buClr>
              <a:buFont typeface="Wingdings" panose="05000000000000000000" pitchFamily="2" charset="2"/>
              <a:buChar char="Ø"/>
              <a:tabLst>
                <a:tab pos="378460" algn="l"/>
                <a:tab pos="379095" algn="l"/>
              </a:tabLst>
            </a:pPr>
            <a:r>
              <a:rPr lang="en-US" sz="1200" spc="-10" err="1">
                <a:latin typeface="+mn-lt"/>
                <a:cs typeface="Georgia"/>
              </a:rPr>
              <a:t>UltraCare</a:t>
            </a:r>
            <a:r>
              <a:rPr lang="en-US" sz="1200" spc="-10">
                <a:latin typeface="+mn-lt"/>
                <a:cs typeface="Georgia"/>
              </a:rPr>
              <a:t> (HMO SNP)</a:t>
            </a:r>
            <a:endParaRPr lang="en-US" sz="1200">
              <a:latin typeface="+mn-lt"/>
              <a:cs typeface="Georgia"/>
            </a:endParaRPr>
          </a:p>
          <a:p>
            <a:pPr marL="377825" indent="-285750">
              <a:lnSpc>
                <a:spcPct val="100000"/>
              </a:lnSpc>
              <a:spcBef>
                <a:spcPts val="0"/>
              </a:spcBef>
              <a:spcAft>
                <a:spcPts val="0"/>
              </a:spcAft>
              <a:buClr>
                <a:schemeClr val="bg2"/>
              </a:buClr>
              <a:buFont typeface="Wingdings" panose="05000000000000000000" pitchFamily="2" charset="2"/>
              <a:buChar char="Ø"/>
            </a:pPr>
            <a:endParaRPr lang="en-US" sz="1200" spc="-5">
              <a:latin typeface="+mn-lt"/>
              <a:cs typeface="Georgia"/>
            </a:endParaRPr>
          </a:p>
          <a:p>
            <a:pPr marL="377825" indent="-285750">
              <a:lnSpc>
                <a:spcPct val="100000"/>
              </a:lnSpc>
              <a:spcBef>
                <a:spcPts val="0"/>
              </a:spcBef>
              <a:spcAft>
                <a:spcPts val="0"/>
              </a:spcAft>
              <a:buClr>
                <a:schemeClr val="bg2"/>
              </a:buClr>
              <a:buFont typeface="Wingdings" panose="05000000000000000000" pitchFamily="2" charset="2"/>
              <a:buChar char="Ø"/>
            </a:pPr>
            <a:r>
              <a:rPr lang="en-US" sz="1200" spc="-5">
                <a:latin typeface="+mn-lt"/>
                <a:cs typeface="Georgia"/>
              </a:rPr>
              <a:t>Phone:</a:t>
            </a:r>
            <a:r>
              <a:rPr lang="en-US" sz="1200" spc="-25">
                <a:latin typeface="+mn-lt"/>
                <a:cs typeface="Georgia"/>
              </a:rPr>
              <a:t> </a:t>
            </a:r>
            <a:r>
              <a:rPr lang="en-US" sz="1200" spc="-5">
                <a:latin typeface="+mn-lt"/>
                <a:cs typeface="Georgia"/>
              </a:rPr>
              <a:t>855-344-0930</a:t>
            </a:r>
          </a:p>
          <a:p>
            <a:pPr marL="377825" indent="-285750">
              <a:lnSpc>
                <a:spcPct val="100000"/>
              </a:lnSpc>
              <a:spcBef>
                <a:spcPts val="0"/>
              </a:spcBef>
              <a:spcAft>
                <a:spcPts val="0"/>
              </a:spcAft>
              <a:buClr>
                <a:schemeClr val="bg2"/>
              </a:buClr>
              <a:buFont typeface="Wingdings" panose="05000000000000000000" pitchFamily="2" charset="2"/>
              <a:buChar char="Ø"/>
            </a:pPr>
            <a:r>
              <a:rPr lang="en-US" sz="1200" spc="-10">
                <a:latin typeface="+mn-lt"/>
                <a:cs typeface="Georgia"/>
              </a:rPr>
              <a:t>Fax:</a:t>
            </a:r>
            <a:r>
              <a:rPr lang="en-US" sz="1200" spc="5">
                <a:latin typeface="+mn-lt"/>
                <a:cs typeface="Georgia"/>
              </a:rPr>
              <a:t> </a:t>
            </a:r>
            <a:r>
              <a:rPr lang="en-US" sz="1200" spc="-10">
                <a:latin typeface="+mn-lt"/>
                <a:cs typeface="Georgia"/>
              </a:rPr>
              <a:t>855-633-7673</a:t>
            </a:r>
            <a:endParaRPr lang="en-US" sz="1200">
              <a:latin typeface="+mn-lt"/>
              <a:cs typeface="Georgia"/>
            </a:endParaRPr>
          </a:p>
          <a:p>
            <a:endParaRPr lang="en-US" sz="1200"/>
          </a:p>
        </p:txBody>
      </p:sp>
      <p:sp>
        <p:nvSpPr>
          <p:cNvPr id="9" name="Content Placeholder 8">
            <a:extLst>
              <a:ext uri="{FF2B5EF4-FFF2-40B4-BE49-F238E27FC236}">
                <a16:creationId xmlns:a16="http://schemas.microsoft.com/office/drawing/2014/main" id="{B72C18CF-8A2B-AD43-C19B-C3C7643BD595}"/>
              </a:ext>
            </a:extLst>
          </p:cNvPr>
          <p:cNvSpPr>
            <a:spLocks noGrp="1"/>
          </p:cNvSpPr>
          <p:nvPr>
            <p:ph sz="quarter" idx="30"/>
          </p:nvPr>
        </p:nvSpPr>
        <p:spPr>
          <a:xfrm>
            <a:off x="6242328" y="3187083"/>
            <a:ext cx="2469303" cy="1766657"/>
          </a:xfrm>
        </p:spPr>
        <p:txBody>
          <a:bodyPr/>
          <a:lstStyle/>
          <a:p>
            <a:pPr marL="427355" indent="-335280">
              <a:lnSpc>
                <a:spcPct val="100000"/>
              </a:lnSpc>
              <a:spcBef>
                <a:spcPts val="0"/>
              </a:spcBef>
              <a:spcAft>
                <a:spcPts val="0"/>
              </a:spcAft>
              <a:buClr>
                <a:schemeClr val="bg2"/>
              </a:buClr>
              <a:buFont typeface="Wingdings" panose="05000000000000000000" pitchFamily="2" charset="2"/>
              <a:buChar char="Ø"/>
              <a:tabLst>
                <a:tab pos="426720" algn="l"/>
                <a:tab pos="427355" algn="l"/>
              </a:tabLst>
            </a:pPr>
            <a:r>
              <a:rPr lang="en-US" sz="1200" b="1" spc="-10">
                <a:latin typeface="+mn-lt"/>
                <a:cs typeface="Georgia"/>
              </a:rPr>
              <a:t>Managed by CVS Caremark</a:t>
            </a:r>
          </a:p>
          <a:p>
            <a:pPr marL="427355" indent="-335280">
              <a:lnSpc>
                <a:spcPct val="100000"/>
              </a:lnSpc>
              <a:spcBef>
                <a:spcPts val="0"/>
              </a:spcBef>
              <a:spcAft>
                <a:spcPts val="0"/>
              </a:spcAft>
              <a:buClr>
                <a:schemeClr val="bg2"/>
              </a:buClr>
              <a:buFont typeface="Wingdings" panose="05000000000000000000" pitchFamily="2" charset="2"/>
              <a:buChar char="Ø"/>
              <a:tabLst>
                <a:tab pos="426720" algn="l"/>
                <a:tab pos="427355" algn="l"/>
              </a:tabLst>
            </a:pPr>
            <a:r>
              <a:rPr lang="en-US" sz="1200">
                <a:latin typeface="+mn-lt"/>
              </a:rPr>
              <a:t>Child Health Plus (CHP)</a:t>
            </a:r>
          </a:p>
          <a:p>
            <a:pPr marL="427355" indent="-335280">
              <a:lnSpc>
                <a:spcPct val="100000"/>
              </a:lnSpc>
              <a:spcBef>
                <a:spcPts val="0"/>
              </a:spcBef>
              <a:spcAft>
                <a:spcPts val="0"/>
              </a:spcAft>
              <a:buClr>
                <a:schemeClr val="bg2"/>
              </a:buClr>
              <a:buFont typeface="Wingdings" panose="05000000000000000000" pitchFamily="2" charset="2"/>
              <a:buChar char="Ø"/>
              <a:tabLst>
                <a:tab pos="426720" algn="l"/>
                <a:tab pos="427355" algn="l"/>
              </a:tabLst>
            </a:pPr>
            <a:r>
              <a:rPr lang="en-US" sz="1200">
                <a:latin typeface="+mn-lt"/>
              </a:rPr>
              <a:t>Phone: 877-433-7643</a:t>
            </a:r>
          </a:p>
          <a:p>
            <a:pPr marL="427355" indent="-335280">
              <a:lnSpc>
                <a:spcPct val="100000"/>
              </a:lnSpc>
              <a:spcBef>
                <a:spcPts val="0"/>
              </a:spcBef>
              <a:spcAft>
                <a:spcPts val="0"/>
              </a:spcAft>
              <a:buClr>
                <a:schemeClr val="bg2"/>
              </a:buClr>
              <a:buFont typeface="Wingdings" panose="05000000000000000000" pitchFamily="2" charset="2"/>
              <a:buChar char="Ø"/>
              <a:tabLst>
                <a:tab pos="426720" algn="l"/>
                <a:tab pos="427355" algn="l"/>
              </a:tabLst>
            </a:pPr>
            <a:r>
              <a:rPr lang="en-US" sz="1200">
                <a:latin typeface="+mn-lt"/>
              </a:rPr>
              <a:t>Fax: 866-255-7569</a:t>
            </a:r>
          </a:p>
          <a:p>
            <a:pPr marL="427355" indent="-335280">
              <a:lnSpc>
                <a:spcPct val="100000"/>
              </a:lnSpc>
              <a:spcBef>
                <a:spcPts val="0"/>
              </a:spcBef>
              <a:spcAft>
                <a:spcPts val="0"/>
              </a:spcAft>
              <a:buClr>
                <a:schemeClr val="bg2"/>
              </a:buClr>
              <a:buFont typeface="Wingdings" panose="05000000000000000000" pitchFamily="2" charset="2"/>
              <a:buChar char="Ø"/>
              <a:tabLst>
                <a:tab pos="426720" algn="l"/>
                <a:tab pos="427355" algn="l"/>
              </a:tabLst>
            </a:pPr>
            <a:endParaRPr lang="en-US" sz="1200" b="1" spc="-10">
              <a:latin typeface="+mn-lt"/>
              <a:cs typeface="Georgia"/>
            </a:endParaRPr>
          </a:p>
          <a:p>
            <a:pPr marL="427355" indent="-335280">
              <a:lnSpc>
                <a:spcPct val="100000"/>
              </a:lnSpc>
              <a:spcBef>
                <a:spcPts val="0"/>
              </a:spcBef>
              <a:spcAft>
                <a:spcPts val="0"/>
              </a:spcAft>
              <a:buClr>
                <a:schemeClr val="bg2"/>
              </a:buClr>
              <a:buFont typeface="Wingdings" panose="05000000000000000000" pitchFamily="2" charset="2"/>
              <a:buChar char="Ø"/>
              <a:tabLst>
                <a:tab pos="426720" algn="l"/>
                <a:tab pos="427355" algn="l"/>
              </a:tabLst>
            </a:pPr>
            <a:r>
              <a:rPr lang="en-US" sz="1200">
                <a:latin typeface="+mn-lt"/>
              </a:rPr>
              <a:t>Essential Plans</a:t>
            </a:r>
          </a:p>
          <a:p>
            <a:pPr marL="427355" indent="-335280">
              <a:lnSpc>
                <a:spcPct val="100000"/>
              </a:lnSpc>
              <a:spcBef>
                <a:spcPts val="0"/>
              </a:spcBef>
              <a:spcAft>
                <a:spcPts val="0"/>
              </a:spcAft>
              <a:buClr>
                <a:schemeClr val="bg2"/>
              </a:buClr>
              <a:buFont typeface="Wingdings" panose="05000000000000000000" pitchFamily="2" charset="2"/>
              <a:buChar char="Ø"/>
              <a:tabLst>
                <a:tab pos="426720" algn="l"/>
                <a:tab pos="427355" algn="l"/>
              </a:tabLst>
            </a:pPr>
            <a:r>
              <a:rPr lang="en-US" sz="1200">
                <a:latin typeface="+mn-lt"/>
              </a:rPr>
              <a:t>Marketplace Plans</a:t>
            </a:r>
          </a:p>
          <a:p>
            <a:pPr marL="427355" indent="-335280">
              <a:lnSpc>
                <a:spcPct val="100000"/>
              </a:lnSpc>
              <a:spcBef>
                <a:spcPts val="0"/>
              </a:spcBef>
              <a:spcAft>
                <a:spcPts val="0"/>
              </a:spcAft>
              <a:buClr>
                <a:schemeClr val="bg2"/>
              </a:buClr>
              <a:buFont typeface="Wingdings" panose="05000000000000000000" pitchFamily="2" charset="2"/>
              <a:buChar char="Ø"/>
              <a:tabLst>
                <a:tab pos="426720" algn="l"/>
                <a:tab pos="427355" algn="l"/>
              </a:tabLst>
            </a:pPr>
            <a:r>
              <a:rPr lang="en-US" sz="1200">
                <a:latin typeface="+mn-lt"/>
              </a:rPr>
              <a:t>MetroPlusHealth Gold</a:t>
            </a:r>
          </a:p>
          <a:p>
            <a:pPr marL="427355" indent="-335280">
              <a:lnSpc>
                <a:spcPct val="100000"/>
              </a:lnSpc>
              <a:spcBef>
                <a:spcPts val="0"/>
              </a:spcBef>
              <a:spcAft>
                <a:spcPts val="0"/>
              </a:spcAft>
              <a:buClr>
                <a:schemeClr val="bg2"/>
              </a:buClr>
              <a:buFont typeface="Wingdings" panose="05000000000000000000" pitchFamily="2" charset="2"/>
              <a:buChar char="Ø"/>
              <a:tabLst>
                <a:tab pos="426720" algn="l"/>
                <a:tab pos="427355" algn="l"/>
              </a:tabLst>
            </a:pPr>
            <a:r>
              <a:rPr lang="en-US" sz="1200" err="1">
                <a:latin typeface="+mn-lt"/>
              </a:rPr>
              <a:t>GoldCare</a:t>
            </a:r>
            <a:r>
              <a:rPr lang="en-US" sz="1200">
                <a:latin typeface="+mn-lt"/>
              </a:rPr>
              <a:t> Plan</a:t>
            </a:r>
          </a:p>
          <a:p>
            <a:pPr marL="427355" indent="-335280">
              <a:lnSpc>
                <a:spcPct val="100000"/>
              </a:lnSpc>
              <a:spcBef>
                <a:spcPts val="0"/>
              </a:spcBef>
              <a:spcAft>
                <a:spcPts val="0"/>
              </a:spcAft>
              <a:buClr>
                <a:schemeClr val="bg2"/>
              </a:buClr>
              <a:buFont typeface="Wingdings" panose="05000000000000000000" pitchFamily="2" charset="2"/>
              <a:buChar char="Ø"/>
              <a:tabLst>
                <a:tab pos="426720" algn="l"/>
                <a:tab pos="427355" algn="l"/>
              </a:tabLst>
            </a:pPr>
            <a:r>
              <a:rPr lang="en-US" sz="1200" spc="-5">
                <a:latin typeface="+mn-lt"/>
                <a:cs typeface="Georgia"/>
              </a:rPr>
              <a:t>Phone:</a:t>
            </a:r>
            <a:r>
              <a:rPr lang="en-US" sz="1200" spc="-15">
                <a:latin typeface="+mn-lt"/>
                <a:cs typeface="Georgia"/>
              </a:rPr>
              <a:t> </a:t>
            </a:r>
            <a:r>
              <a:rPr lang="en-US" sz="1200" spc="-5">
                <a:latin typeface="+mn-lt"/>
                <a:cs typeface="Georgia"/>
              </a:rPr>
              <a:t>855-582-2022</a:t>
            </a:r>
            <a:endParaRPr lang="en-US" sz="1200">
              <a:latin typeface="+mn-lt"/>
              <a:cs typeface="Georgia"/>
            </a:endParaRPr>
          </a:p>
          <a:p>
            <a:pPr marL="427355" indent="-335280">
              <a:lnSpc>
                <a:spcPct val="100000"/>
              </a:lnSpc>
              <a:spcBef>
                <a:spcPts val="0"/>
              </a:spcBef>
              <a:spcAft>
                <a:spcPts val="0"/>
              </a:spcAft>
              <a:buClr>
                <a:schemeClr val="bg2"/>
              </a:buClr>
              <a:buFont typeface="Wingdings" panose="05000000000000000000" pitchFamily="2" charset="2"/>
              <a:buChar char="Ø"/>
              <a:tabLst>
                <a:tab pos="426720" algn="l"/>
                <a:tab pos="427355" algn="l"/>
              </a:tabLst>
            </a:pPr>
            <a:r>
              <a:rPr lang="en-US" sz="1200" spc="-10">
                <a:latin typeface="+mn-lt"/>
                <a:cs typeface="Georgia"/>
              </a:rPr>
              <a:t>Fax:</a:t>
            </a:r>
            <a:r>
              <a:rPr lang="en-US" sz="1200" spc="-15">
                <a:latin typeface="+mn-lt"/>
                <a:cs typeface="Georgia"/>
              </a:rPr>
              <a:t> </a:t>
            </a:r>
            <a:r>
              <a:rPr lang="en-US" sz="1200" spc="-5">
                <a:latin typeface="+mn-lt"/>
                <a:cs typeface="Georgia"/>
              </a:rPr>
              <a:t>855-245-8333</a:t>
            </a:r>
            <a:endParaRPr lang="en-US" sz="1200">
              <a:latin typeface="+mn-lt"/>
            </a:endParaRPr>
          </a:p>
        </p:txBody>
      </p:sp>
      <p:sp>
        <p:nvSpPr>
          <p:cNvPr id="11" name="Content Placeholder 10">
            <a:extLst>
              <a:ext uri="{FF2B5EF4-FFF2-40B4-BE49-F238E27FC236}">
                <a16:creationId xmlns:a16="http://schemas.microsoft.com/office/drawing/2014/main" id="{A3C3D025-21EC-E356-953F-E3E4DDCCC67E}"/>
              </a:ext>
            </a:extLst>
          </p:cNvPr>
          <p:cNvSpPr>
            <a:spLocks noGrp="1"/>
          </p:cNvSpPr>
          <p:nvPr>
            <p:ph sz="quarter" idx="32"/>
          </p:nvPr>
        </p:nvSpPr>
        <p:spPr>
          <a:xfrm>
            <a:off x="9244128" y="3187083"/>
            <a:ext cx="2469303" cy="1766657"/>
          </a:xfrm>
        </p:spPr>
        <p:txBody>
          <a:bodyPr/>
          <a:lstStyle/>
          <a:p>
            <a:pPr marL="92075" marR="288290">
              <a:lnSpc>
                <a:spcPct val="100000"/>
              </a:lnSpc>
              <a:spcBef>
                <a:spcPts val="0"/>
              </a:spcBef>
              <a:spcAft>
                <a:spcPts val="0"/>
              </a:spcAft>
            </a:pPr>
            <a:r>
              <a:rPr lang="en-US" sz="1200" spc="-5">
                <a:latin typeface="+mn-lt"/>
                <a:cs typeface="Georgia"/>
              </a:rPr>
              <a:t>For Child Health Plus, Essential, Marketplace, </a:t>
            </a:r>
            <a:r>
              <a:rPr lang="en-US" sz="1200">
                <a:latin typeface="+mn-lt"/>
              </a:rPr>
              <a:t>MetroPlusHealth Gold and </a:t>
            </a:r>
            <a:r>
              <a:rPr lang="en-US" sz="1200" err="1">
                <a:latin typeface="+mn-lt"/>
              </a:rPr>
              <a:t>GoldCare</a:t>
            </a:r>
            <a:r>
              <a:rPr lang="en-US" sz="1200">
                <a:latin typeface="+mn-lt"/>
              </a:rPr>
              <a:t> Plan</a:t>
            </a:r>
            <a:r>
              <a:rPr lang="en-US" sz="1200" spc="-5">
                <a:latin typeface="+mn-lt"/>
                <a:cs typeface="Georgia"/>
              </a:rPr>
              <a:t> members who require </a:t>
            </a:r>
            <a:r>
              <a:rPr lang="en-US" sz="1200" spc="-375">
                <a:latin typeface="+mn-lt"/>
                <a:cs typeface="Georgia"/>
              </a:rPr>
              <a:t> </a:t>
            </a:r>
            <a:r>
              <a:rPr lang="en-US" sz="1200" spc="-10">
                <a:latin typeface="+mn-lt"/>
                <a:cs typeface="Georgia"/>
              </a:rPr>
              <a:t>specialty</a:t>
            </a:r>
            <a:r>
              <a:rPr lang="en-US" sz="1200" spc="35">
                <a:latin typeface="+mn-lt"/>
                <a:cs typeface="Georgia"/>
              </a:rPr>
              <a:t> </a:t>
            </a:r>
            <a:r>
              <a:rPr lang="en-US" sz="1200" spc="-5">
                <a:latin typeface="+mn-lt"/>
                <a:cs typeface="Georgia"/>
              </a:rPr>
              <a:t>drugs,</a:t>
            </a:r>
            <a:r>
              <a:rPr lang="en-US" sz="1200" spc="10">
                <a:latin typeface="+mn-lt"/>
                <a:cs typeface="Georgia"/>
              </a:rPr>
              <a:t> </a:t>
            </a:r>
            <a:r>
              <a:rPr lang="en-US" sz="1200" spc="-10">
                <a:latin typeface="+mn-lt"/>
                <a:cs typeface="Georgia"/>
              </a:rPr>
              <a:t>call </a:t>
            </a:r>
            <a:r>
              <a:rPr lang="en-US" sz="1200" spc="-5">
                <a:latin typeface="+mn-lt"/>
                <a:cs typeface="Georgia"/>
              </a:rPr>
              <a:t> </a:t>
            </a:r>
            <a:r>
              <a:rPr lang="en-US" sz="1200" spc="-10">
                <a:latin typeface="+mn-lt"/>
                <a:cs typeface="Georgia"/>
              </a:rPr>
              <a:t>MetroPlus</a:t>
            </a:r>
            <a:r>
              <a:rPr lang="en-US" sz="1200" spc="20">
                <a:latin typeface="+mn-lt"/>
                <a:cs typeface="Georgia"/>
              </a:rPr>
              <a:t> </a:t>
            </a:r>
            <a:r>
              <a:rPr lang="en-US" sz="1200" spc="-5">
                <a:latin typeface="+mn-lt"/>
                <a:cs typeface="Georgia"/>
              </a:rPr>
              <a:t>Health Pharmacy</a:t>
            </a:r>
            <a:r>
              <a:rPr lang="en-US" sz="1200" spc="40">
                <a:latin typeface="+mn-lt"/>
                <a:cs typeface="Georgia"/>
              </a:rPr>
              <a:t> </a:t>
            </a:r>
            <a:r>
              <a:rPr lang="en-US" sz="1200" spc="-10">
                <a:latin typeface="+mn-lt"/>
                <a:cs typeface="Georgia"/>
              </a:rPr>
              <a:t>department</a:t>
            </a:r>
            <a:r>
              <a:rPr lang="en-US" sz="1200" spc="35">
                <a:latin typeface="+mn-lt"/>
                <a:cs typeface="Georgia"/>
              </a:rPr>
              <a:t> </a:t>
            </a:r>
            <a:r>
              <a:rPr lang="en-US" sz="1200" spc="-5">
                <a:latin typeface="+mn-lt"/>
                <a:cs typeface="Georgia"/>
              </a:rPr>
              <a:t>at:</a:t>
            </a:r>
          </a:p>
          <a:p>
            <a:pPr marL="92075" marR="288290">
              <a:lnSpc>
                <a:spcPct val="100000"/>
              </a:lnSpc>
              <a:spcBef>
                <a:spcPts val="0"/>
              </a:spcBef>
              <a:spcAft>
                <a:spcPts val="0"/>
              </a:spcAft>
            </a:pPr>
            <a:endParaRPr lang="en-US" sz="1200" spc="-5">
              <a:latin typeface="+mn-lt"/>
              <a:cs typeface="Georgia"/>
            </a:endParaRPr>
          </a:p>
          <a:p>
            <a:pPr marL="92075">
              <a:lnSpc>
                <a:spcPct val="100000"/>
              </a:lnSpc>
              <a:spcBef>
                <a:spcPts val="0"/>
              </a:spcBef>
              <a:spcAft>
                <a:spcPts val="0"/>
              </a:spcAft>
            </a:pPr>
            <a:r>
              <a:rPr lang="en-US" sz="1200" spc="-5">
                <a:latin typeface="+mn-lt"/>
                <a:cs typeface="Georgia"/>
              </a:rPr>
              <a:t>Phone:</a:t>
            </a:r>
            <a:r>
              <a:rPr lang="en-US" sz="1200" spc="-15">
                <a:latin typeface="+mn-lt"/>
                <a:cs typeface="Georgia"/>
              </a:rPr>
              <a:t> </a:t>
            </a:r>
            <a:r>
              <a:rPr lang="en-US" sz="1200" spc="-5">
                <a:latin typeface="+mn-lt"/>
                <a:cs typeface="Georgia"/>
              </a:rPr>
              <a:t>800-303-9626</a:t>
            </a:r>
            <a:endParaRPr lang="en-US" sz="1200">
              <a:latin typeface="+mn-lt"/>
              <a:cs typeface="Georgia"/>
            </a:endParaRPr>
          </a:p>
          <a:p>
            <a:pPr marL="92075">
              <a:lnSpc>
                <a:spcPct val="100000"/>
              </a:lnSpc>
              <a:spcBef>
                <a:spcPts val="0"/>
              </a:spcBef>
              <a:spcAft>
                <a:spcPts val="0"/>
              </a:spcAft>
            </a:pPr>
            <a:r>
              <a:rPr lang="en-US" sz="1200" spc="-5">
                <a:latin typeface="+mn-lt"/>
                <a:cs typeface="Georgia"/>
              </a:rPr>
              <a:t>Fax:</a:t>
            </a:r>
            <a:r>
              <a:rPr lang="en-US" sz="1200">
                <a:latin typeface="+mn-lt"/>
                <a:cs typeface="Georgia"/>
              </a:rPr>
              <a:t> </a:t>
            </a:r>
            <a:r>
              <a:rPr lang="en-US" sz="1200" spc="-10">
                <a:latin typeface="+mn-lt"/>
                <a:cs typeface="Georgia"/>
              </a:rPr>
              <a:t>844-807-8455</a:t>
            </a:r>
            <a:endParaRPr lang="en-US" sz="1200">
              <a:latin typeface="+mn-lt"/>
              <a:cs typeface="Georgia"/>
            </a:endParaRPr>
          </a:p>
          <a:p>
            <a:endParaRPr lang="en-US"/>
          </a:p>
        </p:txBody>
      </p:sp>
      <p:sp>
        <p:nvSpPr>
          <p:cNvPr id="2" name="Rectangle 1">
            <a:extLst>
              <a:ext uri="{FF2B5EF4-FFF2-40B4-BE49-F238E27FC236}">
                <a16:creationId xmlns:a16="http://schemas.microsoft.com/office/drawing/2014/main" id="{21279E41-4B6E-1F23-ECD2-E597FD0F02F8}"/>
              </a:ext>
            </a:extLst>
          </p:cNvPr>
          <p:cNvSpPr/>
          <p:nvPr/>
        </p:nvSpPr>
        <p:spPr>
          <a:xfrm>
            <a:off x="793838" y="5228417"/>
            <a:ext cx="10604323" cy="914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9085" marR="0" lvl="0" indent="-287020" algn="l" defTabSz="914400" rtl="0" eaLnBrk="1" fontAlgn="auto" latinLnBrk="0" hangingPunct="1">
              <a:lnSpc>
                <a:spcPct val="100000"/>
              </a:lnSpc>
              <a:spcBef>
                <a:spcPts val="970"/>
              </a:spcBef>
              <a:spcAft>
                <a:spcPts val="0"/>
              </a:spcAft>
              <a:buClr>
                <a:srgbClr val="FFCF31"/>
              </a:buClr>
              <a:buSzTx/>
              <a:buFont typeface="Wingdings" panose="05000000000000000000" pitchFamily="2" charset="2"/>
              <a:buChar char="v"/>
              <a:tabLst>
                <a:tab pos="299085" algn="l"/>
                <a:tab pos="299720" algn="l"/>
              </a:tabLst>
              <a:defRPr/>
            </a:pPr>
            <a:endParaRPr kumimoji="0" lang="en-US" sz="1400" b="1" i="0" u="none" strike="noStrike" kern="1200" cap="none" spc="-10" normalizeH="0" baseline="0" noProof="0">
              <a:ln>
                <a:noFill/>
              </a:ln>
              <a:solidFill>
                <a:srgbClr val="00080E"/>
              </a:solidFill>
              <a:effectLst/>
              <a:uLnTx/>
              <a:uFillTx/>
              <a:latin typeface="Arial" panose="020B0604020202020204"/>
              <a:ea typeface="+mn-ea"/>
              <a:cs typeface="Georgia"/>
            </a:endParaRPr>
          </a:p>
          <a:p>
            <a:pPr marL="299085" marR="0" lvl="0" indent="-287020" algn="l" defTabSz="914400" rtl="0" eaLnBrk="1" fontAlgn="auto" latinLnBrk="0" hangingPunct="1">
              <a:lnSpc>
                <a:spcPct val="100000"/>
              </a:lnSpc>
              <a:spcBef>
                <a:spcPts val="970"/>
              </a:spcBef>
              <a:spcAft>
                <a:spcPts val="0"/>
              </a:spcAft>
              <a:buClr>
                <a:srgbClr val="FFCF31"/>
              </a:buClr>
              <a:buSzTx/>
              <a:buFont typeface="Wingdings" panose="05000000000000000000" pitchFamily="2" charset="2"/>
              <a:buChar char="v"/>
              <a:tabLst>
                <a:tab pos="299085" algn="l"/>
                <a:tab pos="299720" algn="l"/>
              </a:tabLst>
              <a:defRPr/>
            </a:pPr>
            <a:r>
              <a:rPr kumimoji="0" lang="en-US" sz="1400" b="1" i="0" u="none" strike="noStrike" kern="1200" cap="none" spc="-5" normalizeH="0" baseline="0" noProof="0">
                <a:ln>
                  <a:noFill/>
                </a:ln>
                <a:solidFill>
                  <a:srgbClr val="00080E"/>
                </a:solidFill>
                <a:effectLst/>
                <a:uLnTx/>
                <a:uFillTx/>
                <a:latin typeface="Arial" panose="020B0604020202020204"/>
                <a:ea typeface="+mn-ea"/>
                <a:cs typeface="Georgia"/>
              </a:rPr>
              <a:t>Formularies</a:t>
            </a:r>
            <a:r>
              <a:rPr kumimoji="0" lang="en-US" sz="1400" b="1" i="0" u="none" strike="noStrike" kern="1200" cap="none" spc="20"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5" normalizeH="0" baseline="0" noProof="0">
                <a:ln>
                  <a:noFill/>
                </a:ln>
                <a:solidFill>
                  <a:srgbClr val="00080E"/>
                </a:solidFill>
                <a:effectLst/>
                <a:uLnTx/>
                <a:uFillTx/>
                <a:latin typeface="Arial" panose="020B0604020202020204"/>
                <a:ea typeface="+mn-ea"/>
                <a:cs typeface="Georgia"/>
              </a:rPr>
              <a:t>available</a:t>
            </a:r>
            <a:r>
              <a:rPr kumimoji="0" lang="en-US" sz="1400" b="1" i="0" u="none" strike="noStrike" kern="1200" cap="none" spc="30"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10" normalizeH="0" baseline="0" noProof="0">
                <a:ln>
                  <a:noFill/>
                </a:ln>
                <a:solidFill>
                  <a:srgbClr val="00080E"/>
                </a:solidFill>
                <a:effectLst/>
                <a:uLnTx/>
                <a:uFillTx/>
                <a:latin typeface="Arial" panose="020B0604020202020204"/>
                <a:ea typeface="+mn-ea"/>
                <a:cs typeface="Georgia"/>
              </a:rPr>
              <a:t>at</a:t>
            </a:r>
            <a:r>
              <a:rPr kumimoji="0" lang="en-US" sz="1400" b="1" i="0" u="none" strike="noStrike" kern="1200" cap="none" spc="-5"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5" normalizeH="0" baseline="0" noProof="0">
                <a:ln>
                  <a:noFill/>
                </a:ln>
                <a:solidFill>
                  <a:srgbClr val="00080E"/>
                </a:solidFill>
                <a:effectLst/>
                <a:uLnTx/>
                <a:uFillTx/>
                <a:latin typeface="Arial" panose="020B0604020202020204"/>
                <a:ea typeface="+mn-ea"/>
                <a:cs typeface="Georgia"/>
                <a:hlinkClick r:id="rId4"/>
              </a:rPr>
              <a:t>www.metroplus.org/member/pharmacy</a:t>
            </a:r>
            <a:r>
              <a:rPr kumimoji="0" lang="en-US" sz="1400" b="1" i="0" u="none" strike="noStrike" kern="1200" cap="none" spc="-5" normalizeH="0" baseline="0" noProof="0">
                <a:ln>
                  <a:noFill/>
                </a:ln>
                <a:solidFill>
                  <a:srgbClr val="00080E"/>
                </a:solidFill>
                <a:effectLst/>
                <a:uLnTx/>
                <a:uFillTx/>
                <a:latin typeface="Arial" panose="020B0604020202020204"/>
                <a:ea typeface="+mn-ea"/>
                <a:cs typeface="Georgia"/>
              </a:rPr>
              <a:t> </a:t>
            </a:r>
          </a:p>
          <a:p>
            <a:pPr marL="299085" marR="0" lvl="0" indent="-287020" algn="l" defTabSz="914400" rtl="0" eaLnBrk="1" fontAlgn="auto" latinLnBrk="0" hangingPunct="1">
              <a:lnSpc>
                <a:spcPct val="100000"/>
              </a:lnSpc>
              <a:spcBef>
                <a:spcPts val="970"/>
              </a:spcBef>
              <a:spcAft>
                <a:spcPts val="0"/>
              </a:spcAft>
              <a:buClr>
                <a:srgbClr val="FFCF31"/>
              </a:buClr>
              <a:buSzTx/>
              <a:buFont typeface="Wingdings" panose="05000000000000000000" pitchFamily="2" charset="2"/>
              <a:buChar char="v"/>
              <a:tabLst>
                <a:tab pos="299085" algn="l"/>
                <a:tab pos="299720" algn="l"/>
              </a:tabLst>
              <a:defRPr/>
            </a:pPr>
            <a:r>
              <a:rPr kumimoji="0" lang="en-US" sz="1400" b="1" i="0" u="none" strike="noStrike" kern="1200" cap="none" spc="-5" normalizeH="0" baseline="0" noProof="0">
                <a:ln>
                  <a:noFill/>
                </a:ln>
                <a:solidFill>
                  <a:srgbClr val="00080E"/>
                </a:solidFill>
                <a:effectLst/>
                <a:uLnTx/>
                <a:uFillTx/>
                <a:latin typeface="Arial" panose="020B0604020202020204"/>
                <a:ea typeface="+mn-ea"/>
                <a:cs typeface="Georgia"/>
              </a:rPr>
              <a:t>Some </a:t>
            </a:r>
            <a:r>
              <a:rPr kumimoji="0" lang="en-US" sz="1400" b="1" i="0" u="none" strike="noStrike" kern="1200" cap="none" spc="-10" normalizeH="0" baseline="0" noProof="0">
                <a:ln>
                  <a:noFill/>
                </a:ln>
                <a:solidFill>
                  <a:srgbClr val="00080E"/>
                </a:solidFill>
                <a:effectLst/>
                <a:uLnTx/>
                <a:uFillTx/>
                <a:latin typeface="Arial" panose="020B0604020202020204"/>
                <a:ea typeface="+mn-ea"/>
                <a:cs typeface="Georgia"/>
              </a:rPr>
              <a:t>drugs</a:t>
            </a:r>
            <a:r>
              <a:rPr kumimoji="0" lang="en-US" sz="1400" b="1" i="0" u="none" strike="noStrike" kern="1200" cap="none" spc="25"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10" normalizeH="0" baseline="0" noProof="0">
                <a:ln>
                  <a:noFill/>
                </a:ln>
                <a:solidFill>
                  <a:srgbClr val="00080E"/>
                </a:solidFill>
                <a:effectLst/>
                <a:uLnTx/>
                <a:uFillTx/>
                <a:latin typeface="Arial" panose="020B0604020202020204"/>
                <a:ea typeface="+mn-ea"/>
                <a:cs typeface="Georgia"/>
              </a:rPr>
              <a:t>may</a:t>
            </a:r>
            <a:r>
              <a:rPr kumimoji="0" lang="en-US" sz="1400" b="1" i="0" u="none" strike="noStrike" kern="1200" cap="none" spc="10"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10" normalizeH="0" baseline="0" noProof="0">
                <a:ln>
                  <a:noFill/>
                </a:ln>
                <a:solidFill>
                  <a:srgbClr val="00080E"/>
                </a:solidFill>
                <a:effectLst/>
                <a:uLnTx/>
                <a:uFillTx/>
                <a:latin typeface="Arial" panose="020B0604020202020204"/>
                <a:ea typeface="+mn-ea"/>
                <a:cs typeface="Georgia"/>
              </a:rPr>
              <a:t>have</a:t>
            </a:r>
            <a:r>
              <a:rPr kumimoji="0" lang="en-US" sz="1400" b="1" i="0" u="none" strike="noStrike" kern="1200" cap="none" spc="-5"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10" normalizeH="0" baseline="0" noProof="0">
                <a:ln>
                  <a:noFill/>
                </a:ln>
                <a:solidFill>
                  <a:srgbClr val="00080E"/>
                </a:solidFill>
                <a:effectLst/>
                <a:uLnTx/>
                <a:uFillTx/>
                <a:latin typeface="Arial" panose="020B0604020202020204"/>
                <a:ea typeface="+mn-ea"/>
                <a:cs typeface="Georgia"/>
              </a:rPr>
              <a:t>additional</a:t>
            </a:r>
            <a:r>
              <a:rPr kumimoji="0" lang="en-US" sz="1400" b="1" i="0" u="none" strike="noStrike" kern="1200" cap="none" spc="35"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5" normalizeH="0" baseline="0" noProof="0">
                <a:ln>
                  <a:noFill/>
                </a:ln>
                <a:solidFill>
                  <a:srgbClr val="00080E"/>
                </a:solidFill>
                <a:effectLst/>
                <a:uLnTx/>
                <a:uFillTx/>
                <a:latin typeface="Arial" panose="020B0604020202020204"/>
                <a:ea typeface="+mn-ea"/>
                <a:cs typeface="Georgia"/>
              </a:rPr>
              <a:t>requirements</a:t>
            </a:r>
            <a:r>
              <a:rPr kumimoji="0" lang="en-US" sz="1400" b="1" i="0" u="none" strike="noStrike" kern="1200" cap="none" spc="30"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5" normalizeH="0" baseline="0" noProof="0">
                <a:ln>
                  <a:noFill/>
                </a:ln>
                <a:solidFill>
                  <a:srgbClr val="00080E"/>
                </a:solidFill>
                <a:effectLst/>
                <a:uLnTx/>
                <a:uFillTx/>
                <a:latin typeface="Arial" panose="020B0604020202020204"/>
                <a:ea typeface="+mn-ea"/>
                <a:cs typeface="Georgia"/>
              </a:rPr>
              <a:t>or</a:t>
            </a:r>
            <a:r>
              <a:rPr kumimoji="0" lang="en-US" sz="1400" b="1" i="0" u="none" strike="noStrike" kern="1200" cap="none" spc="0"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10" normalizeH="0" baseline="0" noProof="0">
                <a:ln>
                  <a:noFill/>
                </a:ln>
                <a:solidFill>
                  <a:srgbClr val="00080E"/>
                </a:solidFill>
                <a:effectLst/>
                <a:uLnTx/>
                <a:uFillTx/>
                <a:latin typeface="Arial" panose="020B0604020202020204"/>
                <a:ea typeface="+mn-ea"/>
                <a:cs typeface="Georgia"/>
              </a:rPr>
              <a:t>limits</a:t>
            </a:r>
            <a:r>
              <a:rPr kumimoji="0" lang="en-US" sz="1400" b="1" i="0" u="none" strike="noStrike" kern="1200" cap="none" spc="25"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5" normalizeH="0" baseline="0" noProof="0">
                <a:ln>
                  <a:noFill/>
                </a:ln>
                <a:solidFill>
                  <a:srgbClr val="00080E"/>
                </a:solidFill>
                <a:effectLst/>
                <a:uLnTx/>
                <a:uFillTx/>
                <a:latin typeface="Arial" panose="020B0604020202020204"/>
                <a:ea typeface="+mn-ea"/>
                <a:cs typeface="Georgia"/>
              </a:rPr>
              <a:t>on</a:t>
            </a:r>
            <a:r>
              <a:rPr kumimoji="0" lang="en-US" sz="1400" b="1" i="0" u="none" strike="noStrike" kern="1200" cap="none" spc="5"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5" normalizeH="0" baseline="0" noProof="0">
                <a:ln>
                  <a:noFill/>
                </a:ln>
                <a:solidFill>
                  <a:srgbClr val="00080E"/>
                </a:solidFill>
                <a:effectLst/>
                <a:uLnTx/>
                <a:uFillTx/>
                <a:latin typeface="Arial" panose="020B0604020202020204"/>
                <a:ea typeface="+mn-ea"/>
                <a:cs typeface="Georgia"/>
              </a:rPr>
              <a:t>coverage, </a:t>
            </a:r>
            <a:r>
              <a:rPr kumimoji="0" lang="en-US" sz="1400" b="1" i="0" u="none" strike="noStrike" kern="1200" cap="none" spc="0"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5" normalizeH="0" baseline="0" noProof="0">
                <a:ln>
                  <a:noFill/>
                </a:ln>
                <a:solidFill>
                  <a:srgbClr val="00080E"/>
                </a:solidFill>
                <a:effectLst/>
                <a:uLnTx/>
                <a:uFillTx/>
                <a:latin typeface="Arial" panose="020B0604020202020204"/>
                <a:ea typeface="+mn-ea"/>
                <a:cs typeface="Georgia"/>
              </a:rPr>
              <a:t>including</a:t>
            </a:r>
            <a:r>
              <a:rPr kumimoji="0" lang="en-US" sz="1400" b="1" i="0" u="none" strike="noStrike" kern="1200" cap="none" spc="15"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10" normalizeH="0" baseline="0" noProof="0">
                <a:ln>
                  <a:noFill/>
                </a:ln>
                <a:solidFill>
                  <a:srgbClr val="00080E"/>
                </a:solidFill>
                <a:effectLst/>
                <a:uLnTx/>
                <a:uFillTx/>
                <a:latin typeface="Arial" panose="020B0604020202020204"/>
                <a:ea typeface="+mn-ea"/>
                <a:cs typeface="Georgia"/>
              </a:rPr>
              <a:t>prior</a:t>
            </a:r>
            <a:r>
              <a:rPr kumimoji="0" lang="en-US" sz="1400" b="1" i="0" u="none" strike="noStrike" kern="1200" cap="none" spc="35"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10" normalizeH="0" baseline="0" noProof="0">
                <a:ln>
                  <a:noFill/>
                </a:ln>
                <a:solidFill>
                  <a:srgbClr val="00080E"/>
                </a:solidFill>
                <a:effectLst/>
                <a:uLnTx/>
                <a:uFillTx/>
                <a:latin typeface="Arial" panose="020B0604020202020204"/>
                <a:ea typeface="+mn-ea"/>
                <a:cs typeface="Georgia"/>
              </a:rPr>
              <a:t>authorization,</a:t>
            </a:r>
            <a:r>
              <a:rPr kumimoji="0" lang="en-US" sz="1400" b="1" i="0" u="none" strike="noStrike" kern="1200" cap="none" spc="55"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5" normalizeH="0" baseline="0" noProof="0">
                <a:ln>
                  <a:noFill/>
                </a:ln>
                <a:solidFill>
                  <a:srgbClr val="00080E"/>
                </a:solidFill>
                <a:effectLst/>
                <a:uLnTx/>
                <a:uFillTx/>
                <a:latin typeface="Arial" panose="020B0604020202020204"/>
                <a:ea typeface="+mn-ea"/>
                <a:cs typeface="Georgia"/>
              </a:rPr>
              <a:t>quantity</a:t>
            </a:r>
            <a:r>
              <a:rPr kumimoji="0" lang="en-US" sz="1400" b="1" i="0" u="none" strike="noStrike" kern="1200" cap="none" spc="15"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10" normalizeH="0" baseline="0" noProof="0">
                <a:ln>
                  <a:noFill/>
                </a:ln>
                <a:solidFill>
                  <a:srgbClr val="00080E"/>
                </a:solidFill>
                <a:effectLst/>
                <a:uLnTx/>
                <a:uFillTx/>
                <a:latin typeface="Arial" panose="020B0604020202020204"/>
                <a:ea typeface="+mn-ea"/>
                <a:cs typeface="Georgia"/>
              </a:rPr>
              <a:t>limits</a:t>
            </a:r>
            <a:r>
              <a:rPr kumimoji="0" lang="en-US" sz="1400" b="1" i="0" u="none" strike="noStrike" kern="1200" cap="none" spc="35"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5" normalizeH="0" baseline="0" noProof="0">
                <a:ln>
                  <a:noFill/>
                </a:ln>
                <a:solidFill>
                  <a:srgbClr val="00080E"/>
                </a:solidFill>
                <a:effectLst/>
                <a:uLnTx/>
                <a:uFillTx/>
                <a:latin typeface="Arial" panose="020B0604020202020204"/>
                <a:ea typeface="+mn-ea"/>
                <a:cs typeface="Georgia"/>
              </a:rPr>
              <a:t>and</a:t>
            </a:r>
            <a:r>
              <a:rPr kumimoji="0" lang="en-US" sz="1400" b="1" i="0" u="none" strike="noStrike" kern="1200" cap="none" spc="15"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10" normalizeH="0" baseline="0" noProof="0">
                <a:ln>
                  <a:noFill/>
                </a:ln>
                <a:solidFill>
                  <a:srgbClr val="00080E"/>
                </a:solidFill>
                <a:effectLst/>
                <a:uLnTx/>
                <a:uFillTx/>
                <a:latin typeface="Arial" panose="020B0604020202020204"/>
                <a:ea typeface="+mn-ea"/>
                <a:cs typeface="Georgia"/>
              </a:rPr>
              <a:t>step</a:t>
            </a:r>
            <a:r>
              <a:rPr kumimoji="0" lang="en-US" sz="1400" b="1" i="0" u="none" strike="noStrike" kern="1200" cap="none" spc="5"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10" normalizeH="0" baseline="0" noProof="0">
                <a:ln>
                  <a:noFill/>
                </a:ln>
                <a:solidFill>
                  <a:srgbClr val="00080E"/>
                </a:solidFill>
                <a:effectLst/>
                <a:uLnTx/>
                <a:uFillTx/>
                <a:latin typeface="Arial" panose="020B0604020202020204"/>
                <a:ea typeface="+mn-ea"/>
                <a:cs typeface="Georgia"/>
              </a:rPr>
              <a:t>therapy.</a:t>
            </a:r>
            <a:r>
              <a:rPr kumimoji="0" lang="en-US" sz="1400" b="1" i="0" u="none" strike="noStrike" kern="1200" cap="none" spc="65"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5" normalizeH="0" baseline="0" noProof="0">
                <a:ln>
                  <a:noFill/>
                </a:ln>
                <a:solidFill>
                  <a:srgbClr val="00080E"/>
                </a:solidFill>
                <a:effectLst/>
                <a:uLnTx/>
                <a:uFillTx/>
                <a:latin typeface="Arial" panose="020B0604020202020204"/>
                <a:ea typeface="+mn-ea"/>
                <a:cs typeface="Georgia"/>
              </a:rPr>
              <a:t>Please </a:t>
            </a:r>
            <a:r>
              <a:rPr kumimoji="0" lang="en-US" sz="1400" b="1" i="0" u="none" strike="noStrike" kern="1200" cap="none" spc="-660"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5" normalizeH="0" baseline="0" noProof="0">
                <a:ln>
                  <a:noFill/>
                </a:ln>
                <a:solidFill>
                  <a:srgbClr val="00080E"/>
                </a:solidFill>
                <a:effectLst/>
                <a:uLnTx/>
                <a:uFillTx/>
                <a:latin typeface="Arial" panose="020B0604020202020204"/>
                <a:ea typeface="+mn-ea"/>
                <a:cs typeface="Georgia"/>
              </a:rPr>
              <a:t>see</a:t>
            </a:r>
            <a:r>
              <a:rPr kumimoji="0" lang="en-US" sz="1400" b="1" i="0" u="none" strike="noStrike" kern="1200" cap="none" spc="-15"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5" normalizeH="0" baseline="0" noProof="0">
                <a:ln>
                  <a:noFill/>
                </a:ln>
                <a:solidFill>
                  <a:srgbClr val="00080E"/>
                </a:solidFill>
                <a:effectLst/>
                <a:uLnTx/>
                <a:uFillTx/>
                <a:latin typeface="Arial" panose="020B0604020202020204"/>
                <a:ea typeface="+mn-ea"/>
                <a:cs typeface="Georgia"/>
              </a:rPr>
              <a:t>above for</a:t>
            </a:r>
            <a:r>
              <a:rPr kumimoji="0" lang="en-US" sz="1400" b="1" i="0" u="none" strike="noStrike" kern="1200" cap="none" spc="0"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5" normalizeH="0" baseline="0" noProof="0">
                <a:ln>
                  <a:noFill/>
                </a:ln>
                <a:solidFill>
                  <a:srgbClr val="00080E"/>
                </a:solidFill>
                <a:effectLst/>
                <a:uLnTx/>
                <a:uFillTx/>
                <a:latin typeface="Arial" panose="020B0604020202020204"/>
                <a:ea typeface="+mn-ea"/>
                <a:cs typeface="Georgia"/>
              </a:rPr>
              <a:t>contact info</a:t>
            </a:r>
            <a:r>
              <a:rPr kumimoji="0" lang="en-US" sz="1400" b="1" i="0" u="none" strike="noStrike" kern="1200" cap="none" spc="10"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5" normalizeH="0" baseline="0" noProof="0">
                <a:ln>
                  <a:noFill/>
                </a:ln>
                <a:solidFill>
                  <a:srgbClr val="00080E"/>
                </a:solidFill>
                <a:effectLst/>
                <a:uLnTx/>
                <a:uFillTx/>
                <a:latin typeface="Arial" panose="020B0604020202020204"/>
                <a:ea typeface="+mn-ea"/>
                <a:cs typeface="Georgia"/>
              </a:rPr>
              <a:t>to initiate</a:t>
            </a:r>
            <a:r>
              <a:rPr kumimoji="0" lang="en-US" sz="1400" b="1" i="0" u="none" strike="noStrike" kern="1200" cap="none" spc="10" normalizeH="0" baseline="0" noProof="0">
                <a:ln>
                  <a:noFill/>
                </a:ln>
                <a:solidFill>
                  <a:srgbClr val="00080E"/>
                </a:solidFill>
                <a:effectLst/>
                <a:uLnTx/>
                <a:uFillTx/>
                <a:latin typeface="Arial" panose="020B0604020202020204"/>
                <a:ea typeface="+mn-ea"/>
                <a:cs typeface="Georgia"/>
              </a:rPr>
              <a:t> </a:t>
            </a:r>
            <a:r>
              <a:rPr kumimoji="0" lang="en-US" sz="1400" b="1" i="0" u="none" strike="noStrike" kern="1200" cap="none" spc="-5" normalizeH="0" baseline="0" noProof="0">
                <a:ln>
                  <a:noFill/>
                </a:ln>
                <a:solidFill>
                  <a:srgbClr val="00080E"/>
                </a:solidFill>
                <a:effectLst/>
                <a:uLnTx/>
                <a:uFillTx/>
                <a:latin typeface="Arial" panose="020B0604020202020204"/>
                <a:ea typeface="+mn-ea"/>
                <a:cs typeface="Georgia"/>
              </a:rPr>
              <a:t>a request.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68481494"/>
      </p:ext>
    </p:extLst>
  </p:cSld>
  <p:clrMapOvr>
    <a:masterClrMapping/>
  </p:clrMapOvr>
  <p:extLst>
    <p:ext uri="{6950BFC3-D8DA-4A85-94F7-54DA5524770B}">
      <p188:commentRel xmlns:p188="http://schemas.microsoft.com/office/powerpoint/2018/8/main" r:id="rId3"/>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B3ED6B-B298-EF5A-DFB8-2CDFD3B6E253}"/>
              </a:ext>
            </a:extLst>
          </p:cNvPr>
          <p:cNvSpPr>
            <a:spLocks noGrp="1"/>
          </p:cNvSpPr>
          <p:nvPr>
            <p:ph type="body" sz="quarter" idx="10"/>
          </p:nvPr>
        </p:nvSpPr>
        <p:spPr>
          <a:xfrm>
            <a:off x="0" y="-7"/>
            <a:ext cx="12192000" cy="1157305"/>
          </a:xfrm>
        </p:spPr>
        <p:txBody>
          <a:bodyPr/>
          <a:lstStyle/>
          <a:p>
            <a:pPr algn="ctr"/>
            <a:r>
              <a:rPr lang="en-US" sz="4200" b="1" dirty="0">
                <a:latin typeface="+mj-lt"/>
              </a:rPr>
              <a:t>Pharmacy Benefits, cont’d</a:t>
            </a:r>
          </a:p>
        </p:txBody>
      </p:sp>
      <p:sp>
        <p:nvSpPr>
          <p:cNvPr id="4" name="Content Placeholder 3">
            <a:extLst>
              <a:ext uri="{FF2B5EF4-FFF2-40B4-BE49-F238E27FC236}">
                <a16:creationId xmlns:a16="http://schemas.microsoft.com/office/drawing/2014/main" id="{B1AF85E2-8F92-B009-F32E-403C48A3C98D}"/>
              </a:ext>
            </a:extLst>
          </p:cNvPr>
          <p:cNvSpPr>
            <a:spLocks noGrp="1"/>
          </p:cNvSpPr>
          <p:nvPr>
            <p:ph sz="quarter" idx="11"/>
          </p:nvPr>
        </p:nvSpPr>
        <p:spPr>
          <a:xfrm>
            <a:off x="967666" y="1295401"/>
            <a:ext cx="10227076" cy="4608240"/>
          </a:xfrm>
        </p:spPr>
        <p:txBody>
          <a:bodyPr vert="horz" lIns="0" tIns="0" rIns="0" bIns="0" rtlCol="0" anchor="t">
            <a:noAutofit/>
          </a:bodyPr>
          <a:lstStyle/>
          <a:p>
            <a:pPr marL="354965" indent="-342900">
              <a:lnSpc>
                <a:spcPct val="100000"/>
              </a:lnSpc>
              <a:spcBef>
                <a:spcPts val="530"/>
              </a:spcBef>
              <a:buClr>
                <a:srgbClr val="FFD962"/>
              </a:buClr>
              <a:buFont typeface="Wingdings" panose="05000000000000000000" pitchFamily="2" charset="2"/>
              <a:buChar char="Ø"/>
              <a:tabLst>
                <a:tab pos="299085" algn="l"/>
                <a:tab pos="299720" algn="l"/>
              </a:tabLst>
            </a:pPr>
            <a:r>
              <a:rPr lang="en-US" sz="2000" spc="-5" dirty="0">
                <a:latin typeface="+mn-lt"/>
                <a:cs typeface="Georgia"/>
              </a:rPr>
              <a:t>Effective April 1, 2023, Medicaid members enrolled in mainstream Managed Care (MC) plans, Health and Recovery Plans (HARPs), and HIV-Special Needs Plans (SNPs) receive their pharmacy benefits from </a:t>
            </a:r>
            <a:r>
              <a:rPr lang="en-US" sz="2000" spc="-5" dirty="0" err="1">
                <a:latin typeface="+mn-lt"/>
                <a:cs typeface="Georgia"/>
              </a:rPr>
              <a:t>NYRx</a:t>
            </a:r>
            <a:r>
              <a:rPr lang="en-US" sz="2000" spc="-5" dirty="0">
                <a:latin typeface="+mn-lt"/>
                <a:cs typeface="Georgia"/>
              </a:rPr>
              <a:t>, the Medicaid Pharmacy program. </a:t>
            </a:r>
            <a:endParaRPr lang="en-US" dirty="0"/>
          </a:p>
          <a:p>
            <a:pPr marL="354965" indent="-342900">
              <a:lnSpc>
                <a:spcPct val="100000"/>
              </a:lnSpc>
              <a:spcBef>
                <a:spcPts val="530"/>
              </a:spcBef>
              <a:buClr>
                <a:srgbClr val="FFD962"/>
              </a:buClr>
              <a:buFont typeface="Wingdings" panose="05000000000000000000" pitchFamily="2" charset="2"/>
              <a:buChar char="Ø"/>
              <a:tabLst>
                <a:tab pos="299085" algn="l"/>
                <a:tab pos="299720" algn="l"/>
              </a:tabLst>
            </a:pPr>
            <a:r>
              <a:rPr lang="en-US" sz="2000" spc="-5" dirty="0">
                <a:latin typeface="+mn-lt"/>
                <a:cs typeface="Georgia"/>
              </a:rPr>
              <a:t>For more information regarding the pharmacy benefit transition, click </a:t>
            </a:r>
            <a:r>
              <a:rPr lang="en-US" sz="2000" spc="-5" dirty="0">
                <a:latin typeface="+mn-lt"/>
                <a:cs typeface="Georgia"/>
                <a:hlinkClick r:id="rId3"/>
              </a:rPr>
              <a:t>here</a:t>
            </a:r>
            <a:r>
              <a:rPr lang="en-US" sz="2000" spc="-5" dirty="0">
                <a:latin typeface="+mn-lt"/>
                <a:cs typeface="Georgia"/>
              </a:rPr>
              <a:t>. </a:t>
            </a:r>
            <a:endParaRPr lang="en-US" dirty="0"/>
          </a:p>
          <a:p>
            <a:pPr marL="354965" indent="-342900">
              <a:lnSpc>
                <a:spcPct val="100000"/>
              </a:lnSpc>
              <a:spcBef>
                <a:spcPts val="530"/>
              </a:spcBef>
              <a:buClr>
                <a:srgbClr val="FFD962"/>
              </a:buClr>
              <a:buFont typeface="Wingdings" panose="05000000000000000000" pitchFamily="2" charset="2"/>
              <a:buChar char="Ø"/>
              <a:tabLst>
                <a:tab pos="299085" algn="l"/>
                <a:tab pos="299720" algn="l"/>
              </a:tabLst>
            </a:pPr>
            <a:endParaRPr lang="en-US" sz="2000" spc="-5" dirty="0">
              <a:latin typeface="+mn-lt"/>
              <a:cs typeface="Georgia"/>
            </a:endParaRPr>
          </a:p>
          <a:p>
            <a:pPr marL="354965" indent="-342900">
              <a:lnSpc>
                <a:spcPct val="100000"/>
              </a:lnSpc>
              <a:spcBef>
                <a:spcPts val="530"/>
              </a:spcBef>
              <a:buClr>
                <a:srgbClr val="FFD962"/>
              </a:buClr>
              <a:buFont typeface="Wingdings" panose="05000000000000000000" pitchFamily="2" charset="2"/>
              <a:buChar char="Ø"/>
              <a:tabLst>
                <a:tab pos="299085" algn="l"/>
                <a:tab pos="299720" algn="l"/>
              </a:tabLst>
            </a:pPr>
            <a:endParaRPr lang="en-US" sz="2000" spc="-5" dirty="0">
              <a:latin typeface="+mn-lt"/>
              <a:cs typeface="Georgia"/>
            </a:endParaRPr>
          </a:p>
          <a:p>
            <a:pPr marL="354965" indent="-342900">
              <a:lnSpc>
                <a:spcPct val="100000"/>
              </a:lnSpc>
              <a:spcBef>
                <a:spcPts val="530"/>
              </a:spcBef>
              <a:buClr>
                <a:srgbClr val="FFD962"/>
              </a:buClr>
              <a:buFont typeface="Wingdings" panose="05000000000000000000" pitchFamily="2" charset="2"/>
              <a:buChar char="Ø"/>
              <a:tabLst>
                <a:tab pos="299085" algn="l"/>
                <a:tab pos="299720" algn="l"/>
              </a:tabLst>
            </a:pPr>
            <a:endParaRPr lang="en-US" sz="2000" spc="-5" dirty="0">
              <a:latin typeface="+mn-lt"/>
              <a:cs typeface="Georgia"/>
            </a:endParaRPr>
          </a:p>
          <a:p>
            <a:pPr marL="354965" indent="-342900">
              <a:lnSpc>
                <a:spcPct val="100000"/>
              </a:lnSpc>
              <a:spcBef>
                <a:spcPts val="530"/>
              </a:spcBef>
              <a:buClr>
                <a:srgbClr val="FFD962"/>
              </a:buClr>
              <a:buFont typeface="Wingdings" panose="05000000000000000000" pitchFamily="2" charset="2"/>
              <a:buChar char="Ø"/>
              <a:tabLst>
                <a:tab pos="299085" algn="l"/>
                <a:tab pos="299720" algn="l"/>
              </a:tabLst>
            </a:pPr>
            <a:r>
              <a:rPr lang="en-US" sz="2000" spc="-5" dirty="0">
                <a:latin typeface="+mn-lt"/>
                <a:cs typeface="Georgia"/>
              </a:rPr>
              <a:t>All other Plan members receive pharmacy benefits through our pharmacy benefit manager, CVS Caremark. </a:t>
            </a:r>
          </a:p>
          <a:p>
            <a:pPr marL="1040765" lvl="1" indent="-342900">
              <a:lnSpc>
                <a:spcPct val="100000"/>
              </a:lnSpc>
              <a:spcBef>
                <a:spcPts val="530"/>
              </a:spcBef>
              <a:buClr>
                <a:srgbClr val="FFD962"/>
              </a:buClr>
              <a:buFont typeface="Wingdings" panose="05000000000000000000" pitchFamily="2" charset="2"/>
              <a:buChar char="Ø"/>
              <a:tabLst>
                <a:tab pos="299085" algn="l"/>
                <a:tab pos="299720" algn="l"/>
              </a:tabLst>
            </a:pPr>
            <a:r>
              <a:rPr lang="en-US" sz="2000" spc="-5" dirty="0">
                <a:latin typeface="+mn-lt"/>
                <a:cs typeface="Georgia"/>
              </a:rPr>
              <a:t>Members can receive a 90-day supply for maintenance medications. </a:t>
            </a:r>
          </a:p>
          <a:p>
            <a:endParaRPr lang="en-US" dirty="0"/>
          </a:p>
        </p:txBody>
      </p:sp>
      <p:pic>
        <p:nvPicPr>
          <p:cNvPr id="1026" name="Picture 2" descr="Banner image NYRx">
            <a:extLst>
              <a:ext uri="{FF2B5EF4-FFF2-40B4-BE49-F238E27FC236}">
                <a16:creationId xmlns:a16="http://schemas.microsoft.com/office/drawing/2014/main" id="{09830E3A-3401-674D-2200-A1AD99CAA1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2020" y="2729503"/>
            <a:ext cx="5127959" cy="870018"/>
          </a:xfrm>
          <a:prstGeom prst="rect">
            <a:avLst/>
          </a:prstGeom>
          <a:noFill/>
          <a:extLst>
            <a:ext uri="{909E8E84-426E-40DD-AFC4-6F175D3DCCD1}">
              <a14:hiddenFill xmlns:a14="http://schemas.microsoft.com/office/drawing/2010/main">
                <a:solidFill>
                  <a:srgbClr val="FFFFFF"/>
                </a:solidFill>
              </a14:hiddenFill>
            </a:ext>
          </a:extLst>
        </p:spPr>
      </p:pic>
      <p:pic>
        <p:nvPicPr>
          <p:cNvPr id="3" name="object 5">
            <a:extLst>
              <a:ext uri="{FF2B5EF4-FFF2-40B4-BE49-F238E27FC236}">
                <a16:creationId xmlns:a16="http://schemas.microsoft.com/office/drawing/2014/main" id="{F85BC5AF-74FA-51F5-B1D4-08D3CE5BE883}"/>
              </a:ext>
            </a:extLst>
          </p:cNvPr>
          <p:cNvPicPr/>
          <p:nvPr/>
        </p:nvPicPr>
        <p:blipFill>
          <a:blip r:embed="rId5" cstate="print"/>
          <a:stretch>
            <a:fillRect/>
          </a:stretch>
        </p:blipFill>
        <p:spPr>
          <a:xfrm>
            <a:off x="3370554" y="5281713"/>
            <a:ext cx="5450889" cy="561771"/>
          </a:xfrm>
          <a:prstGeom prst="rect">
            <a:avLst/>
          </a:prstGeom>
        </p:spPr>
      </p:pic>
    </p:spTree>
    <p:extLst>
      <p:ext uri="{BB962C8B-B14F-4D97-AF65-F5344CB8AC3E}">
        <p14:creationId xmlns:p14="http://schemas.microsoft.com/office/powerpoint/2010/main" val="985341794"/>
      </p:ext>
    </p:extLst>
  </p:cSld>
  <p:clrMapOvr>
    <a:masterClrMapping/>
  </p:clrMapOvr>
  <p:extLst>
    <p:ext uri="{6950BFC3-D8DA-4A85-94F7-54DA5524770B}">
      <p188:commentRel xmlns:p188="http://schemas.microsoft.com/office/powerpoint/2018/8/main" r:id="rId2"/>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7BFB16-EF6D-4579-C0ED-BE3F88EAF617}"/>
              </a:ext>
            </a:extLst>
          </p:cNvPr>
          <p:cNvSpPr>
            <a:spLocks noGrp="1"/>
          </p:cNvSpPr>
          <p:nvPr>
            <p:ph type="body" sz="quarter" idx="10"/>
          </p:nvPr>
        </p:nvSpPr>
        <p:spPr>
          <a:xfrm>
            <a:off x="0" y="-7"/>
            <a:ext cx="12192000" cy="954367"/>
          </a:xfrm>
        </p:spPr>
        <p:txBody>
          <a:bodyPr/>
          <a:lstStyle/>
          <a:p>
            <a:pPr algn="ctr"/>
            <a:r>
              <a:rPr lang="en-US" sz="5000" b="1" dirty="0">
                <a:latin typeface="Arial"/>
                <a:cs typeface="Arial"/>
              </a:rPr>
              <a:t>Restricted Recipients Program </a:t>
            </a:r>
            <a:endParaRPr lang="en-US" sz="5400" b="1" dirty="0"/>
          </a:p>
        </p:txBody>
      </p:sp>
      <p:sp>
        <p:nvSpPr>
          <p:cNvPr id="4" name="Content Placeholder 3">
            <a:extLst>
              <a:ext uri="{FF2B5EF4-FFF2-40B4-BE49-F238E27FC236}">
                <a16:creationId xmlns:a16="http://schemas.microsoft.com/office/drawing/2014/main" id="{4EB34D5F-7D1D-5497-CEFA-684319A5DF7D}"/>
              </a:ext>
            </a:extLst>
          </p:cNvPr>
          <p:cNvSpPr>
            <a:spLocks noGrp="1"/>
          </p:cNvSpPr>
          <p:nvPr>
            <p:ph sz="quarter" idx="11"/>
          </p:nvPr>
        </p:nvSpPr>
        <p:spPr>
          <a:xfrm>
            <a:off x="656948" y="1562581"/>
            <a:ext cx="11034943" cy="4341059"/>
          </a:xfrm>
        </p:spPr>
        <p:txBody>
          <a:bodyPr/>
          <a:lstStyle/>
          <a:p>
            <a:pPr marL="300355" marR="132715" indent="-288290">
              <a:lnSpc>
                <a:spcPct val="100000"/>
              </a:lnSpc>
              <a:spcBef>
                <a:spcPts val="50"/>
              </a:spcBef>
              <a:buClr>
                <a:schemeClr val="bg2"/>
              </a:buClr>
              <a:buFont typeface="Wingdings" panose="05000000000000000000" pitchFamily="2" charset="2"/>
              <a:buChar char="Ø"/>
              <a:tabLst>
                <a:tab pos="300355" algn="l"/>
                <a:tab pos="300990" algn="l"/>
              </a:tabLst>
            </a:pPr>
            <a:r>
              <a:rPr lang="en-US" sz="2400" spc="10" dirty="0">
                <a:latin typeface="+mn-lt"/>
                <a:cs typeface="Arial"/>
              </a:rPr>
              <a:t>Medicaid</a:t>
            </a:r>
            <a:r>
              <a:rPr lang="en-US" sz="2400" spc="90" dirty="0">
                <a:latin typeface="+mn-lt"/>
                <a:cs typeface="Arial"/>
              </a:rPr>
              <a:t> </a:t>
            </a:r>
            <a:r>
              <a:rPr lang="en-US" sz="2400" spc="15" dirty="0">
                <a:latin typeface="+mn-lt"/>
                <a:cs typeface="Arial"/>
              </a:rPr>
              <a:t>consumers</a:t>
            </a:r>
            <a:r>
              <a:rPr lang="en-US" sz="2400" spc="105" dirty="0">
                <a:latin typeface="+mn-lt"/>
                <a:cs typeface="Arial"/>
              </a:rPr>
              <a:t> </a:t>
            </a:r>
            <a:r>
              <a:rPr lang="en-US" sz="2400" spc="15" dirty="0">
                <a:latin typeface="+mn-lt"/>
                <a:cs typeface="Arial"/>
              </a:rPr>
              <a:t>in </a:t>
            </a:r>
            <a:r>
              <a:rPr lang="en-US" sz="2400" spc="5" dirty="0">
                <a:latin typeface="+mn-lt"/>
                <a:cs typeface="Arial"/>
              </a:rPr>
              <a:t>the</a:t>
            </a:r>
            <a:r>
              <a:rPr lang="en-US" sz="2400" spc="55" dirty="0">
                <a:latin typeface="+mn-lt"/>
                <a:cs typeface="Arial"/>
              </a:rPr>
              <a:t> </a:t>
            </a:r>
            <a:r>
              <a:rPr lang="en-US" sz="2400" spc="10" dirty="0">
                <a:latin typeface="+mn-lt"/>
                <a:cs typeface="Arial"/>
              </a:rPr>
              <a:t>Restricted</a:t>
            </a:r>
            <a:r>
              <a:rPr lang="en-US" sz="2400" spc="90" dirty="0">
                <a:latin typeface="+mn-lt"/>
                <a:cs typeface="Arial"/>
              </a:rPr>
              <a:t> </a:t>
            </a:r>
            <a:r>
              <a:rPr lang="en-US" sz="2400" spc="10" dirty="0">
                <a:latin typeface="+mn-lt"/>
                <a:cs typeface="Arial"/>
              </a:rPr>
              <a:t>Recipients</a:t>
            </a:r>
            <a:r>
              <a:rPr lang="en-US" sz="2400" spc="105" dirty="0">
                <a:latin typeface="+mn-lt"/>
                <a:cs typeface="Arial"/>
              </a:rPr>
              <a:t> </a:t>
            </a:r>
            <a:r>
              <a:rPr lang="en-US" sz="2400" spc="15" dirty="0">
                <a:latin typeface="+mn-lt"/>
                <a:cs typeface="Arial"/>
              </a:rPr>
              <a:t>Program</a:t>
            </a:r>
            <a:r>
              <a:rPr lang="en-US" sz="2400" spc="90" dirty="0">
                <a:latin typeface="+mn-lt"/>
                <a:cs typeface="Arial"/>
              </a:rPr>
              <a:t> </a:t>
            </a:r>
            <a:r>
              <a:rPr lang="en-US" sz="2400" spc="10" dirty="0">
                <a:latin typeface="+mn-lt"/>
                <a:cs typeface="Arial"/>
              </a:rPr>
              <a:t>are</a:t>
            </a:r>
            <a:r>
              <a:rPr lang="en-US" sz="2400" spc="55" dirty="0">
                <a:latin typeface="+mn-lt"/>
                <a:cs typeface="Arial"/>
              </a:rPr>
              <a:t> </a:t>
            </a:r>
            <a:r>
              <a:rPr lang="en-US" sz="2400" spc="10" dirty="0">
                <a:latin typeface="+mn-lt"/>
                <a:cs typeface="Arial"/>
              </a:rPr>
              <a:t>required</a:t>
            </a:r>
            <a:r>
              <a:rPr lang="en-US" sz="2400" spc="55" dirty="0">
                <a:latin typeface="+mn-lt"/>
                <a:cs typeface="Arial"/>
              </a:rPr>
              <a:t> </a:t>
            </a:r>
            <a:r>
              <a:rPr lang="en-US" sz="2400" spc="5" dirty="0">
                <a:latin typeface="+mn-lt"/>
                <a:cs typeface="Arial"/>
              </a:rPr>
              <a:t>to</a:t>
            </a:r>
            <a:r>
              <a:rPr lang="en-US" sz="2400" spc="55" dirty="0">
                <a:latin typeface="+mn-lt"/>
                <a:cs typeface="Arial"/>
              </a:rPr>
              <a:t> </a:t>
            </a:r>
            <a:r>
              <a:rPr lang="en-US" sz="2400" spc="5" dirty="0">
                <a:latin typeface="+mn-lt"/>
                <a:cs typeface="Arial"/>
              </a:rPr>
              <a:t>enroll</a:t>
            </a:r>
            <a:r>
              <a:rPr lang="en-US" sz="2400" spc="45" dirty="0">
                <a:latin typeface="+mn-lt"/>
                <a:cs typeface="Arial"/>
              </a:rPr>
              <a:t> </a:t>
            </a:r>
            <a:r>
              <a:rPr lang="en-US" sz="2400" spc="15" dirty="0">
                <a:latin typeface="+mn-lt"/>
                <a:cs typeface="Arial"/>
              </a:rPr>
              <a:t>in</a:t>
            </a:r>
            <a:r>
              <a:rPr lang="en-US" sz="2400" spc="20" dirty="0">
                <a:latin typeface="+mn-lt"/>
                <a:cs typeface="Arial"/>
              </a:rPr>
              <a:t> </a:t>
            </a:r>
            <a:r>
              <a:rPr lang="en-US" sz="2400" spc="15" dirty="0">
                <a:latin typeface="+mn-lt"/>
                <a:cs typeface="Arial"/>
              </a:rPr>
              <a:t>a </a:t>
            </a:r>
            <a:r>
              <a:rPr lang="en-US" sz="2400" spc="-415" dirty="0">
                <a:latin typeface="+mn-lt"/>
                <a:cs typeface="Arial"/>
              </a:rPr>
              <a:t> </a:t>
            </a:r>
            <a:r>
              <a:rPr lang="en-US" sz="2400" spc="10" dirty="0">
                <a:latin typeface="+mn-lt"/>
                <a:cs typeface="Arial"/>
              </a:rPr>
              <a:t>Medicaid</a:t>
            </a:r>
            <a:r>
              <a:rPr lang="en-US" sz="2400" spc="85" dirty="0">
                <a:latin typeface="+mn-lt"/>
                <a:cs typeface="Arial"/>
              </a:rPr>
              <a:t> </a:t>
            </a:r>
            <a:r>
              <a:rPr lang="en-US" sz="2400" spc="10" dirty="0">
                <a:latin typeface="+mn-lt"/>
                <a:cs typeface="Arial"/>
              </a:rPr>
              <a:t>Managed</a:t>
            </a:r>
            <a:r>
              <a:rPr lang="en-US" sz="2400" spc="90" dirty="0">
                <a:latin typeface="+mn-lt"/>
                <a:cs typeface="Arial"/>
              </a:rPr>
              <a:t> </a:t>
            </a:r>
            <a:r>
              <a:rPr lang="en-US" sz="2400" spc="15" dirty="0">
                <a:latin typeface="+mn-lt"/>
                <a:cs typeface="Arial"/>
              </a:rPr>
              <a:t>Care</a:t>
            </a:r>
            <a:r>
              <a:rPr lang="en-US" sz="2400" spc="60" dirty="0">
                <a:latin typeface="+mn-lt"/>
                <a:cs typeface="Arial"/>
              </a:rPr>
              <a:t> </a:t>
            </a:r>
            <a:r>
              <a:rPr lang="en-US" sz="2400" dirty="0">
                <a:latin typeface="+mn-lt"/>
                <a:cs typeface="Arial"/>
              </a:rPr>
              <a:t>Plan.</a:t>
            </a:r>
          </a:p>
          <a:p>
            <a:pPr marL="300355" marR="5080" indent="-288290">
              <a:lnSpc>
                <a:spcPct val="100000"/>
              </a:lnSpc>
              <a:spcBef>
                <a:spcPts val="610"/>
              </a:spcBef>
              <a:buClr>
                <a:schemeClr val="bg2"/>
              </a:buClr>
              <a:buFont typeface="Wingdings" panose="05000000000000000000" pitchFamily="2" charset="2"/>
              <a:buChar char="Ø"/>
              <a:tabLst>
                <a:tab pos="300355" algn="l"/>
                <a:tab pos="300990" algn="l"/>
              </a:tabLst>
            </a:pPr>
            <a:r>
              <a:rPr lang="en-US" sz="2400" spc="10" dirty="0">
                <a:latin typeface="+mn-lt"/>
                <a:cs typeface="Arial"/>
              </a:rPr>
              <a:t>Restricted</a:t>
            </a:r>
            <a:r>
              <a:rPr lang="en-US" sz="2400" spc="90" dirty="0">
                <a:latin typeface="+mn-lt"/>
                <a:cs typeface="Arial"/>
              </a:rPr>
              <a:t> </a:t>
            </a:r>
            <a:r>
              <a:rPr lang="en-US" sz="2400" spc="10" dirty="0">
                <a:latin typeface="+mn-lt"/>
                <a:cs typeface="Arial"/>
              </a:rPr>
              <a:t>Recipients</a:t>
            </a:r>
            <a:r>
              <a:rPr lang="en-US" sz="2400" spc="105" dirty="0">
                <a:latin typeface="+mn-lt"/>
                <a:cs typeface="Arial"/>
              </a:rPr>
              <a:t> </a:t>
            </a:r>
            <a:r>
              <a:rPr lang="en-US" sz="2400" spc="10" dirty="0">
                <a:latin typeface="+mn-lt"/>
                <a:cs typeface="Arial"/>
              </a:rPr>
              <a:t>are</a:t>
            </a:r>
            <a:r>
              <a:rPr lang="en-US" sz="2400" spc="55" dirty="0">
                <a:latin typeface="+mn-lt"/>
                <a:cs typeface="Arial"/>
              </a:rPr>
              <a:t> </a:t>
            </a:r>
            <a:r>
              <a:rPr lang="en-US" sz="2400" spc="10" dirty="0">
                <a:latin typeface="+mn-lt"/>
                <a:cs typeface="Arial"/>
              </a:rPr>
              <a:t>individuals</a:t>
            </a:r>
            <a:r>
              <a:rPr lang="en-US" sz="2400" spc="70" dirty="0">
                <a:latin typeface="+mn-lt"/>
                <a:cs typeface="Arial"/>
              </a:rPr>
              <a:t> </a:t>
            </a:r>
            <a:r>
              <a:rPr lang="en-US" sz="2400" spc="20" dirty="0">
                <a:latin typeface="+mn-lt"/>
                <a:cs typeface="Arial"/>
              </a:rPr>
              <a:t>with</a:t>
            </a:r>
            <a:r>
              <a:rPr lang="en-US" sz="2400" spc="-15" dirty="0">
                <a:latin typeface="+mn-lt"/>
                <a:cs typeface="Arial"/>
              </a:rPr>
              <a:t> </a:t>
            </a:r>
            <a:r>
              <a:rPr lang="en-US" sz="2400" spc="15" dirty="0">
                <a:latin typeface="+mn-lt"/>
                <a:cs typeface="Arial"/>
              </a:rPr>
              <a:t>a</a:t>
            </a:r>
            <a:r>
              <a:rPr lang="en-US" sz="2400" spc="20" dirty="0">
                <a:latin typeface="+mn-lt"/>
                <a:cs typeface="Arial"/>
              </a:rPr>
              <a:t> </a:t>
            </a:r>
            <a:r>
              <a:rPr lang="en-US" sz="2400" spc="10" dirty="0">
                <a:latin typeface="+mn-lt"/>
                <a:cs typeface="Arial"/>
              </a:rPr>
              <a:t>pattern</a:t>
            </a:r>
            <a:r>
              <a:rPr lang="en-US" sz="2400" spc="90" dirty="0">
                <a:latin typeface="+mn-lt"/>
                <a:cs typeface="Arial"/>
              </a:rPr>
              <a:t> </a:t>
            </a:r>
            <a:r>
              <a:rPr lang="en-US" sz="2400" dirty="0">
                <a:latin typeface="+mn-lt"/>
                <a:cs typeface="Arial"/>
              </a:rPr>
              <a:t>of</a:t>
            </a:r>
            <a:r>
              <a:rPr lang="en-US" sz="2400" spc="65" dirty="0">
                <a:latin typeface="+mn-lt"/>
                <a:cs typeface="Arial"/>
              </a:rPr>
              <a:t> </a:t>
            </a:r>
            <a:r>
              <a:rPr lang="en-US" sz="2400" spc="15" dirty="0">
                <a:latin typeface="+mn-lt"/>
                <a:cs typeface="Arial"/>
              </a:rPr>
              <a:t>misusing</a:t>
            </a:r>
            <a:r>
              <a:rPr lang="en-US" sz="2400" spc="20" dirty="0">
                <a:latin typeface="+mn-lt"/>
                <a:cs typeface="Arial"/>
              </a:rPr>
              <a:t> </a:t>
            </a:r>
            <a:r>
              <a:rPr lang="en-US" sz="2400" spc="5" dirty="0">
                <a:latin typeface="+mn-lt"/>
                <a:cs typeface="Arial"/>
              </a:rPr>
              <a:t>or</a:t>
            </a:r>
            <a:r>
              <a:rPr lang="en-US" sz="2400" spc="90" dirty="0">
                <a:latin typeface="+mn-lt"/>
                <a:cs typeface="Arial"/>
              </a:rPr>
              <a:t> </a:t>
            </a:r>
            <a:r>
              <a:rPr lang="en-US" sz="2400" spc="10" dirty="0">
                <a:latin typeface="+mn-lt"/>
                <a:cs typeface="Arial"/>
              </a:rPr>
              <a:t>abusing</a:t>
            </a:r>
            <a:r>
              <a:rPr lang="en-US" sz="2400" spc="55" dirty="0">
                <a:latin typeface="+mn-lt"/>
                <a:cs typeface="Arial"/>
              </a:rPr>
              <a:t> </a:t>
            </a:r>
            <a:r>
              <a:rPr lang="en-US" sz="2400" spc="10" dirty="0">
                <a:latin typeface="+mn-lt"/>
                <a:cs typeface="Arial"/>
              </a:rPr>
              <a:t>benefit </a:t>
            </a:r>
            <a:r>
              <a:rPr lang="en-US" sz="2400" spc="15" dirty="0">
                <a:latin typeface="+mn-lt"/>
                <a:cs typeface="Arial"/>
              </a:rPr>
              <a:t> package</a:t>
            </a:r>
            <a:r>
              <a:rPr lang="en-US" sz="2400" spc="55" dirty="0">
                <a:latin typeface="+mn-lt"/>
                <a:cs typeface="Arial"/>
              </a:rPr>
              <a:t> </a:t>
            </a:r>
            <a:r>
              <a:rPr lang="en-US" sz="2400" spc="15" dirty="0">
                <a:latin typeface="+mn-lt"/>
                <a:cs typeface="Arial"/>
              </a:rPr>
              <a:t>services</a:t>
            </a:r>
            <a:r>
              <a:rPr lang="en-US" sz="2400" spc="75" dirty="0">
                <a:latin typeface="+mn-lt"/>
                <a:cs typeface="Arial"/>
              </a:rPr>
              <a:t> </a:t>
            </a:r>
            <a:r>
              <a:rPr lang="en-US" sz="2400" spc="5" dirty="0">
                <a:latin typeface="+mn-lt"/>
                <a:cs typeface="Arial"/>
              </a:rPr>
              <a:t>and</a:t>
            </a:r>
            <a:r>
              <a:rPr lang="en-US" sz="2400" spc="60" dirty="0">
                <a:latin typeface="+mn-lt"/>
                <a:cs typeface="Arial"/>
              </a:rPr>
              <a:t> </a:t>
            </a:r>
            <a:r>
              <a:rPr lang="en-US" sz="2400" spc="10" dirty="0">
                <a:latin typeface="+mn-lt"/>
                <a:cs typeface="Arial"/>
              </a:rPr>
              <a:t>are</a:t>
            </a:r>
            <a:r>
              <a:rPr lang="en-US" sz="2400" spc="60" dirty="0">
                <a:latin typeface="+mn-lt"/>
                <a:cs typeface="Arial"/>
              </a:rPr>
              <a:t> </a:t>
            </a:r>
            <a:r>
              <a:rPr lang="en-US" sz="2400" spc="10" dirty="0">
                <a:latin typeface="+mn-lt"/>
                <a:cs typeface="Arial"/>
              </a:rPr>
              <a:t>restricted</a:t>
            </a:r>
            <a:r>
              <a:rPr lang="en-US" sz="2400" spc="95" dirty="0">
                <a:latin typeface="+mn-lt"/>
                <a:cs typeface="Arial"/>
              </a:rPr>
              <a:t> </a:t>
            </a:r>
            <a:r>
              <a:rPr lang="en-US" sz="2400" spc="5" dirty="0">
                <a:latin typeface="+mn-lt"/>
                <a:cs typeface="Arial"/>
              </a:rPr>
              <a:t>to</a:t>
            </a:r>
            <a:r>
              <a:rPr lang="en-US" sz="2400" spc="60" dirty="0">
                <a:latin typeface="+mn-lt"/>
                <a:cs typeface="Arial"/>
              </a:rPr>
              <a:t> </a:t>
            </a:r>
            <a:r>
              <a:rPr lang="en-US" sz="2400" spc="5" dirty="0">
                <a:latin typeface="+mn-lt"/>
                <a:cs typeface="Arial"/>
              </a:rPr>
              <a:t>one</a:t>
            </a:r>
            <a:r>
              <a:rPr lang="en-US" sz="2400" spc="60" dirty="0">
                <a:latin typeface="+mn-lt"/>
                <a:cs typeface="Arial"/>
              </a:rPr>
              <a:t> </a:t>
            </a:r>
            <a:r>
              <a:rPr lang="en-US" sz="2400" spc="5" dirty="0">
                <a:latin typeface="+mn-lt"/>
                <a:cs typeface="Arial"/>
              </a:rPr>
              <a:t>or</a:t>
            </a:r>
            <a:r>
              <a:rPr lang="en-US" sz="2400" spc="45" dirty="0">
                <a:latin typeface="+mn-lt"/>
                <a:cs typeface="Arial"/>
              </a:rPr>
              <a:t> </a:t>
            </a:r>
            <a:r>
              <a:rPr lang="en-US" sz="2400" spc="25" dirty="0">
                <a:latin typeface="+mn-lt"/>
                <a:cs typeface="Arial"/>
              </a:rPr>
              <a:t>more</a:t>
            </a:r>
            <a:r>
              <a:rPr lang="en-US" sz="2400" spc="20" dirty="0">
                <a:latin typeface="+mn-lt"/>
                <a:cs typeface="Arial"/>
              </a:rPr>
              <a:t> </a:t>
            </a:r>
            <a:r>
              <a:rPr lang="en-US" sz="2400" spc="15" dirty="0">
                <a:latin typeface="+mn-lt"/>
                <a:cs typeface="Arial"/>
              </a:rPr>
              <a:t>providers</a:t>
            </a:r>
            <a:r>
              <a:rPr lang="en-US" sz="2400" spc="40" dirty="0">
                <a:latin typeface="+mn-lt"/>
                <a:cs typeface="Arial"/>
              </a:rPr>
              <a:t> </a:t>
            </a:r>
            <a:r>
              <a:rPr lang="en-US" sz="2400" spc="5" dirty="0">
                <a:latin typeface="+mn-lt"/>
                <a:cs typeface="Arial"/>
              </a:rPr>
              <a:t>to</a:t>
            </a:r>
            <a:r>
              <a:rPr lang="en-US" sz="2400" spc="60" dirty="0">
                <a:latin typeface="+mn-lt"/>
                <a:cs typeface="Arial"/>
              </a:rPr>
              <a:t> </a:t>
            </a:r>
            <a:r>
              <a:rPr lang="en-US" sz="2400" spc="15" dirty="0">
                <a:latin typeface="+mn-lt"/>
                <a:cs typeface="Arial"/>
              </a:rPr>
              <a:t>receive</a:t>
            </a:r>
            <a:r>
              <a:rPr lang="en-US" sz="2400" spc="60" dirty="0">
                <a:latin typeface="+mn-lt"/>
                <a:cs typeface="Arial"/>
              </a:rPr>
              <a:t> </a:t>
            </a:r>
            <a:r>
              <a:rPr lang="en-US" sz="2400" dirty="0">
                <a:latin typeface="+mn-lt"/>
                <a:cs typeface="Arial"/>
              </a:rPr>
              <a:t>their</a:t>
            </a:r>
            <a:r>
              <a:rPr lang="en-US" sz="2400" spc="90" dirty="0">
                <a:latin typeface="+mn-lt"/>
                <a:cs typeface="Arial"/>
              </a:rPr>
              <a:t> </a:t>
            </a:r>
            <a:r>
              <a:rPr lang="en-US" sz="2400" spc="10" dirty="0">
                <a:latin typeface="+mn-lt"/>
                <a:cs typeface="Arial"/>
              </a:rPr>
              <a:t>services.</a:t>
            </a:r>
            <a:endParaRPr lang="en-US" sz="2400" dirty="0">
              <a:latin typeface="+mn-lt"/>
              <a:cs typeface="Arial"/>
            </a:endParaRPr>
          </a:p>
          <a:p>
            <a:pPr marL="812165" marR="304165" lvl="1" indent="-342900">
              <a:lnSpc>
                <a:spcPct val="100000"/>
              </a:lnSpc>
              <a:spcBef>
                <a:spcPts val="285"/>
              </a:spcBef>
              <a:buClr>
                <a:schemeClr val="bg2"/>
              </a:buClr>
              <a:buFont typeface="Wingdings" panose="05000000000000000000" pitchFamily="2" charset="2"/>
              <a:buChar char="q"/>
              <a:tabLst>
                <a:tab pos="757555" algn="l"/>
                <a:tab pos="758190" algn="l"/>
              </a:tabLst>
            </a:pPr>
            <a:r>
              <a:rPr lang="en-US" sz="2400" spc="-15" dirty="0">
                <a:latin typeface="+mn-lt"/>
                <a:cs typeface="Arial"/>
              </a:rPr>
              <a:t>Restrictions</a:t>
            </a:r>
            <a:r>
              <a:rPr lang="en-US" sz="2400" spc="145" dirty="0">
                <a:latin typeface="+mn-lt"/>
                <a:cs typeface="Arial"/>
              </a:rPr>
              <a:t> </a:t>
            </a:r>
            <a:r>
              <a:rPr lang="en-US" sz="2400" spc="-25" dirty="0">
                <a:latin typeface="+mn-lt"/>
                <a:cs typeface="Arial"/>
              </a:rPr>
              <a:t>include</a:t>
            </a:r>
            <a:r>
              <a:rPr lang="en-US" sz="2400" spc="190" dirty="0">
                <a:latin typeface="+mn-lt"/>
                <a:cs typeface="Arial"/>
              </a:rPr>
              <a:t> </a:t>
            </a:r>
            <a:r>
              <a:rPr lang="en-US" sz="2400" spc="-5" dirty="0">
                <a:latin typeface="+mn-lt"/>
                <a:cs typeface="Arial"/>
              </a:rPr>
              <a:t>PCPs,</a:t>
            </a:r>
            <a:r>
              <a:rPr lang="en-US" sz="2400" dirty="0">
                <a:latin typeface="+mn-lt"/>
                <a:cs typeface="Arial"/>
              </a:rPr>
              <a:t> </a:t>
            </a:r>
            <a:r>
              <a:rPr lang="en-US" sz="2400" spc="-15" dirty="0">
                <a:latin typeface="+mn-lt"/>
                <a:cs typeface="Arial"/>
              </a:rPr>
              <a:t>specialists,</a:t>
            </a:r>
            <a:r>
              <a:rPr lang="en-US" sz="2400" spc="150" dirty="0">
                <a:latin typeface="+mn-lt"/>
                <a:cs typeface="Arial"/>
              </a:rPr>
              <a:t> </a:t>
            </a:r>
            <a:r>
              <a:rPr lang="en-US" sz="2400" spc="-15" dirty="0">
                <a:latin typeface="+mn-lt"/>
                <a:cs typeface="Arial"/>
              </a:rPr>
              <a:t>dentists,</a:t>
            </a:r>
            <a:r>
              <a:rPr lang="en-US" sz="2400" spc="80" dirty="0">
                <a:latin typeface="+mn-lt"/>
                <a:cs typeface="Arial"/>
              </a:rPr>
              <a:t> </a:t>
            </a:r>
            <a:r>
              <a:rPr lang="en-US" sz="2400" spc="-10" dirty="0">
                <a:latin typeface="+mn-lt"/>
                <a:cs typeface="Arial"/>
              </a:rPr>
              <a:t>podiatrists,</a:t>
            </a:r>
            <a:r>
              <a:rPr lang="en-US" sz="2400" spc="114" dirty="0">
                <a:latin typeface="+mn-lt"/>
                <a:cs typeface="Arial"/>
              </a:rPr>
              <a:t> </a:t>
            </a:r>
            <a:r>
              <a:rPr lang="en-US" sz="2400" spc="-15" dirty="0">
                <a:latin typeface="+mn-lt"/>
                <a:cs typeface="Arial"/>
              </a:rPr>
              <a:t>hospitals,</a:t>
            </a:r>
            <a:r>
              <a:rPr lang="en-US" sz="2400" spc="150" dirty="0">
                <a:latin typeface="+mn-lt"/>
                <a:cs typeface="Arial"/>
              </a:rPr>
              <a:t> </a:t>
            </a:r>
            <a:r>
              <a:rPr lang="en-US" sz="2400" spc="-10" dirty="0">
                <a:latin typeface="+mn-lt"/>
                <a:cs typeface="Arial"/>
              </a:rPr>
              <a:t>pharmacies,</a:t>
            </a:r>
            <a:r>
              <a:rPr lang="en-US" sz="2400" spc="110" dirty="0">
                <a:latin typeface="+mn-lt"/>
                <a:cs typeface="Arial"/>
              </a:rPr>
              <a:t> </a:t>
            </a:r>
            <a:r>
              <a:rPr lang="en-US" sz="2400" spc="-20" dirty="0">
                <a:latin typeface="+mn-lt"/>
                <a:cs typeface="Arial"/>
              </a:rPr>
              <a:t>and</a:t>
            </a:r>
            <a:r>
              <a:rPr lang="en-US" sz="2400" spc="40" dirty="0">
                <a:latin typeface="+mn-lt"/>
                <a:cs typeface="Arial"/>
              </a:rPr>
              <a:t> </a:t>
            </a:r>
            <a:r>
              <a:rPr lang="en-US" sz="2400" spc="-15" dirty="0">
                <a:latin typeface="+mn-lt"/>
                <a:cs typeface="Arial"/>
              </a:rPr>
              <a:t>durable </a:t>
            </a:r>
            <a:r>
              <a:rPr lang="en-US" sz="2400" spc="-345" dirty="0">
                <a:latin typeface="+mn-lt"/>
                <a:cs typeface="Arial"/>
              </a:rPr>
              <a:t> </a:t>
            </a:r>
            <a:r>
              <a:rPr lang="en-US" sz="2400" spc="-5" dirty="0">
                <a:latin typeface="+mn-lt"/>
                <a:cs typeface="Arial"/>
              </a:rPr>
              <a:t>medical</a:t>
            </a:r>
            <a:r>
              <a:rPr lang="en-US" sz="2400" spc="30" dirty="0">
                <a:latin typeface="+mn-lt"/>
                <a:cs typeface="Arial"/>
              </a:rPr>
              <a:t> </a:t>
            </a:r>
            <a:r>
              <a:rPr lang="en-US" sz="2400" spc="-15" dirty="0">
                <a:latin typeface="+mn-lt"/>
                <a:cs typeface="Arial"/>
              </a:rPr>
              <a:t>equipment</a:t>
            </a:r>
            <a:r>
              <a:rPr lang="en-US" sz="2400" spc="105" dirty="0">
                <a:latin typeface="+mn-lt"/>
                <a:cs typeface="Arial"/>
              </a:rPr>
              <a:t> </a:t>
            </a:r>
            <a:r>
              <a:rPr lang="en-US" sz="2400" spc="-15" dirty="0">
                <a:latin typeface="+mn-lt"/>
                <a:cs typeface="Arial"/>
              </a:rPr>
              <a:t>(DME)</a:t>
            </a:r>
            <a:r>
              <a:rPr lang="en-US" sz="2400" spc="35" dirty="0">
                <a:latin typeface="+mn-lt"/>
                <a:cs typeface="Arial"/>
              </a:rPr>
              <a:t> </a:t>
            </a:r>
            <a:r>
              <a:rPr lang="en-US" sz="2400" spc="-20" dirty="0">
                <a:latin typeface="+mn-lt"/>
                <a:cs typeface="Arial"/>
              </a:rPr>
              <a:t>vendors.</a:t>
            </a:r>
            <a:endParaRPr lang="en-US" sz="2400" dirty="0">
              <a:latin typeface="+mn-lt"/>
              <a:cs typeface="Arial"/>
            </a:endParaRPr>
          </a:p>
          <a:p>
            <a:pPr marL="300355" marR="334010" indent="-288290">
              <a:lnSpc>
                <a:spcPct val="100000"/>
              </a:lnSpc>
              <a:spcBef>
                <a:spcPts val="540"/>
              </a:spcBef>
              <a:buClr>
                <a:schemeClr val="bg2"/>
              </a:buClr>
              <a:buFont typeface="Wingdings" panose="05000000000000000000" pitchFamily="2" charset="2"/>
              <a:buChar char="Ø"/>
              <a:tabLst>
                <a:tab pos="300355" algn="l"/>
                <a:tab pos="300990" algn="l"/>
              </a:tabLst>
            </a:pPr>
            <a:r>
              <a:rPr lang="en-US" sz="2400" spc="5" dirty="0">
                <a:latin typeface="+mn-lt"/>
                <a:cs typeface="Arial"/>
              </a:rPr>
              <a:t>Plans</a:t>
            </a:r>
            <a:r>
              <a:rPr lang="en-US" sz="2400" spc="75" dirty="0">
                <a:latin typeface="+mn-lt"/>
                <a:cs typeface="Arial"/>
              </a:rPr>
              <a:t> </a:t>
            </a:r>
            <a:r>
              <a:rPr lang="en-US" sz="2400" spc="10" dirty="0">
                <a:latin typeface="+mn-lt"/>
                <a:cs typeface="Arial"/>
              </a:rPr>
              <a:t>are</a:t>
            </a:r>
            <a:r>
              <a:rPr lang="en-US" sz="2400" spc="60" dirty="0">
                <a:latin typeface="+mn-lt"/>
                <a:cs typeface="Arial"/>
              </a:rPr>
              <a:t> </a:t>
            </a:r>
            <a:r>
              <a:rPr lang="en-US" sz="2400" spc="10" dirty="0">
                <a:latin typeface="+mn-lt"/>
                <a:cs typeface="Arial"/>
              </a:rPr>
              <a:t>responsible</a:t>
            </a:r>
            <a:r>
              <a:rPr lang="en-US" sz="2400" spc="60" dirty="0">
                <a:latin typeface="+mn-lt"/>
                <a:cs typeface="Arial"/>
              </a:rPr>
              <a:t> </a:t>
            </a:r>
            <a:r>
              <a:rPr lang="en-US" sz="2400" spc="10" dirty="0">
                <a:latin typeface="+mn-lt"/>
                <a:cs typeface="Arial"/>
              </a:rPr>
              <a:t>for</a:t>
            </a:r>
            <a:r>
              <a:rPr lang="en-US" sz="2400" spc="50" dirty="0">
                <a:latin typeface="+mn-lt"/>
                <a:cs typeface="Arial"/>
              </a:rPr>
              <a:t> </a:t>
            </a:r>
            <a:r>
              <a:rPr lang="en-US" sz="2400" spc="10" dirty="0">
                <a:latin typeface="+mn-lt"/>
                <a:cs typeface="Arial"/>
              </a:rPr>
              <a:t>enforcing</a:t>
            </a:r>
            <a:r>
              <a:rPr lang="en-US" sz="2400" spc="100" dirty="0">
                <a:latin typeface="+mn-lt"/>
                <a:cs typeface="Arial"/>
              </a:rPr>
              <a:t> </a:t>
            </a:r>
            <a:r>
              <a:rPr lang="en-US" sz="2400" spc="5" dirty="0">
                <a:latin typeface="+mn-lt"/>
                <a:cs typeface="Arial"/>
              </a:rPr>
              <a:t>the</a:t>
            </a:r>
            <a:r>
              <a:rPr lang="en-US" sz="2400" spc="60" dirty="0">
                <a:latin typeface="+mn-lt"/>
                <a:cs typeface="Arial"/>
              </a:rPr>
              <a:t> </a:t>
            </a:r>
            <a:r>
              <a:rPr lang="en-US" sz="2400" spc="5" dirty="0">
                <a:latin typeface="+mn-lt"/>
                <a:cs typeface="Arial"/>
              </a:rPr>
              <a:t>restrictions</a:t>
            </a:r>
            <a:r>
              <a:rPr lang="en-US" sz="2400" spc="150" dirty="0">
                <a:latin typeface="+mn-lt"/>
                <a:cs typeface="Arial"/>
              </a:rPr>
              <a:t> </a:t>
            </a:r>
            <a:r>
              <a:rPr lang="en-US" sz="2400" spc="5" dirty="0">
                <a:latin typeface="+mn-lt"/>
                <a:cs typeface="Arial"/>
              </a:rPr>
              <a:t>and</a:t>
            </a:r>
            <a:r>
              <a:rPr lang="en-US" sz="2400" spc="65" dirty="0">
                <a:latin typeface="+mn-lt"/>
                <a:cs typeface="Arial"/>
              </a:rPr>
              <a:t> </a:t>
            </a:r>
            <a:r>
              <a:rPr lang="en-US" sz="2400" spc="10" dirty="0">
                <a:latin typeface="+mn-lt"/>
                <a:cs typeface="Arial"/>
              </a:rPr>
              <a:t>assessing</a:t>
            </a:r>
            <a:r>
              <a:rPr lang="en-US" sz="2400" spc="130" dirty="0">
                <a:latin typeface="+mn-lt"/>
                <a:cs typeface="Arial"/>
              </a:rPr>
              <a:t> </a:t>
            </a:r>
            <a:r>
              <a:rPr lang="en-US" sz="2400" spc="5" dirty="0">
                <a:latin typeface="+mn-lt"/>
                <a:cs typeface="Arial"/>
              </a:rPr>
              <a:t>the</a:t>
            </a:r>
            <a:r>
              <a:rPr lang="en-US" sz="2400" spc="60" dirty="0">
                <a:latin typeface="+mn-lt"/>
                <a:cs typeface="Arial"/>
              </a:rPr>
              <a:t> </a:t>
            </a:r>
            <a:r>
              <a:rPr lang="en-US" sz="2400" spc="30" dirty="0">
                <a:latin typeface="+mn-lt"/>
                <a:cs typeface="Arial"/>
              </a:rPr>
              <a:t>members</a:t>
            </a:r>
            <a:r>
              <a:rPr lang="en-US" sz="2400" spc="5" dirty="0">
                <a:latin typeface="+mn-lt"/>
                <a:cs typeface="Arial"/>
              </a:rPr>
              <a:t> to </a:t>
            </a:r>
            <a:r>
              <a:rPr lang="en-US" sz="2400" spc="-415" dirty="0">
                <a:latin typeface="+mn-lt"/>
                <a:cs typeface="Arial"/>
              </a:rPr>
              <a:t> </a:t>
            </a:r>
            <a:r>
              <a:rPr lang="en-US" sz="2400" spc="10" dirty="0">
                <a:latin typeface="+mn-lt"/>
                <a:cs typeface="Arial"/>
              </a:rPr>
              <a:t>determine</a:t>
            </a:r>
            <a:r>
              <a:rPr lang="en-US" sz="2400" spc="90" dirty="0">
                <a:latin typeface="+mn-lt"/>
                <a:cs typeface="Arial"/>
              </a:rPr>
              <a:t> </a:t>
            </a:r>
            <a:r>
              <a:rPr lang="en-US" sz="2400" spc="10" dirty="0">
                <a:latin typeface="+mn-lt"/>
                <a:cs typeface="Arial"/>
              </a:rPr>
              <a:t>if</a:t>
            </a:r>
            <a:r>
              <a:rPr lang="en-US" sz="2400" spc="25" dirty="0">
                <a:latin typeface="+mn-lt"/>
                <a:cs typeface="Arial"/>
              </a:rPr>
              <a:t> </a:t>
            </a:r>
            <a:r>
              <a:rPr lang="en-US" sz="2400" spc="5" dirty="0">
                <a:latin typeface="+mn-lt"/>
                <a:cs typeface="Arial"/>
              </a:rPr>
              <a:t>the</a:t>
            </a:r>
            <a:r>
              <a:rPr lang="en-US" sz="2400" spc="55" dirty="0">
                <a:latin typeface="+mn-lt"/>
                <a:cs typeface="Arial"/>
              </a:rPr>
              <a:t> </a:t>
            </a:r>
            <a:r>
              <a:rPr lang="en-US" sz="2400" spc="5" dirty="0">
                <a:latin typeface="+mn-lt"/>
                <a:cs typeface="Arial"/>
              </a:rPr>
              <a:t>restrictions</a:t>
            </a:r>
            <a:r>
              <a:rPr lang="en-US" sz="2400" spc="145" dirty="0">
                <a:latin typeface="+mn-lt"/>
                <a:cs typeface="Arial"/>
              </a:rPr>
              <a:t> </a:t>
            </a:r>
            <a:r>
              <a:rPr lang="en-US" sz="2400" spc="5" dirty="0">
                <a:latin typeface="+mn-lt"/>
                <a:cs typeface="Arial"/>
              </a:rPr>
              <a:t>should</a:t>
            </a:r>
            <a:r>
              <a:rPr lang="en-US" sz="2400" spc="90" dirty="0">
                <a:latin typeface="+mn-lt"/>
                <a:cs typeface="Arial"/>
              </a:rPr>
              <a:t> </a:t>
            </a:r>
            <a:r>
              <a:rPr lang="en-US" sz="2400" spc="20" dirty="0">
                <a:latin typeface="+mn-lt"/>
                <a:cs typeface="Arial"/>
              </a:rPr>
              <a:t>remain </a:t>
            </a:r>
            <a:r>
              <a:rPr lang="en-US" sz="2400" spc="15" dirty="0">
                <a:latin typeface="+mn-lt"/>
                <a:cs typeface="Arial"/>
              </a:rPr>
              <a:t>in</a:t>
            </a:r>
            <a:r>
              <a:rPr lang="en-US" sz="2400" spc="20" dirty="0">
                <a:latin typeface="+mn-lt"/>
                <a:cs typeface="Arial"/>
              </a:rPr>
              <a:t> </a:t>
            </a:r>
            <a:r>
              <a:rPr lang="en-US" sz="2400" spc="5" dirty="0">
                <a:latin typeface="+mn-lt"/>
                <a:cs typeface="Arial"/>
              </a:rPr>
              <a:t>place.</a:t>
            </a:r>
            <a:endParaRPr lang="en-US" sz="2400" dirty="0">
              <a:latin typeface="+mn-lt"/>
              <a:cs typeface="Arial"/>
            </a:endParaRPr>
          </a:p>
          <a:p>
            <a:endParaRPr lang="en-US" dirty="0"/>
          </a:p>
        </p:txBody>
      </p:sp>
    </p:spTree>
    <p:extLst>
      <p:ext uri="{BB962C8B-B14F-4D97-AF65-F5344CB8AC3E}">
        <p14:creationId xmlns:p14="http://schemas.microsoft.com/office/powerpoint/2010/main" val="2277634132"/>
      </p:ext>
    </p:extLst>
  </p:cSld>
  <p:clrMapOvr>
    <a:masterClrMapping/>
  </p:clrMapOvr>
  <p:extLst>
    <p:ext uri="{6950BFC3-D8DA-4A85-94F7-54DA5524770B}">
      <p188:commentRel xmlns:p188="http://schemas.microsoft.com/office/powerpoint/2018/8/main" r:id="rId2"/>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80AAB9-F0F3-DA56-0FE5-69BF4EA7D96C}"/>
              </a:ext>
            </a:extLst>
          </p:cNvPr>
          <p:cNvSpPr>
            <a:spLocks noGrp="1"/>
          </p:cNvSpPr>
          <p:nvPr>
            <p:ph type="body" sz="quarter" idx="10"/>
          </p:nvPr>
        </p:nvSpPr>
        <p:spPr>
          <a:xfrm>
            <a:off x="0" y="-7"/>
            <a:ext cx="12192000" cy="954367"/>
          </a:xfrm>
        </p:spPr>
        <p:txBody>
          <a:bodyPr/>
          <a:lstStyle/>
          <a:p>
            <a:pPr algn="ctr"/>
            <a:r>
              <a:rPr lang="en-US" sz="4800" b="1" dirty="0"/>
              <a:t>Restricted Recipients Program, cont’d</a:t>
            </a:r>
          </a:p>
        </p:txBody>
      </p:sp>
      <p:sp>
        <p:nvSpPr>
          <p:cNvPr id="4" name="Content Placeholder 3">
            <a:extLst>
              <a:ext uri="{FF2B5EF4-FFF2-40B4-BE49-F238E27FC236}">
                <a16:creationId xmlns:a16="http://schemas.microsoft.com/office/drawing/2014/main" id="{276B9CA2-17E9-CA5E-1CD4-05B60ACC0E8E}"/>
              </a:ext>
            </a:extLst>
          </p:cNvPr>
          <p:cNvSpPr>
            <a:spLocks noGrp="1"/>
          </p:cNvSpPr>
          <p:nvPr>
            <p:ph sz="quarter" idx="11"/>
          </p:nvPr>
        </p:nvSpPr>
        <p:spPr>
          <a:xfrm>
            <a:off x="716280" y="1341121"/>
            <a:ext cx="10073640" cy="4562520"/>
          </a:xfrm>
        </p:spPr>
        <p:txBody>
          <a:bodyPr/>
          <a:lstStyle/>
          <a:p>
            <a:pPr marL="300355" marR="46990" indent="-288290">
              <a:lnSpc>
                <a:spcPct val="100000"/>
              </a:lnSpc>
              <a:spcBef>
                <a:spcPts val="575"/>
              </a:spcBef>
              <a:buClr>
                <a:schemeClr val="bg2"/>
              </a:buClr>
              <a:buFont typeface="Wingdings" panose="05000000000000000000" pitchFamily="2" charset="2"/>
              <a:buChar char="Ø"/>
              <a:tabLst>
                <a:tab pos="300355" algn="l"/>
                <a:tab pos="300990" algn="l"/>
              </a:tabLst>
            </a:pPr>
            <a:r>
              <a:rPr lang="en-US" sz="2400" spc="10" dirty="0">
                <a:latin typeface="+mn-lt"/>
                <a:cs typeface="Arial"/>
              </a:rPr>
              <a:t>Rosters</a:t>
            </a:r>
            <a:r>
              <a:rPr lang="en-US" sz="2400" spc="105" dirty="0">
                <a:latin typeface="+mn-lt"/>
                <a:cs typeface="Arial"/>
              </a:rPr>
              <a:t> </a:t>
            </a:r>
            <a:r>
              <a:rPr lang="en-US" sz="2400" spc="5" dirty="0">
                <a:latin typeface="+mn-lt"/>
                <a:cs typeface="Arial"/>
              </a:rPr>
              <a:t>contain</a:t>
            </a:r>
            <a:r>
              <a:rPr lang="en-US" sz="2400" spc="95" dirty="0">
                <a:latin typeface="+mn-lt"/>
                <a:cs typeface="Arial"/>
              </a:rPr>
              <a:t> </a:t>
            </a:r>
            <a:r>
              <a:rPr lang="en-US" sz="2400" spc="15" dirty="0">
                <a:latin typeface="+mn-lt"/>
                <a:cs typeface="Arial"/>
              </a:rPr>
              <a:t>a</a:t>
            </a:r>
            <a:r>
              <a:rPr lang="en-US" sz="2400" spc="20" dirty="0">
                <a:latin typeface="+mn-lt"/>
                <a:cs typeface="Arial"/>
              </a:rPr>
              <a:t> </a:t>
            </a:r>
            <a:r>
              <a:rPr lang="en-US" sz="2400" spc="15" dirty="0">
                <a:latin typeface="+mn-lt"/>
                <a:cs typeface="Arial"/>
              </a:rPr>
              <a:t>two-digit</a:t>
            </a:r>
            <a:r>
              <a:rPr lang="en-US" sz="2400" spc="25" dirty="0">
                <a:latin typeface="+mn-lt"/>
                <a:cs typeface="Arial"/>
              </a:rPr>
              <a:t> </a:t>
            </a:r>
            <a:r>
              <a:rPr lang="en-US" sz="2400" spc="5" dirty="0">
                <a:latin typeface="+mn-lt"/>
                <a:cs typeface="Arial"/>
              </a:rPr>
              <a:t>code</a:t>
            </a:r>
            <a:r>
              <a:rPr lang="en-US" sz="2400" spc="95" dirty="0">
                <a:latin typeface="+mn-lt"/>
                <a:cs typeface="Arial"/>
              </a:rPr>
              <a:t> </a:t>
            </a:r>
            <a:r>
              <a:rPr lang="en-US" sz="2400" spc="15" dirty="0">
                <a:latin typeface="+mn-lt"/>
                <a:cs typeface="Arial"/>
              </a:rPr>
              <a:t>field </a:t>
            </a:r>
            <a:r>
              <a:rPr lang="en-US" sz="2400" spc="5" dirty="0">
                <a:latin typeface="+mn-lt"/>
                <a:cs typeface="Arial"/>
              </a:rPr>
              <a:t>to</a:t>
            </a:r>
            <a:r>
              <a:rPr lang="en-US" sz="2400" spc="20" dirty="0">
                <a:latin typeface="+mn-lt"/>
                <a:cs typeface="Arial"/>
              </a:rPr>
              <a:t> </a:t>
            </a:r>
            <a:r>
              <a:rPr lang="en-US" sz="2400" spc="5" dirty="0">
                <a:latin typeface="+mn-lt"/>
                <a:cs typeface="Arial"/>
              </a:rPr>
              <a:t>identify</a:t>
            </a:r>
            <a:r>
              <a:rPr lang="en-US" sz="2400" spc="70" dirty="0">
                <a:latin typeface="+mn-lt"/>
                <a:cs typeface="Arial"/>
              </a:rPr>
              <a:t> </a:t>
            </a:r>
            <a:r>
              <a:rPr lang="en-US" sz="2400" spc="10" dirty="0">
                <a:latin typeface="+mn-lt"/>
                <a:cs typeface="Arial"/>
              </a:rPr>
              <a:t>restricted</a:t>
            </a:r>
            <a:r>
              <a:rPr lang="en-US" sz="2400" spc="130" dirty="0">
                <a:latin typeface="+mn-lt"/>
                <a:cs typeface="Arial"/>
              </a:rPr>
              <a:t> </a:t>
            </a:r>
            <a:r>
              <a:rPr lang="en-US" sz="2400" spc="30" dirty="0">
                <a:latin typeface="+mn-lt"/>
                <a:cs typeface="Arial"/>
              </a:rPr>
              <a:t>members</a:t>
            </a:r>
            <a:r>
              <a:rPr lang="en-US" sz="2400" dirty="0">
                <a:latin typeface="+mn-lt"/>
                <a:cs typeface="Arial"/>
              </a:rPr>
              <a:t> </a:t>
            </a:r>
            <a:r>
              <a:rPr lang="en-US" sz="2400" spc="5" dirty="0">
                <a:latin typeface="+mn-lt"/>
                <a:cs typeface="Arial"/>
              </a:rPr>
              <a:t>and</a:t>
            </a:r>
            <a:r>
              <a:rPr lang="en-US" sz="2400" spc="60" dirty="0">
                <a:latin typeface="+mn-lt"/>
                <a:cs typeface="Arial"/>
              </a:rPr>
              <a:t> </a:t>
            </a:r>
            <a:r>
              <a:rPr lang="en-US" sz="2400" spc="10" dirty="0">
                <a:latin typeface="+mn-lt"/>
                <a:cs typeface="Arial"/>
              </a:rPr>
              <a:t>it</a:t>
            </a:r>
            <a:r>
              <a:rPr lang="en-US" sz="2400" spc="25" dirty="0">
                <a:latin typeface="+mn-lt"/>
                <a:cs typeface="Arial"/>
              </a:rPr>
              <a:t> </a:t>
            </a:r>
            <a:r>
              <a:rPr lang="en-US" sz="2400" spc="20" dirty="0">
                <a:latin typeface="+mn-lt"/>
                <a:cs typeface="Arial"/>
              </a:rPr>
              <a:t>will</a:t>
            </a:r>
            <a:r>
              <a:rPr lang="en-US" sz="2400" spc="-30" dirty="0">
                <a:latin typeface="+mn-lt"/>
                <a:cs typeface="Arial"/>
              </a:rPr>
              <a:t> </a:t>
            </a:r>
            <a:r>
              <a:rPr lang="en-US" sz="2400" spc="5" dirty="0">
                <a:latin typeface="+mn-lt"/>
                <a:cs typeface="Arial"/>
              </a:rPr>
              <a:t>include </a:t>
            </a:r>
            <a:r>
              <a:rPr lang="en-US" sz="2400" spc="-415" dirty="0">
                <a:latin typeface="+mn-lt"/>
                <a:cs typeface="Arial"/>
              </a:rPr>
              <a:t> </a:t>
            </a:r>
            <a:r>
              <a:rPr lang="en-US" sz="2400" dirty="0">
                <a:latin typeface="+mn-lt"/>
                <a:cs typeface="Arial"/>
              </a:rPr>
              <a:t>their</a:t>
            </a:r>
            <a:r>
              <a:rPr lang="en-US" sz="2400" spc="85" dirty="0">
                <a:latin typeface="+mn-lt"/>
                <a:cs typeface="Arial"/>
              </a:rPr>
              <a:t> </a:t>
            </a:r>
            <a:r>
              <a:rPr lang="en-US" sz="2400" spc="15" dirty="0">
                <a:latin typeface="+mn-lt"/>
                <a:cs typeface="Arial"/>
              </a:rPr>
              <a:t>specific</a:t>
            </a:r>
            <a:r>
              <a:rPr lang="en-US" sz="2400" dirty="0">
                <a:latin typeface="+mn-lt"/>
                <a:cs typeface="Arial"/>
              </a:rPr>
              <a:t> </a:t>
            </a:r>
            <a:r>
              <a:rPr lang="en-US" sz="2400" spc="5" dirty="0">
                <a:latin typeface="+mn-lt"/>
                <a:cs typeface="Arial"/>
              </a:rPr>
              <a:t>restrictions.</a:t>
            </a:r>
          </a:p>
          <a:p>
            <a:pPr marL="300355" marR="46990" indent="-288290">
              <a:lnSpc>
                <a:spcPct val="100000"/>
              </a:lnSpc>
              <a:spcBef>
                <a:spcPts val="575"/>
              </a:spcBef>
              <a:buClr>
                <a:schemeClr val="bg2"/>
              </a:buClr>
              <a:buFont typeface="Wingdings" panose="05000000000000000000" pitchFamily="2" charset="2"/>
              <a:buChar char="Ø"/>
              <a:tabLst>
                <a:tab pos="300355" algn="l"/>
                <a:tab pos="300990" algn="l"/>
              </a:tabLst>
            </a:pPr>
            <a:r>
              <a:rPr lang="en-US" sz="2400" spc="10" dirty="0">
                <a:latin typeface="+mn-lt"/>
                <a:cs typeface="Arial"/>
              </a:rPr>
              <a:t>MetroPlusHealth</a:t>
            </a:r>
            <a:r>
              <a:rPr lang="en-US" sz="2400" spc="100" dirty="0">
                <a:latin typeface="+mn-lt"/>
                <a:cs typeface="Arial"/>
              </a:rPr>
              <a:t> </a:t>
            </a:r>
            <a:r>
              <a:rPr lang="en-US" sz="2400" spc="10" dirty="0">
                <a:latin typeface="+mn-lt"/>
                <a:cs typeface="Arial"/>
              </a:rPr>
              <a:t>Restricted</a:t>
            </a:r>
            <a:r>
              <a:rPr lang="en-US" sz="2400" spc="125" dirty="0">
                <a:latin typeface="+mn-lt"/>
                <a:cs typeface="Arial"/>
              </a:rPr>
              <a:t> </a:t>
            </a:r>
            <a:r>
              <a:rPr lang="en-US" sz="2400" spc="10" dirty="0">
                <a:latin typeface="+mn-lt"/>
                <a:cs typeface="Arial"/>
              </a:rPr>
              <a:t>Recipients</a:t>
            </a:r>
            <a:r>
              <a:rPr lang="en-US" sz="2400" spc="65" dirty="0">
                <a:latin typeface="+mn-lt"/>
                <a:cs typeface="Arial"/>
              </a:rPr>
              <a:t> </a:t>
            </a:r>
            <a:r>
              <a:rPr lang="en-US" sz="2400" spc="15" dirty="0">
                <a:latin typeface="+mn-lt"/>
                <a:cs typeface="Arial"/>
              </a:rPr>
              <a:t>have</a:t>
            </a:r>
            <a:r>
              <a:rPr lang="en-US" sz="2400" spc="55" dirty="0">
                <a:latin typeface="+mn-lt"/>
                <a:cs typeface="Arial"/>
              </a:rPr>
              <a:t> </a:t>
            </a:r>
            <a:r>
              <a:rPr lang="en-US" sz="2400" spc="5" dirty="0">
                <a:latin typeface="+mn-lt"/>
                <a:cs typeface="Arial"/>
              </a:rPr>
              <a:t>an</a:t>
            </a:r>
            <a:r>
              <a:rPr lang="en-US" sz="2400" spc="55" dirty="0">
                <a:latin typeface="+mn-lt"/>
                <a:cs typeface="Arial"/>
              </a:rPr>
              <a:t> </a:t>
            </a:r>
            <a:r>
              <a:rPr lang="en-US" sz="2400" spc="20" dirty="0">
                <a:latin typeface="+mn-lt"/>
                <a:cs typeface="Arial"/>
              </a:rPr>
              <a:t>“R”</a:t>
            </a:r>
            <a:r>
              <a:rPr lang="en-US" sz="2400" spc="5" dirty="0">
                <a:latin typeface="+mn-lt"/>
                <a:cs typeface="Arial"/>
              </a:rPr>
              <a:t> on</a:t>
            </a:r>
            <a:r>
              <a:rPr lang="en-US" sz="2400" spc="55" dirty="0">
                <a:latin typeface="+mn-lt"/>
                <a:cs typeface="Arial"/>
              </a:rPr>
              <a:t> </a:t>
            </a:r>
            <a:r>
              <a:rPr lang="en-US" sz="2400" dirty="0">
                <a:latin typeface="+mn-lt"/>
                <a:cs typeface="Arial"/>
              </a:rPr>
              <a:t>their</a:t>
            </a:r>
            <a:r>
              <a:rPr lang="en-US" sz="2400" spc="80" dirty="0">
                <a:latin typeface="+mn-lt"/>
                <a:cs typeface="Arial"/>
              </a:rPr>
              <a:t> </a:t>
            </a:r>
            <a:r>
              <a:rPr lang="en-US" sz="2400" spc="10" dirty="0">
                <a:latin typeface="+mn-lt"/>
                <a:cs typeface="Arial"/>
              </a:rPr>
              <a:t>ID</a:t>
            </a:r>
            <a:r>
              <a:rPr lang="en-US" sz="2400" spc="45" dirty="0">
                <a:latin typeface="+mn-lt"/>
                <a:cs typeface="Arial"/>
              </a:rPr>
              <a:t> </a:t>
            </a:r>
            <a:r>
              <a:rPr lang="en-US" sz="2400" spc="5" dirty="0">
                <a:latin typeface="+mn-lt"/>
                <a:cs typeface="Arial"/>
              </a:rPr>
              <a:t>card.</a:t>
            </a:r>
          </a:p>
          <a:p>
            <a:pPr marL="300355" marR="534670" indent="-288290">
              <a:lnSpc>
                <a:spcPct val="100000"/>
              </a:lnSpc>
              <a:spcBef>
                <a:spcPts val="610"/>
              </a:spcBef>
              <a:buClr>
                <a:schemeClr val="bg2"/>
              </a:buClr>
              <a:buFont typeface="Wingdings" panose="05000000000000000000" pitchFamily="2" charset="2"/>
              <a:buChar char="Ø"/>
              <a:tabLst>
                <a:tab pos="300355" algn="l"/>
                <a:tab pos="300990" algn="l"/>
              </a:tabLst>
            </a:pPr>
            <a:r>
              <a:rPr lang="en-US" sz="2400" spc="10" dirty="0">
                <a:latin typeface="+mn-lt"/>
                <a:cs typeface="Arial"/>
              </a:rPr>
              <a:t>Providers</a:t>
            </a:r>
            <a:r>
              <a:rPr lang="en-US" sz="2400" spc="80" dirty="0">
                <a:latin typeface="+mn-lt"/>
                <a:cs typeface="Arial"/>
              </a:rPr>
              <a:t> </a:t>
            </a:r>
            <a:r>
              <a:rPr lang="en-US" sz="2400" spc="20" dirty="0">
                <a:latin typeface="+mn-lt"/>
                <a:cs typeface="Arial"/>
              </a:rPr>
              <a:t>must</a:t>
            </a:r>
            <a:r>
              <a:rPr lang="en-US" sz="2400" spc="35" dirty="0">
                <a:latin typeface="+mn-lt"/>
                <a:cs typeface="Arial"/>
              </a:rPr>
              <a:t> </a:t>
            </a:r>
            <a:r>
              <a:rPr lang="en-US" sz="2400" spc="20" dirty="0">
                <a:latin typeface="+mn-lt"/>
                <a:cs typeface="Arial"/>
              </a:rPr>
              <a:t>verify</a:t>
            </a:r>
            <a:r>
              <a:rPr lang="en-US" sz="2400" spc="10" dirty="0">
                <a:latin typeface="+mn-lt"/>
                <a:cs typeface="Arial"/>
              </a:rPr>
              <a:t> </a:t>
            </a:r>
            <a:r>
              <a:rPr lang="en-US" sz="2400" spc="30" dirty="0">
                <a:latin typeface="+mn-lt"/>
                <a:cs typeface="Arial"/>
              </a:rPr>
              <a:t>member</a:t>
            </a:r>
            <a:r>
              <a:rPr lang="en-US" sz="2400" spc="-15" dirty="0">
                <a:latin typeface="+mn-lt"/>
                <a:cs typeface="Arial"/>
              </a:rPr>
              <a:t> </a:t>
            </a:r>
            <a:r>
              <a:rPr lang="en-US" sz="2400" spc="10" dirty="0">
                <a:latin typeface="+mn-lt"/>
                <a:cs typeface="Arial"/>
              </a:rPr>
              <a:t>eligibility </a:t>
            </a:r>
            <a:r>
              <a:rPr lang="en-US" sz="2400" spc="15" dirty="0">
                <a:latin typeface="+mn-lt"/>
                <a:cs typeface="Arial"/>
              </a:rPr>
              <a:t>before</a:t>
            </a:r>
            <a:r>
              <a:rPr lang="en-US" sz="2400" spc="65" dirty="0">
                <a:latin typeface="+mn-lt"/>
                <a:cs typeface="Arial"/>
              </a:rPr>
              <a:t> </a:t>
            </a:r>
            <a:r>
              <a:rPr lang="en-US" sz="2400" spc="15" dirty="0">
                <a:latin typeface="+mn-lt"/>
                <a:cs typeface="Arial"/>
              </a:rPr>
              <a:t>every</a:t>
            </a:r>
            <a:r>
              <a:rPr lang="en-US" sz="2400" spc="50" dirty="0">
                <a:latin typeface="+mn-lt"/>
                <a:cs typeface="Arial"/>
              </a:rPr>
              <a:t> </a:t>
            </a:r>
            <a:r>
              <a:rPr lang="en-US" sz="2400" dirty="0">
                <a:latin typeface="+mn-lt"/>
                <a:cs typeface="Arial"/>
              </a:rPr>
              <a:t>encounter</a:t>
            </a:r>
            <a:r>
              <a:rPr lang="en-US" sz="2400" spc="204" dirty="0">
                <a:latin typeface="+mn-lt"/>
                <a:cs typeface="Arial"/>
              </a:rPr>
              <a:t> </a:t>
            </a:r>
            <a:r>
              <a:rPr lang="en-US" sz="2400" spc="5" dirty="0">
                <a:latin typeface="+mn-lt"/>
                <a:cs typeface="Arial"/>
              </a:rPr>
              <a:t>and</a:t>
            </a:r>
            <a:r>
              <a:rPr lang="en-US" sz="2400" spc="65" dirty="0">
                <a:latin typeface="+mn-lt"/>
                <a:cs typeface="Arial"/>
              </a:rPr>
              <a:t> </a:t>
            </a:r>
            <a:r>
              <a:rPr lang="en-US" sz="2400" spc="5" dirty="0">
                <a:latin typeface="+mn-lt"/>
                <a:cs typeface="Arial"/>
              </a:rPr>
              <a:t>identify</a:t>
            </a:r>
            <a:r>
              <a:rPr lang="en-US" sz="2400" spc="80" dirty="0">
                <a:latin typeface="+mn-lt"/>
                <a:cs typeface="Arial"/>
              </a:rPr>
              <a:t> </a:t>
            </a:r>
            <a:r>
              <a:rPr lang="en-US" sz="2400" spc="-5" dirty="0">
                <a:latin typeface="+mn-lt"/>
                <a:cs typeface="Arial"/>
              </a:rPr>
              <a:t>any </a:t>
            </a:r>
            <a:r>
              <a:rPr lang="en-US" sz="2400" spc="-415" dirty="0">
                <a:latin typeface="+mn-lt"/>
                <a:cs typeface="Arial"/>
              </a:rPr>
              <a:t> </a:t>
            </a:r>
            <a:r>
              <a:rPr lang="en-US" sz="2400" spc="5" dirty="0">
                <a:latin typeface="+mn-lt"/>
                <a:cs typeface="Arial"/>
              </a:rPr>
              <a:t>restrictions:</a:t>
            </a:r>
            <a:endParaRPr lang="en-US" sz="2400" dirty="0">
              <a:latin typeface="+mn-lt"/>
              <a:cs typeface="Arial"/>
            </a:endParaRPr>
          </a:p>
          <a:p>
            <a:pPr marL="757555" marR="407034" lvl="1" indent="-288290">
              <a:lnSpc>
                <a:spcPct val="100000"/>
              </a:lnSpc>
              <a:spcBef>
                <a:spcPts val="45"/>
              </a:spcBef>
              <a:buClr>
                <a:schemeClr val="bg2"/>
              </a:buClr>
              <a:buFont typeface="Wingdings" panose="05000000000000000000" pitchFamily="2" charset="2"/>
              <a:buChar char="q"/>
              <a:tabLst>
                <a:tab pos="757555" algn="l"/>
                <a:tab pos="758190" algn="l"/>
              </a:tabLst>
            </a:pPr>
            <a:r>
              <a:rPr lang="en-US" sz="2400" spc="-25" dirty="0">
                <a:latin typeface="+mn-lt"/>
                <a:cs typeface="Arial"/>
              </a:rPr>
              <a:t>If </a:t>
            </a:r>
            <a:r>
              <a:rPr lang="en-US" sz="2400" spc="-5" dirty="0">
                <a:latin typeface="+mn-lt"/>
                <a:cs typeface="Arial"/>
              </a:rPr>
              <a:t>a </a:t>
            </a:r>
            <a:r>
              <a:rPr lang="en-US" sz="2400" spc="5" dirty="0">
                <a:latin typeface="+mn-lt"/>
                <a:cs typeface="Arial"/>
              </a:rPr>
              <a:t>member </a:t>
            </a:r>
            <a:r>
              <a:rPr lang="en-US" sz="2400" spc="-25" dirty="0">
                <a:latin typeface="+mn-lt"/>
                <a:cs typeface="Arial"/>
              </a:rPr>
              <a:t>is </a:t>
            </a:r>
            <a:r>
              <a:rPr lang="en-US" sz="2400" spc="-10" dirty="0">
                <a:latin typeface="+mn-lt"/>
                <a:cs typeface="Arial"/>
              </a:rPr>
              <a:t>restricted </a:t>
            </a:r>
            <a:r>
              <a:rPr lang="en-US" sz="2400" spc="-5" dirty="0">
                <a:latin typeface="+mn-lt"/>
                <a:cs typeface="Arial"/>
              </a:rPr>
              <a:t>to a </a:t>
            </a:r>
            <a:r>
              <a:rPr lang="en-US" sz="2400" spc="-20" dirty="0">
                <a:latin typeface="+mn-lt"/>
                <a:cs typeface="Arial"/>
              </a:rPr>
              <a:t>particular</a:t>
            </a:r>
            <a:r>
              <a:rPr lang="en-US" sz="2400" spc="-15" dirty="0">
                <a:latin typeface="+mn-lt"/>
                <a:cs typeface="Arial"/>
              </a:rPr>
              <a:t> </a:t>
            </a:r>
            <a:r>
              <a:rPr lang="en-US" sz="2400" spc="-20" dirty="0">
                <a:latin typeface="+mn-lt"/>
                <a:cs typeface="Arial"/>
              </a:rPr>
              <a:t>doctor, the </a:t>
            </a:r>
            <a:r>
              <a:rPr lang="en-US" sz="2400" spc="5" dirty="0">
                <a:latin typeface="+mn-lt"/>
                <a:cs typeface="Arial"/>
              </a:rPr>
              <a:t>member </a:t>
            </a:r>
            <a:r>
              <a:rPr lang="en-US" sz="2400" spc="-20" dirty="0">
                <a:latin typeface="+mn-lt"/>
                <a:cs typeface="Arial"/>
              </a:rPr>
              <a:t>cannot</a:t>
            </a:r>
            <a:r>
              <a:rPr lang="en-US" sz="2400" spc="-15" dirty="0">
                <a:latin typeface="+mn-lt"/>
                <a:cs typeface="Arial"/>
              </a:rPr>
              <a:t> </a:t>
            </a:r>
            <a:r>
              <a:rPr lang="en-US" sz="2400" spc="-5" dirty="0">
                <a:latin typeface="+mn-lt"/>
                <a:cs typeface="Arial"/>
              </a:rPr>
              <a:t>be seen by </a:t>
            </a:r>
            <a:r>
              <a:rPr lang="en-US" sz="2400" spc="-20" dirty="0">
                <a:latin typeface="+mn-lt"/>
                <a:cs typeface="Arial"/>
              </a:rPr>
              <a:t>another</a:t>
            </a:r>
            <a:r>
              <a:rPr lang="en-US" sz="2400" spc="-15" dirty="0">
                <a:latin typeface="+mn-lt"/>
                <a:cs typeface="Arial"/>
              </a:rPr>
              <a:t> </a:t>
            </a:r>
            <a:r>
              <a:rPr lang="en-US" sz="2400" spc="-10" dirty="0">
                <a:latin typeface="+mn-lt"/>
                <a:cs typeface="Arial"/>
              </a:rPr>
              <a:t>doctor </a:t>
            </a:r>
            <a:r>
              <a:rPr lang="en-US" sz="2400" spc="-350" dirty="0">
                <a:latin typeface="+mn-lt"/>
                <a:cs typeface="Arial"/>
              </a:rPr>
              <a:t> </a:t>
            </a:r>
            <a:r>
              <a:rPr lang="en-US" sz="2400" spc="-30" dirty="0">
                <a:latin typeface="+mn-lt"/>
                <a:cs typeface="Arial"/>
              </a:rPr>
              <a:t>without</a:t>
            </a:r>
            <a:r>
              <a:rPr lang="en-US" sz="2400" spc="175" dirty="0">
                <a:latin typeface="+mn-lt"/>
                <a:cs typeface="Arial"/>
              </a:rPr>
              <a:t> </a:t>
            </a:r>
            <a:r>
              <a:rPr lang="en-US" sz="2400" spc="-5" dirty="0">
                <a:latin typeface="+mn-lt"/>
                <a:cs typeface="Arial"/>
              </a:rPr>
              <a:t>a</a:t>
            </a:r>
            <a:r>
              <a:rPr lang="en-US" sz="2400" dirty="0">
                <a:latin typeface="+mn-lt"/>
                <a:cs typeface="Arial"/>
              </a:rPr>
              <a:t> </a:t>
            </a:r>
            <a:r>
              <a:rPr lang="en-US" sz="2400" spc="-15" dirty="0">
                <a:latin typeface="+mn-lt"/>
                <a:cs typeface="Arial"/>
              </a:rPr>
              <a:t>prior</a:t>
            </a:r>
            <a:r>
              <a:rPr lang="en-US" sz="2400" spc="40" dirty="0">
                <a:latin typeface="+mn-lt"/>
                <a:cs typeface="Arial"/>
              </a:rPr>
              <a:t> </a:t>
            </a:r>
            <a:r>
              <a:rPr lang="en-US" sz="2400" spc="-15" dirty="0">
                <a:latin typeface="+mn-lt"/>
                <a:cs typeface="Arial"/>
              </a:rPr>
              <a:t>authorization;</a:t>
            </a:r>
            <a:r>
              <a:rPr lang="en-US" sz="2400" spc="175" dirty="0">
                <a:latin typeface="+mn-lt"/>
                <a:cs typeface="Arial"/>
              </a:rPr>
              <a:t> </a:t>
            </a:r>
            <a:r>
              <a:rPr lang="en-US" sz="2400" spc="-15" dirty="0">
                <a:latin typeface="+mn-lt"/>
                <a:cs typeface="Arial"/>
              </a:rPr>
              <a:t>claims</a:t>
            </a:r>
            <a:r>
              <a:rPr lang="en-US" sz="2400" spc="35" dirty="0">
                <a:latin typeface="+mn-lt"/>
                <a:cs typeface="Arial"/>
              </a:rPr>
              <a:t> </a:t>
            </a:r>
            <a:r>
              <a:rPr lang="en-US" sz="2400" spc="-30" dirty="0">
                <a:latin typeface="+mn-lt"/>
                <a:cs typeface="Arial"/>
              </a:rPr>
              <a:t>without</a:t>
            </a:r>
            <a:r>
              <a:rPr lang="en-US" sz="2400" spc="180" dirty="0">
                <a:latin typeface="+mn-lt"/>
                <a:cs typeface="Arial"/>
              </a:rPr>
              <a:t> </a:t>
            </a:r>
            <a:r>
              <a:rPr lang="en-US" sz="2400" spc="-5" dirty="0">
                <a:latin typeface="+mn-lt"/>
                <a:cs typeface="Arial"/>
              </a:rPr>
              <a:t>an </a:t>
            </a:r>
            <a:r>
              <a:rPr lang="en-US" sz="2400" spc="-15" dirty="0">
                <a:latin typeface="+mn-lt"/>
                <a:cs typeface="Arial"/>
              </a:rPr>
              <a:t>authorization</a:t>
            </a:r>
            <a:r>
              <a:rPr lang="en-US" sz="2400" spc="145" dirty="0">
                <a:latin typeface="+mn-lt"/>
                <a:cs typeface="Arial"/>
              </a:rPr>
              <a:t> </a:t>
            </a:r>
            <a:r>
              <a:rPr lang="en-US" sz="2400" spc="-35" dirty="0">
                <a:latin typeface="+mn-lt"/>
                <a:cs typeface="Arial"/>
              </a:rPr>
              <a:t>will</a:t>
            </a:r>
            <a:r>
              <a:rPr lang="en-US" sz="2400" spc="110" dirty="0">
                <a:latin typeface="+mn-lt"/>
                <a:cs typeface="Arial"/>
              </a:rPr>
              <a:t> </a:t>
            </a:r>
            <a:r>
              <a:rPr lang="en-US" sz="2400" spc="-5" dirty="0">
                <a:latin typeface="+mn-lt"/>
                <a:cs typeface="Arial"/>
              </a:rPr>
              <a:t>be </a:t>
            </a:r>
            <a:r>
              <a:rPr lang="en-US" sz="2400" spc="-20" dirty="0">
                <a:latin typeface="+mn-lt"/>
                <a:cs typeface="Arial"/>
              </a:rPr>
              <a:t>denied.</a:t>
            </a:r>
            <a:endParaRPr lang="en-US" sz="2400" dirty="0">
              <a:latin typeface="+mn-lt"/>
              <a:cs typeface="Arial"/>
            </a:endParaRPr>
          </a:p>
          <a:p>
            <a:pPr marL="757555" marR="222250" lvl="1" indent="-288290">
              <a:lnSpc>
                <a:spcPct val="100000"/>
              </a:lnSpc>
              <a:spcBef>
                <a:spcPts val="215"/>
              </a:spcBef>
              <a:buClr>
                <a:schemeClr val="bg2"/>
              </a:buClr>
              <a:buFont typeface="Wingdings" panose="05000000000000000000" pitchFamily="2" charset="2"/>
              <a:buChar char="q"/>
              <a:tabLst>
                <a:tab pos="757555" algn="l"/>
                <a:tab pos="758190" algn="l"/>
              </a:tabLst>
            </a:pPr>
            <a:r>
              <a:rPr lang="en-US" sz="2400" spc="-25" dirty="0">
                <a:latin typeface="+mn-lt"/>
                <a:cs typeface="Arial"/>
              </a:rPr>
              <a:t>If</a:t>
            </a:r>
            <a:r>
              <a:rPr lang="en-US" sz="2400" spc="35" dirty="0">
                <a:latin typeface="+mn-lt"/>
                <a:cs typeface="Arial"/>
              </a:rPr>
              <a:t> </a:t>
            </a:r>
            <a:r>
              <a:rPr lang="en-US" sz="2400" spc="-5" dirty="0">
                <a:latin typeface="+mn-lt"/>
                <a:cs typeface="Arial"/>
              </a:rPr>
              <a:t>a</a:t>
            </a:r>
            <a:r>
              <a:rPr lang="en-US" sz="2400" dirty="0">
                <a:latin typeface="+mn-lt"/>
                <a:cs typeface="Arial"/>
              </a:rPr>
              <a:t> </a:t>
            </a:r>
            <a:r>
              <a:rPr lang="en-US" sz="2400" spc="5" dirty="0">
                <a:latin typeface="+mn-lt"/>
                <a:cs typeface="Arial"/>
              </a:rPr>
              <a:t>member</a:t>
            </a:r>
            <a:r>
              <a:rPr lang="en-US" sz="2400" spc="-35" dirty="0">
                <a:latin typeface="+mn-lt"/>
                <a:cs typeface="Arial"/>
              </a:rPr>
              <a:t> </a:t>
            </a:r>
            <a:r>
              <a:rPr lang="en-US" sz="2400" spc="-25" dirty="0">
                <a:latin typeface="+mn-lt"/>
                <a:cs typeface="Arial"/>
              </a:rPr>
              <a:t>is</a:t>
            </a:r>
            <a:r>
              <a:rPr lang="en-US" sz="2400" spc="80" dirty="0">
                <a:latin typeface="+mn-lt"/>
                <a:cs typeface="Arial"/>
              </a:rPr>
              <a:t> </a:t>
            </a:r>
            <a:r>
              <a:rPr lang="en-US" sz="2400" spc="-10" dirty="0">
                <a:latin typeface="+mn-lt"/>
                <a:cs typeface="Arial"/>
              </a:rPr>
              <a:t>restricted</a:t>
            </a:r>
            <a:r>
              <a:rPr lang="en-US" sz="2400" spc="75" dirty="0">
                <a:latin typeface="+mn-lt"/>
                <a:cs typeface="Arial"/>
              </a:rPr>
              <a:t> </a:t>
            </a:r>
            <a:r>
              <a:rPr lang="en-US" sz="2400" spc="-5" dirty="0">
                <a:latin typeface="+mn-lt"/>
                <a:cs typeface="Arial"/>
              </a:rPr>
              <a:t>to</a:t>
            </a:r>
            <a:r>
              <a:rPr lang="en-US" sz="2400" spc="5" dirty="0">
                <a:latin typeface="+mn-lt"/>
                <a:cs typeface="Arial"/>
              </a:rPr>
              <a:t> </a:t>
            </a:r>
            <a:r>
              <a:rPr lang="en-US" sz="2400" spc="-5" dirty="0">
                <a:latin typeface="+mn-lt"/>
                <a:cs typeface="Arial"/>
              </a:rPr>
              <a:t>a</a:t>
            </a:r>
            <a:r>
              <a:rPr lang="en-US" sz="2400" dirty="0">
                <a:latin typeface="+mn-lt"/>
                <a:cs typeface="Arial"/>
              </a:rPr>
              <a:t> </a:t>
            </a:r>
            <a:r>
              <a:rPr lang="en-US" sz="2400" spc="-20" dirty="0">
                <a:latin typeface="+mn-lt"/>
                <a:cs typeface="Arial"/>
              </a:rPr>
              <a:t>NYC</a:t>
            </a:r>
            <a:r>
              <a:rPr lang="en-US" sz="2400" spc="35" dirty="0">
                <a:latin typeface="+mn-lt"/>
                <a:cs typeface="Arial"/>
              </a:rPr>
              <a:t> </a:t>
            </a:r>
            <a:r>
              <a:rPr lang="en-US" sz="2400" spc="-10" dirty="0">
                <a:latin typeface="+mn-lt"/>
                <a:cs typeface="Arial"/>
              </a:rPr>
              <a:t>Health</a:t>
            </a:r>
            <a:r>
              <a:rPr lang="en-US" sz="2400" spc="80" dirty="0">
                <a:latin typeface="+mn-lt"/>
                <a:cs typeface="Arial"/>
              </a:rPr>
              <a:t> </a:t>
            </a:r>
            <a:r>
              <a:rPr lang="en-US" sz="2400" spc="-5" dirty="0">
                <a:latin typeface="+mn-lt"/>
                <a:cs typeface="Arial"/>
              </a:rPr>
              <a:t>+</a:t>
            </a:r>
            <a:r>
              <a:rPr lang="en-US" sz="2400" dirty="0">
                <a:latin typeface="+mn-lt"/>
                <a:cs typeface="Arial"/>
              </a:rPr>
              <a:t> </a:t>
            </a:r>
            <a:r>
              <a:rPr lang="en-US" sz="2400" spc="-15" dirty="0">
                <a:latin typeface="+mn-lt"/>
                <a:cs typeface="Arial"/>
              </a:rPr>
              <a:t>Hospitals</a:t>
            </a:r>
            <a:r>
              <a:rPr lang="en-US" sz="2400" spc="114" dirty="0">
                <a:latin typeface="+mn-lt"/>
                <a:cs typeface="Arial"/>
              </a:rPr>
              <a:t> </a:t>
            </a:r>
            <a:r>
              <a:rPr lang="en-US" sz="2400" spc="-35" dirty="0">
                <a:latin typeface="+mn-lt"/>
                <a:cs typeface="Arial"/>
              </a:rPr>
              <a:t>facility,</a:t>
            </a:r>
            <a:r>
              <a:rPr lang="en-US" sz="2400" spc="185" dirty="0">
                <a:latin typeface="+mn-lt"/>
                <a:cs typeface="Arial"/>
              </a:rPr>
              <a:t> </a:t>
            </a:r>
            <a:r>
              <a:rPr lang="en-US" sz="2400" spc="-5" dirty="0">
                <a:latin typeface="+mn-lt"/>
                <a:cs typeface="Arial"/>
              </a:rPr>
              <a:t>a</a:t>
            </a:r>
            <a:r>
              <a:rPr lang="en-US" sz="2400" dirty="0">
                <a:latin typeface="+mn-lt"/>
                <a:cs typeface="Arial"/>
              </a:rPr>
              <a:t> </a:t>
            </a:r>
            <a:r>
              <a:rPr lang="en-US" sz="2400" spc="-15" dirty="0">
                <a:latin typeface="+mn-lt"/>
                <a:cs typeface="Arial"/>
              </a:rPr>
              <a:t>prior</a:t>
            </a:r>
            <a:r>
              <a:rPr lang="en-US" sz="2400" spc="35" dirty="0">
                <a:latin typeface="+mn-lt"/>
                <a:cs typeface="Arial"/>
              </a:rPr>
              <a:t> </a:t>
            </a:r>
            <a:r>
              <a:rPr lang="en-US" sz="2400" spc="-10" dirty="0">
                <a:latin typeface="+mn-lt"/>
                <a:cs typeface="Arial"/>
              </a:rPr>
              <a:t>authorization</a:t>
            </a:r>
            <a:r>
              <a:rPr lang="en-US" sz="2400" spc="150" dirty="0">
                <a:latin typeface="+mn-lt"/>
                <a:cs typeface="Arial"/>
              </a:rPr>
              <a:t> </a:t>
            </a:r>
            <a:r>
              <a:rPr lang="en-US" sz="2400" spc="-25" dirty="0">
                <a:latin typeface="+mn-lt"/>
                <a:cs typeface="Arial"/>
              </a:rPr>
              <a:t>is</a:t>
            </a:r>
            <a:r>
              <a:rPr lang="en-US" sz="2400" spc="40" dirty="0">
                <a:latin typeface="+mn-lt"/>
                <a:cs typeface="Arial"/>
              </a:rPr>
              <a:t> </a:t>
            </a:r>
            <a:r>
              <a:rPr lang="en-US" sz="2400" spc="-15" dirty="0">
                <a:latin typeface="+mn-lt"/>
                <a:cs typeface="Arial"/>
              </a:rPr>
              <a:t>required</a:t>
            </a:r>
            <a:r>
              <a:rPr lang="en-US" sz="2400" spc="110" dirty="0">
                <a:latin typeface="+mn-lt"/>
                <a:cs typeface="Arial"/>
              </a:rPr>
              <a:t> </a:t>
            </a:r>
            <a:r>
              <a:rPr lang="en-US" sz="2400" spc="-5" dirty="0">
                <a:latin typeface="+mn-lt"/>
                <a:cs typeface="Arial"/>
              </a:rPr>
              <a:t>for </a:t>
            </a:r>
            <a:r>
              <a:rPr lang="en-US" sz="2400" spc="-345" dirty="0">
                <a:latin typeface="+mn-lt"/>
                <a:cs typeface="Arial"/>
              </a:rPr>
              <a:t> </a:t>
            </a:r>
            <a:r>
              <a:rPr lang="en-US" sz="2400" spc="-25" dirty="0">
                <a:latin typeface="+mn-lt"/>
                <a:cs typeface="Arial"/>
              </a:rPr>
              <a:t>visits</a:t>
            </a:r>
            <a:r>
              <a:rPr lang="en-US" sz="2400" spc="105" dirty="0">
                <a:latin typeface="+mn-lt"/>
                <a:cs typeface="Arial"/>
              </a:rPr>
              <a:t> </a:t>
            </a:r>
            <a:r>
              <a:rPr lang="en-US" sz="2400" spc="-5" dirty="0">
                <a:latin typeface="+mn-lt"/>
                <a:cs typeface="Arial"/>
              </a:rPr>
              <a:t>to</a:t>
            </a:r>
            <a:r>
              <a:rPr lang="en-US" sz="2400" spc="30" dirty="0">
                <a:latin typeface="+mn-lt"/>
                <a:cs typeface="Arial"/>
              </a:rPr>
              <a:t> </a:t>
            </a:r>
            <a:r>
              <a:rPr lang="en-US" sz="2400" spc="-15" dirty="0">
                <a:latin typeface="+mn-lt"/>
                <a:cs typeface="Arial"/>
              </a:rPr>
              <a:t>another</a:t>
            </a:r>
            <a:r>
              <a:rPr lang="en-US" sz="2400" spc="105" dirty="0">
                <a:latin typeface="+mn-lt"/>
                <a:cs typeface="Arial"/>
              </a:rPr>
              <a:t> </a:t>
            </a:r>
            <a:r>
              <a:rPr lang="en-US" sz="2400" spc="-20" dirty="0">
                <a:latin typeface="+mn-lt"/>
                <a:cs typeface="Arial"/>
              </a:rPr>
              <a:t>NYC</a:t>
            </a:r>
            <a:r>
              <a:rPr lang="en-US" sz="2400" spc="30" dirty="0">
                <a:latin typeface="+mn-lt"/>
                <a:cs typeface="Arial"/>
              </a:rPr>
              <a:t> </a:t>
            </a:r>
            <a:r>
              <a:rPr lang="en-US" sz="2400" spc="-10" dirty="0">
                <a:latin typeface="+mn-lt"/>
                <a:cs typeface="Arial"/>
              </a:rPr>
              <a:t>Health</a:t>
            </a:r>
            <a:r>
              <a:rPr lang="en-US" sz="2400" spc="30" dirty="0">
                <a:latin typeface="+mn-lt"/>
                <a:cs typeface="Arial"/>
              </a:rPr>
              <a:t> </a:t>
            </a:r>
            <a:r>
              <a:rPr lang="en-US" sz="2400" spc="-5" dirty="0">
                <a:latin typeface="+mn-lt"/>
                <a:cs typeface="Arial"/>
              </a:rPr>
              <a:t>+ </a:t>
            </a:r>
            <a:r>
              <a:rPr lang="en-US" sz="2400" spc="-15" dirty="0">
                <a:latin typeface="+mn-lt"/>
                <a:cs typeface="Arial"/>
              </a:rPr>
              <a:t>Hospitals</a:t>
            </a:r>
            <a:r>
              <a:rPr lang="en-US" sz="2400" spc="105" dirty="0">
                <a:latin typeface="+mn-lt"/>
                <a:cs typeface="Arial"/>
              </a:rPr>
              <a:t> </a:t>
            </a:r>
            <a:r>
              <a:rPr lang="en-US" sz="2400" spc="-20" dirty="0">
                <a:latin typeface="+mn-lt"/>
                <a:cs typeface="Arial"/>
              </a:rPr>
              <a:t>facility.</a:t>
            </a:r>
            <a:endParaRPr lang="en-US" sz="2400" dirty="0">
              <a:latin typeface="+mn-lt"/>
              <a:cs typeface="Arial"/>
            </a:endParaRPr>
          </a:p>
          <a:p>
            <a:endParaRPr lang="en-US" dirty="0"/>
          </a:p>
        </p:txBody>
      </p:sp>
    </p:spTree>
    <p:extLst>
      <p:ext uri="{BB962C8B-B14F-4D97-AF65-F5344CB8AC3E}">
        <p14:creationId xmlns:p14="http://schemas.microsoft.com/office/powerpoint/2010/main" val="3665672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49FB3E-D45E-6E9F-6035-325A697F9721}"/>
              </a:ext>
            </a:extLst>
          </p:cNvPr>
          <p:cNvSpPr>
            <a:spLocks noGrp="1"/>
          </p:cNvSpPr>
          <p:nvPr>
            <p:ph type="body" sz="quarter" idx="10"/>
          </p:nvPr>
        </p:nvSpPr>
        <p:spPr>
          <a:xfrm>
            <a:off x="0" y="222117"/>
            <a:ext cx="12192000" cy="954367"/>
          </a:xfrm>
        </p:spPr>
        <p:txBody>
          <a:bodyPr/>
          <a:lstStyle/>
          <a:p>
            <a:pPr algn="ctr"/>
            <a:r>
              <a:rPr lang="en-US" sz="4000" b="1" dirty="0">
                <a:latin typeface="Arial"/>
                <a:cs typeface="Arial"/>
              </a:rPr>
              <a:t>Access to Care Standards | </a:t>
            </a:r>
            <a:br>
              <a:rPr lang="en-US" sz="4000" b="1" dirty="0">
                <a:latin typeface="Arial"/>
                <a:cs typeface="Arial"/>
              </a:rPr>
            </a:br>
            <a:r>
              <a:rPr lang="en-US" sz="4000" b="1" dirty="0">
                <a:latin typeface="Arial"/>
                <a:cs typeface="Arial"/>
              </a:rPr>
              <a:t>Appointment Availability</a:t>
            </a:r>
            <a:endParaRPr lang="en-US" sz="4000" b="1" dirty="0"/>
          </a:p>
        </p:txBody>
      </p:sp>
      <p:sp>
        <p:nvSpPr>
          <p:cNvPr id="7" name="TextBox 6">
            <a:extLst>
              <a:ext uri="{FF2B5EF4-FFF2-40B4-BE49-F238E27FC236}">
                <a16:creationId xmlns:a16="http://schemas.microsoft.com/office/drawing/2014/main" id="{CBF1DCE2-4644-97EA-8974-864F4FEDE94D}"/>
              </a:ext>
            </a:extLst>
          </p:cNvPr>
          <p:cNvSpPr txBox="1"/>
          <p:nvPr/>
        </p:nvSpPr>
        <p:spPr>
          <a:xfrm>
            <a:off x="274015" y="1256304"/>
            <a:ext cx="11643970" cy="3554819"/>
          </a:xfrm>
          <a:prstGeom prst="rect">
            <a:avLst/>
          </a:prstGeom>
          <a:noFill/>
        </p:spPr>
        <p:txBody>
          <a:bodyPr wrap="square" lIns="91440" tIns="45720" rIns="91440" bIns="45720" rtlCol="0" anchor="t">
            <a:spAutoFit/>
          </a:bodyPr>
          <a:lstStyle/>
          <a:p>
            <a:pPr>
              <a:spcBef>
                <a:spcPts val="600"/>
              </a:spcBef>
              <a:spcAft>
                <a:spcPts val="600"/>
              </a:spcAft>
              <a:buClr>
                <a:schemeClr val="bg2"/>
              </a:buClr>
            </a:pPr>
            <a:r>
              <a:rPr lang="en-US" dirty="0">
                <a:solidFill>
                  <a:schemeClr val="bg1"/>
                </a:solidFill>
                <a:cs typeface="Georgia"/>
              </a:rPr>
              <a:t>Did you know that Health Plans frequently call to check that your office is complying with appointment availability agreements? </a:t>
            </a:r>
            <a:r>
              <a:rPr lang="en-US" b="1" dirty="0">
                <a:solidFill>
                  <a:schemeClr val="bg1"/>
                </a:solidFill>
                <a:cs typeface="Georgia"/>
              </a:rPr>
              <a:t>As a reminder, as a contracted provider, you have agreed to maintain the following availability standards:</a:t>
            </a:r>
          </a:p>
          <a:p>
            <a:pPr marL="342900" indent="-342900">
              <a:spcBef>
                <a:spcPts val="600"/>
              </a:spcBef>
              <a:spcAft>
                <a:spcPts val="600"/>
              </a:spcAft>
              <a:buClr>
                <a:schemeClr val="bg2"/>
              </a:buClr>
              <a:buFont typeface="Wingdings" panose="05000000000000000000" pitchFamily="2" charset="2"/>
              <a:buChar char="q"/>
            </a:pPr>
            <a:r>
              <a:rPr lang="en-US" dirty="0">
                <a:solidFill>
                  <a:schemeClr val="bg1"/>
                </a:solidFill>
                <a:cs typeface="Georgia"/>
              </a:rPr>
              <a:t>Providers </a:t>
            </a:r>
            <a:r>
              <a:rPr lang="en-US" spc="-5" dirty="0">
                <a:solidFill>
                  <a:schemeClr val="bg1"/>
                </a:solidFill>
                <a:cs typeface="Georgia"/>
              </a:rPr>
              <a:t>are required to schedule appointments </a:t>
            </a:r>
            <a:r>
              <a:rPr lang="en-US" dirty="0">
                <a:solidFill>
                  <a:schemeClr val="bg1"/>
                </a:solidFill>
                <a:cs typeface="Georgia"/>
              </a:rPr>
              <a:t>in </a:t>
            </a:r>
            <a:r>
              <a:rPr lang="en-US" spc="-470" dirty="0">
                <a:solidFill>
                  <a:schemeClr val="bg1"/>
                </a:solidFill>
                <a:cs typeface="Georgia"/>
              </a:rPr>
              <a:t> </a:t>
            </a:r>
            <a:r>
              <a:rPr lang="en-US" dirty="0">
                <a:solidFill>
                  <a:schemeClr val="bg1"/>
                </a:solidFill>
                <a:cs typeface="Georgia"/>
              </a:rPr>
              <a:t>accordance </a:t>
            </a:r>
            <a:r>
              <a:rPr lang="en-US" spc="-5" dirty="0">
                <a:solidFill>
                  <a:schemeClr val="bg1"/>
                </a:solidFill>
                <a:cs typeface="Georgia"/>
              </a:rPr>
              <a:t>with the appointment </a:t>
            </a:r>
            <a:r>
              <a:rPr lang="en-US" dirty="0">
                <a:solidFill>
                  <a:schemeClr val="bg1"/>
                </a:solidFill>
                <a:cs typeface="Georgia"/>
              </a:rPr>
              <a:t>and availability </a:t>
            </a:r>
            <a:r>
              <a:rPr lang="en-US" spc="-5" dirty="0">
                <a:solidFill>
                  <a:schemeClr val="bg1"/>
                </a:solidFill>
                <a:cs typeface="Georgia"/>
              </a:rPr>
              <a:t>standards.</a:t>
            </a:r>
            <a:endParaRPr lang="en-US" dirty="0">
              <a:solidFill>
                <a:schemeClr val="bg1"/>
              </a:solidFill>
              <a:cs typeface="Arial" panose="020B0604020202020204"/>
            </a:endParaRPr>
          </a:p>
          <a:p>
            <a:pPr marL="342900" indent="-342900">
              <a:spcBef>
                <a:spcPts val="600"/>
              </a:spcBef>
              <a:spcAft>
                <a:spcPts val="600"/>
              </a:spcAft>
              <a:buClr>
                <a:schemeClr val="bg2"/>
              </a:buClr>
              <a:buFont typeface="Wingdings" panose="05000000000000000000" pitchFamily="2" charset="2"/>
              <a:buChar char="q"/>
            </a:pPr>
            <a:r>
              <a:rPr lang="en-US" dirty="0">
                <a:solidFill>
                  <a:schemeClr val="bg1"/>
                </a:solidFill>
                <a:cs typeface="Georgia"/>
              </a:rPr>
              <a:t>Providers</a:t>
            </a:r>
            <a:r>
              <a:rPr lang="en-US" spc="-10" dirty="0">
                <a:solidFill>
                  <a:schemeClr val="bg1"/>
                </a:solidFill>
                <a:cs typeface="Georgia"/>
              </a:rPr>
              <a:t> </a:t>
            </a:r>
            <a:r>
              <a:rPr lang="en-US" b="1" i="1" spc="-5" dirty="0">
                <a:solidFill>
                  <a:schemeClr val="bg1"/>
                </a:solidFill>
                <a:cs typeface="Georgia"/>
              </a:rPr>
              <a:t>must</a:t>
            </a:r>
            <a:r>
              <a:rPr lang="en-US" b="1" i="1" spc="5" dirty="0">
                <a:solidFill>
                  <a:schemeClr val="bg1"/>
                </a:solidFill>
                <a:cs typeface="Georgia"/>
              </a:rPr>
              <a:t> </a:t>
            </a:r>
            <a:r>
              <a:rPr lang="en-US" b="1" i="1" dirty="0">
                <a:solidFill>
                  <a:schemeClr val="bg1"/>
                </a:solidFill>
                <a:cs typeface="Georgia"/>
              </a:rPr>
              <a:t>not</a:t>
            </a:r>
            <a:r>
              <a:rPr lang="en-US" b="1" i="1" spc="10" dirty="0">
                <a:solidFill>
                  <a:schemeClr val="bg1"/>
                </a:solidFill>
                <a:cs typeface="Georgia"/>
              </a:rPr>
              <a:t> </a:t>
            </a:r>
            <a:r>
              <a:rPr lang="en-US" spc="-5" dirty="0">
                <a:solidFill>
                  <a:schemeClr val="bg1"/>
                </a:solidFill>
                <a:cs typeface="Georgia"/>
              </a:rPr>
              <a:t>require</a:t>
            </a:r>
            <a:r>
              <a:rPr lang="en-US" spc="5" dirty="0">
                <a:solidFill>
                  <a:schemeClr val="bg1"/>
                </a:solidFill>
                <a:cs typeface="Georgia"/>
              </a:rPr>
              <a:t> </a:t>
            </a:r>
            <a:r>
              <a:rPr lang="en-US" dirty="0">
                <a:solidFill>
                  <a:schemeClr val="bg1"/>
                </a:solidFill>
                <a:cs typeface="Georgia"/>
              </a:rPr>
              <a:t>a</a:t>
            </a:r>
            <a:r>
              <a:rPr lang="en-US" spc="5" dirty="0">
                <a:solidFill>
                  <a:schemeClr val="bg1"/>
                </a:solidFill>
                <a:cs typeface="Georgia"/>
              </a:rPr>
              <a:t> </a:t>
            </a:r>
            <a:r>
              <a:rPr lang="en-US" dirty="0">
                <a:solidFill>
                  <a:schemeClr val="bg1"/>
                </a:solidFill>
                <a:cs typeface="Georgia"/>
              </a:rPr>
              <a:t>new</a:t>
            </a:r>
            <a:r>
              <a:rPr lang="en-US" spc="-15" dirty="0">
                <a:solidFill>
                  <a:schemeClr val="bg1"/>
                </a:solidFill>
                <a:cs typeface="Georgia"/>
              </a:rPr>
              <a:t> </a:t>
            </a:r>
            <a:r>
              <a:rPr lang="en-US" spc="-5" dirty="0">
                <a:solidFill>
                  <a:schemeClr val="bg1"/>
                </a:solidFill>
                <a:cs typeface="Georgia"/>
              </a:rPr>
              <a:t>patient</a:t>
            </a:r>
            <a:r>
              <a:rPr lang="en-US" spc="-10" dirty="0">
                <a:solidFill>
                  <a:schemeClr val="bg1"/>
                </a:solidFill>
                <a:cs typeface="Georgia"/>
              </a:rPr>
              <a:t> </a:t>
            </a:r>
            <a:r>
              <a:rPr lang="en-US" spc="-5" dirty="0">
                <a:solidFill>
                  <a:schemeClr val="bg1"/>
                </a:solidFill>
                <a:cs typeface="Georgia"/>
              </a:rPr>
              <a:t>to</a:t>
            </a:r>
            <a:r>
              <a:rPr lang="en-US" spc="-10" dirty="0">
                <a:solidFill>
                  <a:schemeClr val="bg1"/>
                </a:solidFill>
                <a:cs typeface="Georgia"/>
              </a:rPr>
              <a:t> </a:t>
            </a:r>
            <a:r>
              <a:rPr lang="en-US" spc="-5" dirty="0">
                <a:solidFill>
                  <a:schemeClr val="bg1"/>
                </a:solidFill>
                <a:cs typeface="Georgia"/>
              </a:rPr>
              <a:t>provide </a:t>
            </a:r>
            <a:r>
              <a:rPr lang="en-US" spc="-470" dirty="0">
                <a:solidFill>
                  <a:schemeClr val="bg1"/>
                </a:solidFill>
                <a:cs typeface="Georgia"/>
              </a:rPr>
              <a:t> </a:t>
            </a:r>
            <a:r>
              <a:rPr lang="en-US" spc="-5" dirty="0">
                <a:solidFill>
                  <a:schemeClr val="bg1"/>
                </a:solidFill>
                <a:cs typeface="Georgia"/>
              </a:rPr>
              <a:t>prerequisites to schedule </a:t>
            </a:r>
            <a:r>
              <a:rPr lang="en-US" dirty="0">
                <a:solidFill>
                  <a:schemeClr val="bg1"/>
                </a:solidFill>
                <a:cs typeface="Georgia"/>
              </a:rPr>
              <a:t>an </a:t>
            </a:r>
            <a:r>
              <a:rPr lang="en-US" spc="-5" dirty="0">
                <a:solidFill>
                  <a:schemeClr val="bg1"/>
                </a:solidFill>
                <a:cs typeface="Georgia"/>
              </a:rPr>
              <a:t>appointment, such </a:t>
            </a:r>
            <a:r>
              <a:rPr lang="en-US" dirty="0">
                <a:solidFill>
                  <a:schemeClr val="bg1"/>
                </a:solidFill>
                <a:cs typeface="Georgia"/>
              </a:rPr>
              <a:t>as a </a:t>
            </a:r>
            <a:r>
              <a:rPr lang="en-US" spc="5" dirty="0">
                <a:solidFill>
                  <a:schemeClr val="bg1"/>
                </a:solidFill>
                <a:cs typeface="Georgia"/>
              </a:rPr>
              <a:t> </a:t>
            </a:r>
            <a:r>
              <a:rPr lang="en-US" spc="-5" dirty="0">
                <a:solidFill>
                  <a:schemeClr val="bg1"/>
                </a:solidFill>
                <a:cs typeface="Georgia"/>
              </a:rPr>
              <a:t>copy of their </a:t>
            </a:r>
            <a:r>
              <a:rPr lang="en-US" dirty="0">
                <a:solidFill>
                  <a:schemeClr val="bg1"/>
                </a:solidFill>
                <a:cs typeface="Georgia"/>
              </a:rPr>
              <a:t>medical </a:t>
            </a:r>
            <a:r>
              <a:rPr lang="en-US" spc="-5" dirty="0">
                <a:solidFill>
                  <a:schemeClr val="bg1"/>
                </a:solidFill>
                <a:cs typeface="Georgia"/>
              </a:rPr>
              <a:t>record, </a:t>
            </a:r>
            <a:r>
              <a:rPr lang="en-US" dirty="0">
                <a:solidFill>
                  <a:schemeClr val="bg1"/>
                </a:solidFill>
                <a:cs typeface="Georgia"/>
              </a:rPr>
              <a:t>a </a:t>
            </a:r>
            <a:r>
              <a:rPr lang="en-US" spc="-5" dirty="0">
                <a:solidFill>
                  <a:schemeClr val="bg1"/>
                </a:solidFill>
                <a:cs typeface="Georgia"/>
              </a:rPr>
              <a:t>health screening </a:t>
            </a:r>
            <a:r>
              <a:rPr lang="en-US" dirty="0">
                <a:solidFill>
                  <a:schemeClr val="bg1"/>
                </a:solidFill>
                <a:cs typeface="Georgia"/>
              </a:rPr>
              <a:t> </a:t>
            </a:r>
            <a:r>
              <a:rPr lang="en-US" spc="-5" dirty="0">
                <a:solidFill>
                  <a:schemeClr val="bg1"/>
                </a:solidFill>
                <a:cs typeface="Georgia"/>
              </a:rPr>
              <a:t>questionnaire,</a:t>
            </a:r>
            <a:r>
              <a:rPr lang="en-US" spc="-15" dirty="0">
                <a:solidFill>
                  <a:schemeClr val="bg1"/>
                </a:solidFill>
                <a:cs typeface="Georgia"/>
              </a:rPr>
              <a:t> </a:t>
            </a:r>
            <a:r>
              <a:rPr lang="en-US" dirty="0">
                <a:solidFill>
                  <a:schemeClr val="bg1"/>
                </a:solidFill>
                <a:cs typeface="Georgia"/>
              </a:rPr>
              <a:t>and/or an</a:t>
            </a:r>
            <a:r>
              <a:rPr lang="en-US" spc="5" dirty="0">
                <a:solidFill>
                  <a:schemeClr val="bg1"/>
                </a:solidFill>
                <a:cs typeface="Georgia"/>
              </a:rPr>
              <a:t> </a:t>
            </a:r>
            <a:r>
              <a:rPr lang="en-US" dirty="0">
                <a:solidFill>
                  <a:schemeClr val="bg1"/>
                </a:solidFill>
                <a:cs typeface="Georgia"/>
              </a:rPr>
              <a:t>immunization</a:t>
            </a:r>
            <a:r>
              <a:rPr lang="en-US" spc="5" dirty="0">
                <a:solidFill>
                  <a:schemeClr val="bg1"/>
                </a:solidFill>
                <a:cs typeface="Georgia"/>
              </a:rPr>
              <a:t> </a:t>
            </a:r>
            <a:r>
              <a:rPr lang="en-US" spc="-5" dirty="0">
                <a:solidFill>
                  <a:schemeClr val="bg1"/>
                </a:solidFill>
                <a:cs typeface="Georgia"/>
              </a:rPr>
              <a:t>record.</a:t>
            </a:r>
          </a:p>
          <a:p>
            <a:pPr marL="342900" indent="-342900">
              <a:spcBef>
                <a:spcPts val="600"/>
              </a:spcBef>
              <a:spcAft>
                <a:spcPts val="600"/>
              </a:spcAft>
              <a:buClr>
                <a:schemeClr val="bg2"/>
              </a:buClr>
              <a:buFont typeface="Wingdings" panose="05000000000000000000" pitchFamily="2" charset="2"/>
              <a:buChar char="q"/>
            </a:pPr>
            <a:r>
              <a:rPr lang="en-US" dirty="0">
                <a:solidFill>
                  <a:schemeClr val="bg1"/>
                </a:solidFill>
                <a:cs typeface="Georgia"/>
              </a:rPr>
              <a:t>The </a:t>
            </a:r>
            <a:r>
              <a:rPr lang="en-US" spc="-5" dirty="0">
                <a:solidFill>
                  <a:schemeClr val="bg1"/>
                </a:solidFill>
                <a:cs typeface="Georgia"/>
              </a:rPr>
              <a:t>provider </a:t>
            </a:r>
            <a:r>
              <a:rPr lang="en-US" dirty="0">
                <a:solidFill>
                  <a:schemeClr val="bg1"/>
                </a:solidFill>
                <a:cs typeface="Georgia"/>
              </a:rPr>
              <a:t>may request additional </a:t>
            </a:r>
            <a:r>
              <a:rPr lang="en-US" spc="-5" dirty="0">
                <a:solidFill>
                  <a:schemeClr val="bg1"/>
                </a:solidFill>
                <a:cs typeface="Georgia"/>
              </a:rPr>
              <a:t>information from </a:t>
            </a:r>
            <a:r>
              <a:rPr lang="en-US" dirty="0">
                <a:solidFill>
                  <a:schemeClr val="bg1"/>
                </a:solidFill>
                <a:cs typeface="Georgia"/>
              </a:rPr>
              <a:t>a </a:t>
            </a:r>
            <a:r>
              <a:rPr lang="en-US" spc="-470" dirty="0">
                <a:solidFill>
                  <a:schemeClr val="bg1"/>
                </a:solidFill>
                <a:cs typeface="Georgia"/>
              </a:rPr>
              <a:t> </a:t>
            </a:r>
            <a:r>
              <a:rPr lang="en-US" dirty="0">
                <a:solidFill>
                  <a:schemeClr val="bg1"/>
                </a:solidFill>
                <a:cs typeface="Georgia"/>
              </a:rPr>
              <a:t>new</a:t>
            </a:r>
            <a:r>
              <a:rPr lang="en-US" spc="10" dirty="0">
                <a:solidFill>
                  <a:schemeClr val="bg1"/>
                </a:solidFill>
                <a:cs typeface="Georgia"/>
              </a:rPr>
              <a:t> </a:t>
            </a:r>
            <a:r>
              <a:rPr lang="en-US" dirty="0">
                <a:solidFill>
                  <a:schemeClr val="bg1"/>
                </a:solidFill>
                <a:cs typeface="Georgia"/>
              </a:rPr>
              <a:t>member,</a:t>
            </a:r>
            <a:r>
              <a:rPr lang="en-US" spc="-5" dirty="0">
                <a:solidFill>
                  <a:schemeClr val="bg1"/>
                </a:solidFill>
                <a:cs typeface="Georgia"/>
              </a:rPr>
              <a:t> </a:t>
            </a:r>
            <a:r>
              <a:rPr lang="en-US" dirty="0">
                <a:solidFill>
                  <a:schemeClr val="bg1"/>
                </a:solidFill>
                <a:cs typeface="Georgia"/>
              </a:rPr>
              <a:t>if</a:t>
            </a:r>
            <a:r>
              <a:rPr lang="en-US" spc="15" dirty="0">
                <a:solidFill>
                  <a:schemeClr val="bg1"/>
                </a:solidFill>
                <a:cs typeface="Georgia"/>
              </a:rPr>
              <a:t> </a:t>
            </a:r>
            <a:r>
              <a:rPr lang="en-US" spc="-5" dirty="0">
                <a:solidFill>
                  <a:schemeClr val="bg1"/>
                </a:solidFill>
                <a:cs typeface="Georgia"/>
              </a:rPr>
              <a:t>the</a:t>
            </a:r>
            <a:r>
              <a:rPr lang="en-US" spc="5" dirty="0">
                <a:solidFill>
                  <a:schemeClr val="bg1"/>
                </a:solidFill>
                <a:cs typeface="Georgia"/>
              </a:rPr>
              <a:t> </a:t>
            </a:r>
            <a:r>
              <a:rPr lang="en-US" spc="-5" dirty="0">
                <a:solidFill>
                  <a:schemeClr val="bg1"/>
                </a:solidFill>
                <a:cs typeface="Georgia"/>
              </a:rPr>
              <a:t>appointment</a:t>
            </a:r>
            <a:r>
              <a:rPr lang="en-US" spc="-20" dirty="0">
                <a:solidFill>
                  <a:schemeClr val="bg1"/>
                </a:solidFill>
                <a:cs typeface="Georgia"/>
              </a:rPr>
              <a:t> </a:t>
            </a:r>
            <a:r>
              <a:rPr lang="en-US" dirty="0">
                <a:solidFill>
                  <a:schemeClr val="bg1"/>
                </a:solidFill>
                <a:cs typeface="Georgia"/>
              </a:rPr>
              <a:t>is</a:t>
            </a:r>
            <a:r>
              <a:rPr lang="en-US" spc="20" dirty="0">
                <a:solidFill>
                  <a:schemeClr val="bg1"/>
                </a:solidFill>
                <a:cs typeface="Georgia"/>
              </a:rPr>
              <a:t> </a:t>
            </a:r>
            <a:r>
              <a:rPr lang="en-US" spc="-5" dirty="0">
                <a:solidFill>
                  <a:schemeClr val="bg1"/>
                </a:solidFill>
                <a:cs typeface="Georgia"/>
              </a:rPr>
              <a:t>scheduled</a:t>
            </a:r>
            <a:r>
              <a:rPr lang="en-US" spc="-10" dirty="0">
                <a:solidFill>
                  <a:schemeClr val="bg1"/>
                </a:solidFill>
                <a:cs typeface="Georgia"/>
              </a:rPr>
              <a:t> </a:t>
            </a:r>
            <a:r>
              <a:rPr lang="en-US" dirty="0">
                <a:solidFill>
                  <a:schemeClr val="bg1"/>
                </a:solidFill>
                <a:cs typeface="Georgia"/>
              </a:rPr>
              <a:t>at</a:t>
            </a:r>
            <a:r>
              <a:rPr lang="en-US" spc="15" dirty="0">
                <a:solidFill>
                  <a:schemeClr val="bg1"/>
                </a:solidFill>
                <a:cs typeface="Georgia"/>
              </a:rPr>
              <a:t> </a:t>
            </a:r>
            <a:r>
              <a:rPr lang="en-US" spc="-5" dirty="0">
                <a:solidFill>
                  <a:schemeClr val="bg1"/>
                </a:solidFill>
                <a:cs typeface="Georgia"/>
              </a:rPr>
              <a:t>the </a:t>
            </a:r>
            <a:r>
              <a:rPr lang="en-US" dirty="0">
                <a:solidFill>
                  <a:schemeClr val="bg1"/>
                </a:solidFill>
                <a:cs typeface="Georgia"/>
              </a:rPr>
              <a:t> </a:t>
            </a:r>
            <a:r>
              <a:rPr lang="en-US" spc="-5" dirty="0">
                <a:solidFill>
                  <a:schemeClr val="bg1"/>
                </a:solidFill>
                <a:cs typeface="Georgia"/>
              </a:rPr>
              <a:t>time</a:t>
            </a:r>
            <a:r>
              <a:rPr lang="en-US" spc="-15" dirty="0">
                <a:solidFill>
                  <a:schemeClr val="bg1"/>
                </a:solidFill>
                <a:cs typeface="Georgia"/>
              </a:rPr>
              <a:t> </a:t>
            </a:r>
            <a:r>
              <a:rPr lang="en-US" spc="-5" dirty="0">
                <a:solidFill>
                  <a:schemeClr val="bg1"/>
                </a:solidFill>
                <a:cs typeface="Georgia"/>
              </a:rPr>
              <a:t>of</a:t>
            </a:r>
            <a:r>
              <a:rPr lang="en-US" spc="-10" dirty="0">
                <a:solidFill>
                  <a:schemeClr val="bg1"/>
                </a:solidFill>
                <a:cs typeface="Georgia"/>
              </a:rPr>
              <a:t> </a:t>
            </a:r>
            <a:r>
              <a:rPr lang="en-US" spc="-5" dirty="0">
                <a:solidFill>
                  <a:schemeClr val="bg1"/>
                </a:solidFill>
                <a:cs typeface="Georgia"/>
              </a:rPr>
              <a:t>the</a:t>
            </a:r>
            <a:r>
              <a:rPr lang="en-US" spc="-10" dirty="0">
                <a:solidFill>
                  <a:schemeClr val="bg1"/>
                </a:solidFill>
                <a:cs typeface="Georgia"/>
              </a:rPr>
              <a:t> </a:t>
            </a:r>
            <a:r>
              <a:rPr lang="en-US" spc="-5" dirty="0">
                <a:solidFill>
                  <a:schemeClr val="bg1"/>
                </a:solidFill>
                <a:cs typeface="Georgia"/>
              </a:rPr>
              <a:t>telephonic</a:t>
            </a:r>
            <a:r>
              <a:rPr lang="en-US" spc="-25" dirty="0">
                <a:solidFill>
                  <a:schemeClr val="bg1"/>
                </a:solidFill>
                <a:cs typeface="Georgia"/>
              </a:rPr>
              <a:t> </a:t>
            </a:r>
            <a:r>
              <a:rPr lang="en-US" spc="-5" dirty="0">
                <a:solidFill>
                  <a:schemeClr val="bg1"/>
                </a:solidFill>
                <a:cs typeface="Georgia"/>
              </a:rPr>
              <a:t>request</a:t>
            </a:r>
            <a:r>
              <a:rPr lang="en-US" sz="1800" spc="-5" dirty="0">
                <a:solidFill>
                  <a:schemeClr val="bg1"/>
                </a:solidFill>
                <a:latin typeface="Myriad Pro"/>
                <a:cs typeface="Georgia"/>
              </a:rPr>
              <a:t>.</a:t>
            </a:r>
          </a:p>
          <a:p>
            <a:pPr marL="285750" indent="-285750">
              <a:spcBef>
                <a:spcPts val="1200"/>
              </a:spcBef>
              <a:spcAft>
                <a:spcPts val="1200"/>
              </a:spcAft>
              <a:buClr>
                <a:schemeClr val="bg2"/>
              </a:buClr>
              <a:buFont typeface="Wingdings" panose="05000000000000000000" pitchFamily="2" charset="2"/>
              <a:buChar char="q"/>
            </a:pPr>
            <a:r>
              <a:rPr lang="en-US" sz="1800" b="0" i="0" u="none" strike="noStrike" dirty="0">
                <a:solidFill>
                  <a:srgbClr val="00080E"/>
                </a:solidFill>
                <a:effectLst/>
                <a:latin typeface="Arial"/>
                <a:cs typeface="Arial"/>
              </a:rPr>
              <a:t>To access the</a:t>
            </a:r>
            <a:r>
              <a:rPr lang="en-US" dirty="0">
                <a:solidFill>
                  <a:srgbClr val="00080E"/>
                </a:solidFill>
                <a:latin typeface="Arial"/>
                <a:cs typeface="Arial"/>
              </a:rPr>
              <a:t> </a:t>
            </a:r>
            <a:r>
              <a:rPr lang="en-US" i="1" u="sng" dirty="0">
                <a:solidFill>
                  <a:srgbClr val="00080E"/>
                </a:solidFill>
                <a:latin typeface="Arial"/>
                <a:cs typeface="Arial"/>
              </a:rPr>
              <a:t>full</a:t>
            </a:r>
            <a:r>
              <a:rPr lang="en-US" dirty="0">
                <a:solidFill>
                  <a:srgbClr val="00080E"/>
                </a:solidFill>
                <a:latin typeface="Arial"/>
                <a:cs typeface="Arial"/>
              </a:rPr>
              <a:t> </a:t>
            </a:r>
            <a:r>
              <a:rPr lang="en-US" sz="1800" b="1" i="0" u="none" strike="noStrike" dirty="0">
                <a:solidFill>
                  <a:srgbClr val="00080E"/>
                </a:solidFill>
                <a:effectLst/>
                <a:latin typeface="Arial"/>
                <a:cs typeface="Arial"/>
              </a:rPr>
              <a:t>Medical Access and Availability Standards</a:t>
            </a:r>
            <a:r>
              <a:rPr lang="en-US" sz="1800" b="0" i="0" u="none" strike="noStrike" dirty="0">
                <a:solidFill>
                  <a:srgbClr val="00080E"/>
                </a:solidFill>
                <a:effectLst/>
                <a:latin typeface="Arial"/>
                <a:cs typeface="Arial"/>
              </a:rPr>
              <a:t>, please click </a:t>
            </a:r>
            <a:r>
              <a:rPr lang="en-US" sz="1800" b="0" i="0" u="sng" strike="noStrike" dirty="0">
                <a:solidFill>
                  <a:srgbClr val="0065B2"/>
                </a:solidFill>
                <a:effectLst/>
                <a:latin typeface="Arial"/>
                <a:cs typeface="Arial"/>
                <a:hlinkClick r:id="rId4"/>
              </a:rPr>
              <a:t>here.</a:t>
            </a:r>
            <a:r>
              <a:rPr lang="en-US" sz="1800" b="0" i="0" dirty="0">
                <a:solidFill>
                  <a:srgbClr val="FFFFFF"/>
                </a:solidFill>
                <a:effectLst/>
                <a:latin typeface="Arial"/>
                <a:cs typeface="Arial"/>
              </a:rPr>
              <a:t>​</a:t>
            </a:r>
            <a:endParaRPr lang="en-US" sz="1800" dirty="0">
              <a:solidFill>
                <a:schemeClr val="bg1"/>
              </a:solidFill>
              <a:latin typeface="Arial"/>
              <a:cs typeface="Arial"/>
            </a:endParaRPr>
          </a:p>
        </p:txBody>
      </p:sp>
      <p:pic>
        <p:nvPicPr>
          <p:cNvPr id="3" name="Picture 2" descr="A red and white stopwatch&#10;&#10;Description automatically generated">
            <a:extLst>
              <a:ext uri="{FF2B5EF4-FFF2-40B4-BE49-F238E27FC236}">
                <a16:creationId xmlns:a16="http://schemas.microsoft.com/office/drawing/2014/main" id="{831DF707-FC60-0EB1-0C92-D908802935AA}"/>
              </a:ext>
            </a:extLst>
          </p:cNvPr>
          <p:cNvPicPr>
            <a:picLocks noChangeAspect="1"/>
          </p:cNvPicPr>
          <p:nvPr/>
        </p:nvPicPr>
        <p:blipFill>
          <a:blip r:embed="rId5"/>
          <a:stretch>
            <a:fillRect/>
          </a:stretch>
        </p:blipFill>
        <p:spPr>
          <a:xfrm>
            <a:off x="700056" y="5200015"/>
            <a:ext cx="686666" cy="840973"/>
          </a:xfrm>
          <a:prstGeom prst="rect">
            <a:avLst/>
          </a:prstGeom>
        </p:spPr>
      </p:pic>
      <p:pic>
        <p:nvPicPr>
          <p:cNvPr id="4" name="Picture 3" descr="A stopwatch with a black background&#10;&#10;Description automatically generated">
            <a:extLst>
              <a:ext uri="{FF2B5EF4-FFF2-40B4-BE49-F238E27FC236}">
                <a16:creationId xmlns:a16="http://schemas.microsoft.com/office/drawing/2014/main" id="{A00C0C57-EA09-1C58-4FBA-29CD1127B5DA}"/>
              </a:ext>
            </a:extLst>
          </p:cNvPr>
          <p:cNvPicPr>
            <a:picLocks noChangeAspect="1"/>
          </p:cNvPicPr>
          <p:nvPr/>
        </p:nvPicPr>
        <p:blipFill>
          <a:blip r:embed="rId6"/>
          <a:stretch>
            <a:fillRect/>
          </a:stretch>
        </p:blipFill>
        <p:spPr>
          <a:xfrm>
            <a:off x="3744037" y="5164377"/>
            <a:ext cx="686667" cy="840974"/>
          </a:xfrm>
          <a:prstGeom prst="rect">
            <a:avLst/>
          </a:prstGeom>
        </p:spPr>
      </p:pic>
      <p:pic>
        <p:nvPicPr>
          <p:cNvPr id="5" name="Picture 4" descr="A stopwatch with green and black numbers&#10;&#10;Description automatically generated">
            <a:extLst>
              <a:ext uri="{FF2B5EF4-FFF2-40B4-BE49-F238E27FC236}">
                <a16:creationId xmlns:a16="http://schemas.microsoft.com/office/drawing/2014/main" id="{DD6FDAE1-D78F-351F-8B71-9ED29A2E35D5}"/>
              </a:ext>
            </a:extLst>
          </p:cNvPr>
          <p:cNvPicPr>
            <a:picLocks noChangeAspect="1"/>
          </p:cNvPicPr>
          <p:nvPr/>
        </p:nvPicPr>
        <p:blipFill>
          <a:blip r:embed="rId7"/>
          <a:stretch>
            <a:fillRect/>
          </a:stretch>
        </p:blipFill>
        <p:spPr>
          <a:xfrm>
            <a:off x="6574328" y="5117366"/>
            <a:ext cx="728329" cy="891998"/>
          </a:xfrm>
          <a:prstGeom prst="rect">
            <a:avLst/>
          </a:prstGeom>
        </p:spPr>
      </p:pic>
      <p:pic>
        <p:nvPicPr>
          <p:cNvPr id="6" name="Picture 5" descr="A white clock with black numbers&#10;&#10;Description automatically generated">
            <a:extLst>
              <a:ext uri="{FF2B5EF4-FFF2-40B4-BE49-F238E27FC236}">
                <a16:creationId xmlns:a16="http://schemas.microsoft.com/office/drawing/2014/main" id="{2FB72532-A71E-6460-D0EA-D0C2CD521DF7}"/>
              </a:ext>
            </a:extLst>
          </p:cNvPr>
          <p:cNvPicPr>
            <a:picLocks noChangeAspect="1"/>
          </p:cNvPicPr>
          <p:nvPr/>
        </p:nvPicPr>
        <p:blipFill>
          <a:blip r:embed="rId8"/>
          <a:stretch>
            <a:fillRect/>
          </a:stretch>
        </p:blipFill>
        <p:spPr>
          <a:xfrm>
            <a:off x="9430794" y="5117366"/>
            <a:ext cx="728329" cy="891999"/>
          </a:xfrm>
          <a:prstGeom prst="rect">
            <a:avLst/>
          </a:prstGeom>
        </p:spPr>
      </p:pic>
      <p:sp>
        <p:nvSpPr>
          <p:cNvPr id="10" name="TextBox 9">
            <a:extLst>
              <a:ext uri="{FF2B5EF4-FFF2-40B4-BE49-F238E27FC236}">
                <a16:creationId xmlns:a16="http://schemas.microsoft.com/office/drawing/2014/main" id="{E10A4A23-3313-0101-DBC4-DCE2F8E52C08}"/>
              </a:ext>
            </a:extLst>
          </p:cNvPr>
          <p:cNvSpPr txBox="1"/>
          <p:nvPr/>
        </p:nvSpPr>
        <p:spPr>
          <a:xfrm>
            <a:off x="852717" y="4890944"/>
            <a:ext cx="175367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chemeClr val="bg1"/>
                </a:solidFill>
                <a:cs typeface="Arial"/>
              </a:rPr>
              <a:t>Emergency Care</a:t>
            </a:r>
            <a:endParaRPr lang="en-US" sz="1400" b="1">
              <a:solidFill>
                <a:schemeClr val="bg1"/>
              </a:solidFill>
            </a:endParaRPr>
          </a:p>
        </p:txBody>
      </p:sp>
      <p:sp>
        <p:nvSpPr>
          <p:cNvPr id="11" name="TextBox 10">
            <a:extLst>
              <a:ext uri="{FF2B5EF4-FFF2-40B4-BE49-F238E27FC236}">
                <a16:creationId xmlns:a16="http://schemas.microsoft.com/office/drawing/2014/main" id="{36F06F13-63EE-BE95-D937-24EE93F9353A}"/>
              </a:ext>
            </a:extLst>
          </p:cNvPr>
          <p:cNvSpPr txBox="1"/>
          <p:nvPr/>
        </p:nvSpPr>
        <p:spPr>
          <a:xfrm>
            <a:off x="3930202" y="4890943"/>
            <a:ext cx="13036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bg1"/>
                </a:solidFill>
                <a:cs typeface="Arial"/>
              </a:rPr>
              <a:t>Urgent Care</a:t>
            </a:r>
            <a:endParaRPr lang="en-US" sz="1400" b="1">
              <a:solidFill>
                <a:schemeClr val="bg1"/>
              </a:solidFill>
            </a:endParaRPr>
          </a:p>
        </p:txBody>
      </p:sp>
      <p:sp>
        <p:nvSpPr>
          <p:cNvPr id="12" name="TextBox 11">
            <a:extLst>
              <a:ext uri="{FF2B5EF4-FFF2-40B4-BE49-F238E27FC236}">
                <a16:creationId xmlns:a16="http://schemas.microsoft.com/office/drawing/2014/main" id="{B098BE06-42CA-A5BE-9DDC-1E5CBE53E4E0}"/>
              </a:ext>
            </a:extLst>
          </p:cNvPr>
          <p:cNvSpPr txBox="1"/>
          <p:nvPr/>
        </p:nvSpPr>
        <p:spPr>
          <a:xfrm>
            <a:off x="6788019" y="4856600"/>
            <a:ext cx="162070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bg1"/>
                </a:solidFill>
                <a:cs typeface="Arial"/>
              </a:rPr>
              <a:t>Non-Urgent Care</a:t>
            </a:r>
            <a:endParaRPr lang="en-US" sz="1400" b="1">
              <a:solidFill>
                <a:schemeClr val="bg1"/>
              </a:solidFill>
            </a:endParaRPr>
          </a:p>
        </p:txBody>
      </p:sp>
      <p:sp>
        <p:nvSpPr>
          <p:cNvPr id="13" name="TextBox 12">
            <a:extLst>
              <a:ext uri="{FF2B5EF4-FFF2-40B4-BE49-F238E27FC236}">
                <a16:creationId xmlns:a16="http://schemas.microsoft.com/office/drawing/2014/main" id="{99E1B52B-AC4B-31DC-DEC1-C6F0143A3403}"/>
              </a:ext>
            </a:extLst>
          </p:cNvPr>
          <p:cNvSpPr txBox="1"/>
          <p:nvPr/>
        </p:nvSpPr>
        <p:spPr>
          <a:xfrm>
            <a:off x="9662303" y="4830870"/>
            <a:ext cx="13036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bg1"/>
                </a:solidFill>
                <a:cs typeface="Arial"/>
              </a:rPr>
              <a:t>Primary Care</a:t>
            </a:r>
            <a:endParaRPr lang="en-US" sz="1400" b="1">
              <a:solidFill>
                <a:schemeClr val="bg1"/>
              </a:solidFill>
            </a:endParaRPr>
          </a:p>
        </p:txBody>
      </p:sp>
      <p:sp>
        <p:nvSpPr>
          <p:cNvPr id="9" name="TextBox 8">
            <a:extLst>
              <a:ext uri="{FF2B5EF4-FFF2-40B4-BE49-F238E27FC236}">
                <a16:creationId xmlns:a16="http://schemas.microsoft.com/office/drawing/2014/main" id="{C33A807F-4BC2-34B3-3FA9-B879DF46A446}"/>
              </a:ext>
            </a:extLst>
          </p:cNvPr>
          <p:cNvSpPr txBox="1"/>
          <p:nvPr/>
        </p:nvSpPr>
        <p:spPr>
          <a:xfrm>
            <a:off x="1460970" y="5297465"/>
            <a:ext cx="1550021" cy="707886"/>
          </a:xfrm>
          <a:prstGeom prst="rect">
            <a:avLst/>
          </a:prstGeom>
          <a:noFill/>
        </p:spPr>
        <p:txBody>
          <a:bodyPr wrap="square" rtlCol="0">
            <a:spAutoFit/>
          </a:bodyPr>
          <a:lstStyle/>
          <a:p>
            <a:pPr marL="0" marR="0" algn="ctr" fontAlgn="base">
              <a:spcBef>
                <a:spcPts val="0"/>
              </a:spcBef>
              <a:spcAft>
                <a:spcPts val="0"/>
              </a:spcAft>
            </a:pPr>
            <a:r>
              <a:rPr lang="en-US" sz="1000">
                <a:solidFill>
                  <a:srgbClr val="414042"/>
                </a:solidFill>
                <a:effectLst/>
                <a:latin typeface="Roboto" panose="02000000000000000000" pitchFamily="2" charset="0"/>
                <a:ea typeface="Times New Roman" panose="02020603050405020304" pitchFamily="18" charset="0"/>
                <a:cs typeface="Times New Roman" panose="02020603050405020304" pitchFamily="18" charset="0"/>
              </a:rPr>
              <a:t>Requires immediate face-to-face medical attention. Call 911 or go to the nearest 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9A1C6079-9737-A76C-28E1-A6423E8095B1}"/>
              </a:ext>
            </a:extLst>
          </p:cNvPr>
          <p:cNvSpPr txBox="1"/>
          <p:nvPr/>
        </p:nvSpPr>
        <p:spPr>
          <a:xfrm>
            <a:off x="4529317" y="5297465"/>
            <a:ext cx="1550021" cy="707886"/>
          </a:xfrm>
          <a:prstGeom prst="rect">
            <a:avLst/>
          </a:prstGeom>
          <a:noFill/>
        </p:spPr>
        <p:txBody>
          <a:bodyPr wrap="square" rtlCol="0">
            <a:spAutoFit/>
          </a:bodyPr>
          <a:lstStyle/>
          <a:p>
            <a:pPr marL="0" marR="0" algn="ctr" fontAlgn="base">
              <a:spcBef>
                <a:spcPts val="0"/>
              </a:spcBef>
              <a:spcAft>
                <a:spcPts val="0"/>
              </a:spcAft>
            </a:pPr>
            <a:r>
              <a:rPr lang="en-US" sz="1000">
                <a:solidFill>
                  <a:srgbClr val="414042"/>
                </a:solidFill>
                <a:effectLst/>
                <a:latin typeface="Roboto" panose="02000000000000000000" pitchFamily="2" charset="0"/>
                <a:ea typeface="Times New Roman" panose="02020603050405020304" pitchFamily="18" charset="0"/>
                <a:cs typeface="Times New Roman" panose="02020603050405020304" pitchFamily="18" charset="0"/>
              </a:rPr>
              <a:t>Requires timely face-to-face medical attention. Call 911 or go to the nearest ER.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A6FA514-9F12-EE01-C0A2-81EA1BCDD731}"/>
              </a:ext>
            </a:extLst>
          </p:cNvPr>
          <p:cNvSpPr txBox="1"/>
          <p:nvPr/>
        </p:nvSpPr>
        <p:spPr>
          <a:xfrm>
            <a:off x="7423586" y="5365021"/>
            <a:ext cx="1550021" cy="553998"/>
          </a:xfrm>
          <a:prstGeom prst="rect">
            <a:avLst/>
          </a:prstGeom>
          <a:noFill/>
        </p:spPr>
        <p:txBody>
          <a:bodyPr wrap="square" rtlCol="0">
            <a:spAutoFit/>
          </a:bodyPr>
          <a:lstStyle/>
          <a:p>
            <a:pPr marL="0" marR="0" algn="ctr" fontAlgn="base">
              <a:spcBef>
                <a:spcPts val="0"/>
              </a:spcBef>
              <a:spcAft>
                <a:spcPts val="0"/>
              </a:spcAft>
            </a:pPr>
            <a:r>
              <a:rPr lang="en-US" sz="1000">
                <a:solidFill>
                  <a:srgbClr val="414042"/>
                </a:solidFill>
                <a:effectLst/>
                <a:latin typeface="Roboto" panose="02000000000000000000" pitchFamily="2" charset="0"/>
                <a:ea typeface="Times New Roman" panose="02020603050405020304" pitchFamily="18" charset="0"/>
                <a:cs typeface="Times New Roman" panose="02020603050405020304" pitchFamily="18" charset="0"/>
              </a:rPr>
              <a:t>Requires face-to-face medical attention within 48 to 72 hours.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44FE35EE-D61D-F820-DFC8-4D224A93A88C}"/>
              </a:ext>
            </a:extLst>
          </p:cNvPr>
          <p:cNvSpPr txBox="1"/>
          <p:nvPr/>
        </p:nvSpPr>
        <p:spPr>
          <a:xfrm>
            <a:off x="10280052" y="5270570"/>
            <a:ext cx="1303641" cy="553998"/>
          </a:xfrm>
          <a:prstGeom prst="rect">
            <a:avLst/>
          </a:prstGeom>
          <a:noFill/>
        </p:spPr>
        <p:txBody>
          <a:bodyPr wrap="square" rtlCol="0">
            <a:spAutoFit/>
          </a:bodyPr>
          <a:lstStyle/>
          <a:p>
            <a:pPr marL="0" marR="0" algn="ctr" fontAlgn="base">
              <a:spcBef>
                <a:spcPts val="0"/>
              </a:spcBef>
              <a:spcAft>
                <a:spcPts val="0"/>
              </a:spcAft>
            </a:pPr>
            <a:r>
              <a:rPr lang="en-US" sz="1000">
                <a:solidFill>
                  <a:srgbClr val="414042"/>
                </a:solidFill>
                <a:effectLst/>
                <a:latin typeface="Roboto" panose="02000000000000000000" pitchFamily="2" charset="0"/>
                <a:ea typeface="Times New Roman" panose="02020603050405020304" pitchFamily="18" charset="0"/>
                <a:cs typeface="Times New Roman" panose="02020603050405020304" pitchFamily="18" charset="0"/>
              </a:rPr>
              <a:t>Requires a face-to-face visit within 4 weeks.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9189300"/>
      </p:ext>
    </p:extLst>
  </p:cSld>
  <p:clrMapOvr>
    <a:masterClrMapping/>
  </p:clrMapOvr>
  <p:extLst>
    <p:ext uri="{6950BFC3-D8DA-4A85-94F7-54DA5524770B}">
      <p188:commentRel xmlns:p188="http://schemas.microsoft.com/office/powerpoint/2018/8/main" r:id="rId3"/>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485A51-8572-664B-67EB-BA7DACDA762C}"/>
              </a:ext>
            </a:extLst>
          </p:cNvPr>
          <p:cNvSpPr>
            <a:spLocks noGrp="1"/>
          </p:cNvSpPr>
          <p:nvPr>
            <p:ph type="body" sz="quarter" idx="10"/>
          </p:nvPr>
        </p:nvSpPr>
        <p:spPr>
          <a:xfrm>
            <a:off x="271742" y="162905"/>
            <a:ext cx="11850241" cy="954367"/>
          </a:xfrm>
        </p:spPr>
        <p:txBody>
          <a:bodyPr/>
          <a:lstStyle/>
          <a:p>
            <a:pPr algn="ctr">
              <a:lnSpc>
                <a:spcPct val="100000"/>
              </a:lnSpc>
              <a:spcBef>
                <a:spcPts val="0"/>
              </a:spcBef>
              <a:spcAft>
                <a:spcPts val="0"/>
              </a:spcAft>
            </a:pPr>
            <a:r>
              <a:rPr lang="en-US" sz="4000" b="1" dirty="0">
                <a:latin typeface="Arial"/>
                <a:cs typeface="Arial"/>
              </a:rPr>
              <a:t>Access to Care Standards | </a:t>
            </a:r>
          </a:p>
          <a:p>
            <a:pPr algn="ctr">
              <a:lnSpc>
                <a:spcPct val="100000"/>
              </a:lnSpc>
              <a:spcBef>
                <a:spcPts val="0"/>
              </a:spcBef>
              <a:spcAft>
                <a:spcPts val="0"/>
              </a:spcAft>
            </a:pPr>
            <a:r>
              <a:rPr lang="en-US" sz="4000" b="1" dirty="0">
                <a:latin typeface="Arial"/>
                <a:cs typeface="Arial"/>
              </a:rPr>
              <a:t>After-Hours Appointment Availability</a:t>
            </a:r>
            <a:endParaRPr lang="en-US" sz="4000" b="1" dirty="0"/>
          </a:p>
        </p:txBody>
      </p:sp>
      <p:graphicFrame>
        <p:nvGraphicFramePr>
          <p:cNvPr id="4" name="Content Placeholder 3">
            <a:extLst>
              <a:ext uri="{FF2B5EF4-FFF2-40B4-BE49-F238E27FC236}">
                <a16:creationId xmlns:a16="http://schemas.microsoft.com/office/drawing/2014/main" id="{ECC6A2D1-7053-13CC-0053-91C0AF4A19CC}"/>
              </a:ext>
            </a:extLst>
          </p:cNvPr>
          <p:cNvGraphicFramePr>
            <a:graphicFrameLocks noGrp="1"/>
          </p:cNvGraphicFramePr>
          <p:nvPr>
            <p:ph sz="quarter" idx="11"/>
            <p:extLst>
              <p:ext uri="{D42A27DB-BD31-4B8C-83A1-F6EECF244321}">
                <p14:modId xmlns:p14="http://schemas.microsoft.com/office/powerpoint/2010/main" val="401722782"/>
              </p:ext>
            </p:extLst>
          </p:nvPr>
        </p:nvGraphicFramePr>
        <p:xfrm>
          <a:off x="179001" y="1278015"/>
          <a:ext cx="11850241" cy="4485640"/>
        </p:xfrm>
        <a:graphic>
          <a:graphicData uri="http://schemas.openxmlformats.org/drawingml/2006/table">
            <a:tbl>
              <a:tblPr firstRow="1" bandRow="1">
                <a:tableStyleId>{5C22544A-7EE6-4342-B048-85BDC9FD1C3A}</a:tableStyleId>
              </a:tblPr>
              <a:tblGrid>
                <a:gridCol w="2299082">
                  <a:extLst>
                    <a:ext uri="{9D8B030D-6E8A-4147-A177-3AD203B41FA5}">
                      <a16:colId xmlns:a16="http://schemas.microsoft.com/office/drawing/2014/main" val="1128189178"/>
                    </a:ext>
                  </a:extLst>
                </a:gridCol>
                <a:gridCol w="9551159">
                  <a:extLst>
                    <a:ext uri="{9D8B030D-6E8A-4147-A177-3AD203B41FA5}">
                      <a16:colId xmlns:a16="http://schemas.microsoft.com/office/drawing/2014/main" val="1149265499"/>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4236266213"/>
                  </a:ext>
                </a:extLst>
              </a:tr>
              <a:tr h="370840">
                <a:tc>
                  <a:txBody>
                    <a:bodyPr/>
                    <a:lstStyle/>
                    <a:p>
                      <a:pPr lvl="0">
                        <a:buNone/>
                      </a:pPr>
                      <a:r>
                        <a:rPr lang="en-US" sz="1400" b="1" i="0" u="none" strike="noStrike" baseline="0" noProof="0">
                          <a:solidFill>
                            <a:srgbClr val="00080E"/>
                          </a:solidFill>
                          <a:latin typeface="Arial"/>
                        </a:rPr>
                        <a:t>Correct emergency </a:t>
                      </a:r>
                      <a:r>
                        <a:rPr lang="en-US" sz="1400" b="0" i="0" u="none" strike="noStrike" baseline="0" noProof="0">
                          <a:solidFill>
                            <a:srgbClr val="00080E"/>
                          </a:solidFill>
                          <a:latin typeface="Arial"/>
                        </a:rPr>
                        <a:t>instructions </a:t>
                      </a:r>
                      <a:r>
                        <a:rPr lang="en-US" sz="1400" b="0" i="0" u="none" strike="noStrike" kern="1200" baseline="0">
                          <a:solidFill>
                            <a:schemeClr val="dk1"/>
                          </a:solidFill>
                          <a:latin typeface="+mn-lt"/>
                          <a:ea typeface="+mn-ea"/>
                          <a:cs typeface="+mn-cs"/>
                        </a:rPr>
                        <a:t>provided to the caller.</a:t>
                      </a:r>
                      <a:endParaRPr lang="en-US" sz="1400" i="0"/>
                    </a:p>
                  </a:txBody>
                  <a:tcPr/>
                </a:tc>
                <a:tc>
                  <a:txBody>
                    <a:bodyPr/>
                    <a:lstStyle/>
                    <a:p>
                      <a:r>
                        <a:rPr lang="en-US" sz="1400">
                          <a:solidFill>
                            <a:schemeClr val="bg1"/>
                          </a:solidFill>
                        </a:rPr>
                        <a:t>Instructions must state: </a:t>
                      </a:r>
                    </a:p>
                    <a:p>
                      <a:r>
                        <a:rPr lang="en-US" sz="1400">
                          <a:solidFill>
                            <a:schemeClr val="bg1"/>
                          </a:solidFill>
                        </a:rPr>
                        <a:t>• “If this is a life-threatening emergency, please hang up and dial 911 or go to your nearest emergency room.” </a:t>
                      </a:r>
                    </a:p>
                    <a:p>
                      <a:r>
                        <a:rPr lang="en-US" sz="1400">
                          <a:solidFill>
                            <a:schemeClr val="bg1"/>
                          </a:solidFill>
                        </a:rPr>
                        <a:t>• Must be stated within the first 30 seconds of answering call or the recorded message. </a:t>
                      </a:r>
                      <a:endParaRPr lang="en-US" sz="1400"/>
                    </a:p>
                  </a:txBody>
                  <a:tcPr/>
                </a:tc>
                <a:extLst>
                  <a:ext uri="{0D108BD9-81ED-4DB2-BD59-A6C34878D82A}">
                    <a16:rowId xmlns:a16="http://schemas.microsoft.com/office/drawing/2014/main" val="557678077"/>
                  </a:ext>
                </a:extLst>
              </a:tr>
              <a:tr h="370840">
                <a:tc>
                  <a:txBody>
                    <a:bodyPr/>
                    <a:lstStyle/>
                    <a:p>
                      <a:r>
                        <a:rPr lang="en-US" sz="1400" b="1" i="0" u="none" strike="noStrike" kern="1200" baseline="0" dirty="0">
                          <a:solidFill>
                            <a:schemeClr val="dk1"/>
                          </a:solidFill>
                          <a:latin typeface="+mn-lt"/>
                          <a:ea typeface="+mn-ea"/>
                          <a:cs typeface="+mn-cs"/>
                        </a:rPr>
                        <a:t>Process to reach physician</a:t>
                      </a:r>
                    </a:p>
                    <a:p>
                      <a:r>
                        <a:rPr lang="en-US" sz="1400" b="0" i="1" u="none" strike="noStrike" kern="1200" baseline="0" dirty="0">
                          <a:solidFill>
                            <a:schemeClr val="dk1"/>
                          </a:solidFill>
                          <a:latin typeface="+mn-lt"/>
                          <a:ea typeface="+mn-ea"/>
                          <a:cs typeface="+mn-cs"/>
                        </a:rPr>
                        <a:t>Physician/on-call physician or medical</a:t>
                      </a:r>
                    </a:p>
                    <a:p>
                      <a:r>
                        <a:rPr lang="en-US" sz="1400" b="0" i="1" u="none" strike="noStrike" kern="1200" baseline="0" dirty="0">
                          <a:solidFill>
                            <a:schemeClr val="dk1"/>
                          </a:solidFill>
                          <a:latin typeface="+mn-lt"/>
                          <a:ea typeface="+mn-ea"/>
                          <a:cs typeface="+mn-cs"/>
                        </a:rPr>
                        <a:t>professional is available during business hours &amp; after hours.</a:t>
                      </a:r>
                      <a:endParaRPr lang="en-US" sz="1400" dirty="0"/>
                    </a:p>
                  </a:txBody>
                  <a:tcPr/>
                </a:tc>
                <a:tc>
                  <a:txBody>
                    <a:bodyPr/>
                    <a:lstStyle/>
                    <a:p>
                      <a:r>
                        <a:rPr lang="en-US" sz="1400" b="0" i="0" u="none" strike="noStrike" kern="1200" baseline="0" dirty="0">
                          <a:solidFill>
                            <a:schemeClr val="dk1"/>
                          </a:solidFill>
                          <a:latin typeface="+mn-lt"/>
                          <a:ea typeface="+mn-ea"/>
                          <a:cs typeface="+mn-cs"/>
                        </a:rPr>
                        <a:t>Appropriate actions:</a:t>
                      </a:r>
                    </a:p>
                    <a:p>
                      <a:r>
                        <a:rPr lang="en-US" sz="1400" b="0" i="0" u="none" strike="noStrike" kern="1200" baseline="0" dirty="0">
                          <a:solidFill>
                            <a:schemeClr val="dk1"/>
                          </a:solidFill>
                          <a:latin typeface="+mn-lt"/>
                          <a:ea typeface="+mn-ea"/>
                          <a:cs typeface="+mn-cs"/>
                        </a:rPr>
                        <a:t>• </a:t>
                      </a:r>
                      <a:r>
                        <a:rPr lang="en-US" sz="1400" b="1" i="0" u="none" strike="noStrike" kern="1200" baseline="0" dirty="0">
                          <a:solidFill>
                            <a:schemeClr val="dk1"/>
                          </a:solidFill>
                          <a:latin typeface="+mn-lt"/>
                          <a:ea typeface="+mn-ea"/>
                          <a:cs typeface="+mn-cs"/>
                        </a:rPr>
                        <a:t>Directly connects </a:t>
                      </a:r>
                      <a:r>
                        <a:rPr lang="en-US" sz="1400" b="0" i="0" u="none" strike="noStrike" kern="1200" baseline="0" dirty="0">
                          <a:solidFill>
                            <a:schemeClr val="dk1"/>
                          </a:solidFill>
                          <a:latin typeface="+mn-lt"/>
                          <a:ea typeface="+mn-ea"/>
                          <a:cs typeface="+mn-cs"/>
                        </a:rPr>
                        <a:t>the caller to a medical professional (physician/on-call physician, or medical professional).</a:t>
                      </a:r>
                    </a:p>
                    <a:p>
                      <a:r>
                        <a:rPr lang="en-US" sz="1400" b="0" i="0" u="none" strike="noStrike" kern="1200" baseline="0" dirty="0">
                          <a:solidFill>
                            <a:schemeClr val="dk1"/>
                          </a:solidFill>
                          <a:latin typeface="+mn-lt"/>
                          <a:ea typeface="+mn-ea"/>
                          <a:cs typeface="+mn-cs"/>
                        </a:rPr>
                        <a:t>• </a:t>
                      </a:r>
                      <a:r>
                        <a:rPr lang="en-US" sz="1400" b="1" i="0" u="none" strike="noStrike" kern="1200" baseline="0" dirty="0">
                          <a:solidFill>
                            <a:schemeClr val="dk1"/>
                          </a:solidFill>
                          <a:latin typeface="+mn-lt"/>
                          <a:ea typeface="+mn-ea"/>
                          <a:cs typeface="+mn-cs"/>
                        </a:rPr>
                        <a:t>Page </a:t>
                      </a:r>
                      <a:r>
                        <a:rPr lang="en-US" sz="1400" b="0" i="0" u="none" strike="noStrike" kern="1200" baseline="0" dirty="0">
                          <a:solidFill>
                            <a:schemeClr val="dk1"/>
                          </a:solidFill>
                          <a:latin typeface="+mn-lt"/>
                          <a:ea typeface="+mn-ea"/>
                          <a:cs typeface="+mn-cs"/>
                        </a:rPr>
                        <a:t>the medical professional and inform the caller that the physician/on-call physician or medical professional will call him/her back </a:t>
                      </a:r>
                      <a:r>
                        <a:rPr lang="en-US" sz="1400" b="1" i="0" u="none" strike="noStrike" kern="1200" baseline="0" dirty="0">
                          <a:solidFill>
                            <a:schemeClr val="dk1"/>
                          </a:solidFill>
                          <a:latin typeface="+mn-lt"/>
                          <a:ea typeface="+mn-ea"/>
                          <a:cs typeface="+mn-cs"/>
                        </a:rPr>
                        <a:t>within 30 minutes</a:t>
                      </a:r>
                      <a:r>
                        <a:rPr lang="en-US" sz="1400" b="0" i="0" u="none" strike="noStrike" kern="1200" baseline="0" dirty="0">
                          <a:solidFill>
                            <a:schemeClr val="dk1"/>
                          </a:solidFill>
                          <a:latin typeface="+mn-lt"/>
                          <a:ea typeface="+mn-ea"/>
                          <a:cs typeface="+mn-cs"/>
                        </a:rPr>
                        <a:t>.</a:t>
                      </a:r>
                    </a:p>
                    <a:p>
                      <a:r>
                        <a:rPr lang="en-US" sz="1400" b="0" i="0" u="none" strike="noStrike" kern="1200" baseline="0" dirty="0">
                          <a:solidFill>
                            <a:schemeClr val="dk1"/>
                          </a:solidFill>
                          <a:latin typeface="+mn-lt"/>
                          <a:ea typeface="+mn-ea"/>
                          <a:cs typeface="+mn-cs"/>
                        </a:rPr>
                        <a:t>• The caller can </a:t>
                      </a:r>
                      <a:r>
                        <a:rPr lang="en-US" sz="1400" b="1" i="0" u="none" strike="noStrike" kern="1200" baseline="0" dirty="0">
                          <a:solidFill>
                            <a:schemeClr val="dk1"/>
                          </a:solidFill>
                          <a:latin typeface="+mn-lt"/>
                          <a:ea typeface="+mn-ea"/>
                          <a:cs typeface="+mn-cs"/>
                        </a:rPr>
                        <a:t>select an option </a:t>
                      </a:r>
                      <a:r>
                        <a:rPr lang="en-US" sz="1400" b="0" i="0" u="none" strike="noStrike" kern="1200" baseline="0" dirty="0">
                          <a:solidFill>
                            <a:schemeClr val="dk1"/>
                          </a:solidFill>
                          <a:latin typeface="+mn-lt"/>
                          <a:ea typeface="+mn-ea"/>
                          <a:cs typeface="+mn-cs"/>
                        </a:rPr>
                        <a:t>on their telephone and </a:t>
                      </a:r>
                      <a:r>
                        <a:rPr lang="en-US" sz="1400" b="1" i="0" u="none" strike="noStrike" kern="1200" baseline="0" dirty="0">
                          <a:solidFill>
                            <a:schemeClr val="dk1"/>
                          </a:solidFill>
                          <a:latin typeface="+mn-lt"/>
                          <a:ea typeface="+mn-ea"/>
                          <a:cs typeface="+mn-cs"/>
                        </a:rPr>
                        <a:t>be directly connected </a:t>
                      </a:r>
                      <a:r>
                        <a:rPr lang="en-US" sz="1400" b="0" i="0" u="none" strike="noStrike" kern="1200" baseline="0" dirty="0">
                          <a:solidFill>
                            <a:schemeClr val="dk1"/>
                          </a:solidFill>
                          <a:latin typeface="+mn-lt"/>
                          <a:ea typeface="+mn-ea"/>
                          <a:cs typeface="+mn-cs"/>
                        </a:rPr>
                        <a:t>to a physician/on-call physician or medical professional.</a:t>
                      </a:r>
                    </a:p>
                    <a:p>
                      <a:r>
                        <a:rPr lang="en-US" sz="1400" b="0" i="0" u="none" strike="noStrike" kern="1200" baseline="0" dirty="0">
                          <a:solidFill>
                            <a:schemeClr val="dk1"/>
                          </a:solidFill>
                          <a:latin typeface="+mn-lt"/>
                          <a:ea typeface="+mn-ea"/>
                          <a:cs typeface="+mn-cs"/>
                        </a:rPr>
                        <a:t>• Answering machines must have the capability to </a:t>
                      </a:r>
                      <a:r>
                        <a:rPr lang="en-US" sz="1400" b="1" i="0" u="none" strike="noStrike" kern="1200" baseline="0" dirty="0">
                          <a:solidFill>
                            <a:schemeClr val="dk1"/>
                          </a:solidFill>
                          <a:latin typeface="+mn-lt"/>
                          <a:ea typeface="+mn-ea"/>
                          <a:cs typeface="+mn-cs"/>
                        </a:rPr>
                        <a:t>leave a message </a:t>
                      </a:r>
                      <a:r>
                        <a:rPr lang="en-US" sz="1400" b="0" i="0" u="none" strike="noStrike" kern="1200" baseline="0" dirty="0">
                          <a:solidFill>
                            <a:schemeClr val="dk1"/>
                          </a:solidFill>
                          <a:latin typeface="+mn-lt"/>
                          <a:ea typeface="+mn-ea"/>
                          <a:cs typeface="+mn-cs"/>
                        </a:rPr>
                        <a:t>and inform the caller that he/she will receive a </a:t>
                      </a:r>
                      <a:r>
                        <a:rPr lang="en-US" sz="1400" b="1" i="0" u="none" strike="noStrike" kern="1200" baseline="0" dirty="0">
                          <a:solidFill>
                            <a:schemeClr val="dk1"/>
                          </a:solidFill>
                          <a:latin typeface="+mn-lt"/>
                          <a:ea typeface="+mn-ea"/>
                          <a:cs typeface="+mn-cs"/>
                        </a:rPr>
                        <a:t>call back </a:t>
                      </a:r>
                      <a:r>
                        <a:rPr lang="en-US" sz="1400" b="0" i="0" u="none" strike="noStrike" kern="1200" baseline="0" dirty="0">
                          <a:solidFill>
                            <a:schemeClr val="dk1"/>
                          </a:solidFill>
                          <a:latin typeface="+mn-lt"/>
                          <a:ea typeface="+mn-ea"/>
                          <a:cs typeface="+mn-cs"/>
                        </a:rPr>
                        <a:t>from a physician/on-call physician or medical professional </a:t>
                      </a:r>
                      <a:r>
                        <a:rPr lang="en-US" sz="1400" b="1" i="0" u="none" strike="noStrike" kern="1200" baseline="0" dirty="0">
                          <a:solidFill>
                            <a:schemeClr val="dk1"/>
                          </a:solidFill>
                          <a:latin typeface="+mn-lt"/>
                          <a:ea typeface="+mn-ea"/>
                          <a:cs typeface="+mn-cs"/>
                        </a:rPr>
                        <a:t>within 30 minutes</a:t>
                      </a:r>
                      <a:r>
                        <a:rPr lang="en-US" sz="1400" b="0" i="0" u="none" strike="noStrike" kern="1200" baseline="0" dirty="0">
                          <a:solidFill>
                            <a:schemeClr val="dk1"/>
                          </a:solidFill>
                          <a:latin typeface="+mn-lt"/>
                          <a:ea typeface="+mn-ea"/>
                          <a:cs typeface="+mn-cs"/>
                        </a:rPr>
                        <a:t>.</a:t>
                      </a:r>
                    </a:p>
                    <a:p>
                      <a:r>
                        <a:rPr lang="en-US" sz="1400" b="0" i="0" u="none" strike="noStrike" kern="1200" baseline="0" dirty="0">
                          <a:solidFill>
                            <a:schemeClr val="dk1"/>
                          </a:solidFill>
                          <a:latin typeface="+mn-lt"/>
                          <a:ea typeface="+mn-ea"/>
                          <a:cs typeface="+mn-cs"/>
                        </a:rPr>
                        <a:t>• </a:t>
                      </a:r>
                      <a:r>
                        <a:rPr lang="en-US" sz="1400" b="1" i="0" u="none" strike="noStrike" kern="1200" baseline="0" dirty="0">
                          <a:solidFill>
                            <a:schemeClr val="dk1"/>
                          </a:solidFill>
                          <a:latin typeface="+mn-lt"/>
                          <a:ea typeface="+mn-ea"/>
                          <a:cs typeface="+mn-cs"/>
                        </a:rPr>
                        <a:t>Call forwarding </a:t>
                      </a:r>
                      <a:r>
                        <a:rPr lang="en-US" sz="1400" b="0" i="0" u="none" strike="noStrike" kern="1200" baseline="0" dirty="0">
                          <a:solidFill>
                            <a:schemeClr val="dk1"/>
                          </a:solidFill>
                          <a:latin typeface="+mn-lt"/>
                          <a:ea typeface="+mn-ea"/>
                          <a:cs typeface="+mn-cs"/>
                        </a:rPr>
                        <a:t>- call is automatically forwarded to the physician/on-call physician or medical</a:t>
                      </a:r>
                    </a:p>
                    <a:p>
                      <a:r>
                        <a:rPr lang="en-US" sz="1400" b="0" i="0" u="none" strike="noStrike" kern="1200" baseline="0" dirty="0">
                          <a:solidFill>
                            <a:schemeClr val="dk1"/>
                          </a:solidFill>
                          <a:latin typeface="+mn-lt"/>
                          <a:ea typeface="+mn-ea"/>
                          <a:cs typeface="+mn-cs"/>
                        </a:rPr>
                        <a:t>professional.</a:t>
                      </a:r>
                      <a:endParaRPr lang="en-US" sz="1400" dirty="0"/>
                    </a:p>
                  </a:txBody>
                  <a:tcPr/>
                </a:tc>
                <a:extLst>
                  <a:ext uri="{0D108BD9-81ED-4DB2-BD59-A6C34878D82A}">
                    <a16:rowId xmlns:a16="http://schemas.microsoft.com/office/drawing/2014/main" val="1952829700"/>
                  </a:ext>
                </a:extLst>
              </a:tr>
              <a:tr h="370840">
                <a:tc>
                  <a:txBody>
                    <a:bodyPr/>
                    <a:lstStyle/>
                    <a:p>
                      <a:r>
                        <a:rPr lang="en-US" sz="1400" b="1" i="0" u="none" strike="noStrike" kern="1200" baseline="0">
                          <a:solidFill>
                            <a:schemeClr val="dk1"/>
                          </a:solidFill>
                          <a:latin typeface="+mn-lt"/>
                          <a:ea typeface="+mn-ea"/>
                          <a:cs typeface="+mn-cs"/>
                        </a:rPr>
                        <a:t>Timeframe for response</a:t>
                      </a:r>
                    </a:p>
                    <a:p>
                      <a:r>
                        <a:rPr lang="en-US" sz="1400" b="0" i="1" u="none" strike="noStrike" kern="1200" baseline="0">
                          <a:solidFill>
                            <a:schemeClr val="dk1"/>
                          </a:solidFill>
                          <a:latin typeface="+mn-lt"/>
                          <a:ea typeface="+mn-ea"/>
                          <a:cs typeface="+mn-cs"/>
                        </a:rPr>
                        <a:t>Caller is informed that he/she will get a</a:t>
                      </a:r>
                    </a:p>
                    <a:p>
                      <a:r>
                        <a:rPr lang="en-US" sz="1400" b="0" i="1" u="none" strike="noStrike" kern="1200" baseline="0">
                          <a:solidFill>
                            <a:schemeClr val="dk1"/>
                          </a:solidFill>
                          <a:latin typeface="+mn-lt"/>
                          <a:ea typeface="+mn-ea"/>
                          <a:cs typeface="+mn-cs"/>
                        </a:rPr>
                        <a:t>call back within 30 minutes.</a:t>
                      </a:r>
                      <a:endParaRPr lang="en-US" sz="1400"/>
                    </a:p>
                  </a:txBody>
                  <a:tcPr/>
                </a:tc>
                <a:tc>
                  <a:txBody>
                    <a:bodyPr/>
                    <a:lstStyle/>
                    <a:p>
                      <a:r>
                        <a:rPr lang="en-US" sz="1400" b="0" i="0" u="none" strike="noStrike" kern="1200" baseline="0" dirty="0">
                          <a:solidFill>
                            <a:schemeClr val="dk1"/>
                          </a:solidFill>
                          <a:latin typeface="+mn-lt"/>
                          <a:ea typeface="+mn-ea"/>
                          <a:cs typeface="+mn-cs"/>
                        </a:rPr>
                        <a:t>Requirement for response:</a:t>
                      </a:r>
                    </a:p>
                    <a:p>
                      <a:r>
                        <a:rPr lang="en-US" sz="1400" b="0" i="0" u="none" strike="noStrike" kern="1200" baseline="0" dirty="0">
                          <a:solidFill>
                            <a:schemeClr val="dk1"/>
                          </a:solidFill>
                          <a:latin typeface="+mn-lt"/>
                          <a:ea typeface="+mn-ea"/>
                          <a:cs typeface="+mn-cs"/>
                        </a:rPr>
                        <a:t>• </a:t>
                      </a:r>
                      <a:r>
                        <a:rPr lang="en-US" sz="1400" b="1" i="0" u="none" strike="noStrike" kern="1200" baseline="0" dirty="0">
                          <a:solidFill>
                            <a:schemeClr val="dk1"/>
                          </a:solidFill>
                          <a:latin typeface="+mn-lt"/>
                          <a:ea typeface="+mn-ea"/>
                          <a:cs typeface="+mn-cs"/>
                        </a:rPr>
                        <a:t>Immediate: </a:t>
                      </a:r>
                      <a:r>
                        <a:rPr lang="en-US" sz="1400" b="0" i="0" u="none" strike="noStrike" kern="1200" baseline="0" dirty="0">
                          <a:solidFill>
                            <a:schemeClr val="dk1"/>
                          </a:solidFill>
                          <a:latin typeface="+mn-lt"/>
                          <a:ea typeface="+mn-ea"/>
                          <a:cs typeface="+mn-cs"/>
                        </a:rPr>
                        <a:t>Direct connect or transfer of call to physician/on-call physician or medical professional.</a:t>
                      </a:r>
                    </a:p>
                    <a:p>
                      <a:r>
                        <a:rPr lang="en-US" sz="1400" b="0" i="0" u="none" strike="noStrike" kern="1200" baseline="0" dirty="0">
                          <a:solidFill>
                            <a:schemeClr val="dk1"/>
                          </a:solidFill>
                          <a:latin typeface="+mn-lt"/>
                          <a:ea typeface="+mn-ea"/>
                          <a:cs typeface="+mn-cs"/>
                        </a:rPr>
                        <a:t>• Call back from physician/on-call physician or medical professional within 30 minutes or less. </a:t>
                      </a:r>
                      <a:r>
                        <a:rPr lang="en-US" sz="1400" b="1" i="0" u="none" strike="noStrike" kern="1200" baseline="0" dirty="0">
                          <a:solidFill>
                            <a:schemeClr val="dk1"/>
                          </a:solidFill>
                          <a:latin typeface="+mn-lt"/>
                          <a:ea typeface="+mn-ea"/>
                          <a:cs typeface="+mn-cs"/>
                        </a:rPr>
                        <a:t>Caller must</a:t>
                      </a:r>
                    </a:p>
                    <a:p>
                      <a:r>
                        <a:rPr lang="en-US" sz="1400" b="1" i="0" u="none" strike="noStrike" kern="1200" baseline="0" dirty="0">
                          <a:solidFill>
                            <a:schemeClr val="dk1"/>
                          </a:solidFill>
                          <a:latin typeface="+mn-lt"/>
                          <a:ea typeface="+mn-ea"/>
                          <a:cs typeface="+mn-cs"/>
                        </a:rPr>
                        <a:t>be informed he/she will receive a call back within 30 minutes.</a:t>
                      </a:r>
                      <a:endParaRPr lang="en-US" sz="1400" dirty="0"/>
                    </a:p>
                  </a:txBody>
                  <a:tcPr/>
                </a:tc>
                <a:extLst>
                  <a:ext uri="{0D108BD9-81ED-4DB2-BD59-A6C34878D82A}">
                    <a16:rowId xmlns:a16="http://schemas.microsoft.com/office/drawing/2014/main" val="1496797190"/>
                  </a:ext>
                </a:extLst>
              </a:tr>
            </a:tbl>
          </a:graphicData>
        </a:graphic>
      </p:graphicFrame>
    </p:spTree>
    <p:extLst>
      <p:ext uri="{BB962C8B-B14F-4D97-AF65-F5344CB8AC3E}">
        <p14:creationId xmlns:p14="http://schemas.microsoft.com/office/powerpoint/2010/main" val="3900251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9C3E8A-BDD8-38BF-62E1-2D0C1C6246D9}"/>
              </a:ext>
            </a:extLst>
          </p:cNvPr>
          <p:cNvSpPr>
            <a:spLocks noGrp="1"/>
          </p:cNvSpPr>
          <p:nvPr>
            <p:ph type="body" sz="quarter" idx="10"/>
          </p:nvPr>
        </p:nvSpPr>
        <p:spPr>
          <a:xfrm>
            <a:off x="511535" y="0"/>
            <a:ext cx="9848900" cy="954367"/>
          </a:xfrm>
        </p:spPr>
        <p:txBody>
          <a:bodyPr/>
          <a:lstStyle/>
          <a:p>
            <a:pPr algn="ctr"/>
            <a:r>
              <a:rPr lang="en-US" sz="4000" b="1" dirty="0">
                <a:latin typeface="Arial"/>
                <a:cs typeface="Arial"/>
              </a:rPr>
              <a:t>Access &amp; Availability / After-Hours Audit</a:t>
            </a:r>
            <a:endParaRPr lang="en-US" sz="4000" b="1" dirty="0"/>
          </a:p>
        </p:txBody>
      </p:sp>
      <p:sp>
        <p:nvSpPr>
          <p:cNvPr id="4" name="Content Placeholder 6">
            <a:extLst>
              <a:ext uri="{FF2B5EF4-FFF2-40B4-BE49-F238E27FC236}">
                <a16:creationId xmlns:a16="http://schemas.microsoft.com/office/drawing/2014/main" id="{240DD9E0-CF60-5A66-1F1F-3ADFC93CBDD2}"/>
              </a:ext>
            </a:extLst>
          </p:cNvPr>
          <p:cNvSpPr txBox="1">
            <a:spLocks/>
          </p:cNvSpPr>
          <p:nvPr/>
        </p:nvSpPr>
        <p:spPr bwMode="gray">
          <a:xfrm>
            <a:off x="511535" y="1425819"/>
            <a:ext cx="11321330" cy="460775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2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Clr>
                <a:srgbClr val="FFD030"/>
              </a:buClr>
              <a:buFont typeface="Wingdings" panose="05000000000000000000" pitchFamily="2" charset="2"/>
              <a:buChar char="§"/>
              <a:defRPr sz="2200" b="0" i="0" kern="1200">
                <a:solidFill>
                  <a:schemeClr val="bg1"/>
                </a:solidFill>
                <a:latin typeface="Arial" panose="020B0604020202020204" pitchFamily="34" charset="0"/>
                <a:ea typeface="+mn-ea"/>
                <a:cs typeface="Arial" panose="020B0604020202020204" pitchFamily="34" charset="0"/>
              </a:defRPr>
            </a:lvl2pPr>
            <a:lvl3pPr marL="1139825" indent="-225425" algn="l" defTabSz="914400" rtl="0" eaLnBrk="1" latinLnBrk="0" hangingPunct="1">
              <a:lnSpc>
                <a:spcPct val="90000"/>
              </a:lnSpc>
              <a:spcBef>
                <a:spcPts val="500"/>
              </a:spcBef>
              <a:spcAft>
                <a:spcPts val="600"/>
              </a:spcAft>
              <a:buFont typeface="Wingdings" panose="05000000000000000000" pitchFamily="2" charset="2"/>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9pPr>
          </a:lstStyle>
          <a:p>
            <a:r>
              <a:rPr lang="en-US" sz="2000" dirty="0" err="1">
                <a:latin typeface="Arial"/>
                <a:cs typeface="Arial"/>
              </a:rPr>
              <a:t>MetroPlusHealth’s</a:t>
            </a:r>
            <a:r>
              <a:rPr lang="en-US" sz="2000" dirty="0">
                <a:latin typeface="Arial"/>
                <a:cs typeface="Arial"/>
              </a:rPr>
              <a:t> Vendor (Press Ganey) conducts a survey to Participating Providers  through telephonic monitoring.  A score of 80% at any one of the categories is considered passing. </a:t>
            </a:r>
          </a:p>
          <a:p>
            <a:r>
              <a:rPr lang="en-US" sz="2000" dirty="0">
                <a:latin typeface="Arial"/>
                <a:cs typeface="Arial"/>
              </a:rPr>
              <a:t>Upon receipt of the vendor’s </a:t>
            </a:r>
            <a:r>
              <a:rPr lang="en-US" sz="2000" b="1" i="1" dirty="0">
                <a:latin typeface="Arial"/>
                <a:cs typeface="Arial"/>
              </a:rPr>
              <a:t>quarterly report</a:t>
            </a:r>
            <a:r>
              <a:rPr lang="en-US" sz="2000" dirty="0">
                <a:latin typeface="Arial"/>
                <a:cs typeface="Arial"/>
              </a:rPr>
              <a:t>, providers found to be </a:t>
            </a:r>
            <a:r>
              <a:rPr lang="en-US" sz="2000" b="1" dirty="0">
                <a:latin typeface="Arial"/>
                <a:cs typeface="Arial"/>
              </a:rPr>
              <a:t>non-compliant</a:t>
            </a:r>
            <a:r>
              <a:rPr lang="en-US" sz="2000" dirty="0">
                <a:latin typeface="Arial"/>
                <a:cs typeface="Arial"/>
              </a:rPr>
              <a:t> will be issued a notification (non-Compliant email) indicating the area(s) of non-compliance.</a:t>
            </a:r>
            <a:endParaRPr lang="en-US" sz="2000" dirty="0"/>
          </a:p>
          <a:p>
            <a:pPr marL="342900" indent="-342900">
              <a:buChar char="•"/>
            </a:pPr>
            <a:r>
              <a:rPr lang="en-US" sz="1600" dirty="0">
                <a:latin typeface="Arial"/>
                <a:cs typeface="Arial"/>
              </a:rPr>
              <a:t>Providers delegated or participating via a group of facility will be reported to the entity responsible for their agreement and the entity will ensure that such providers are educated and become compliant with access and availability requirements.</a:t>
            </a:r>
          </a:p>
          <a:p>
            <a:pPr marL="342900" indent="-342900">
              <a:buChar char="•"/>
            </a:pPr>
            <a:r>
              <a:rPr lang="en-US" sz="1600" dirty="0">
                <a:latin typeface="Arial"/>
                <a:cs typeface="Arial"/>
              </a:rPr>
              <a:t>Independent providers will be sent a notification which will include actions to be taken by the provider to ensure they are compliant.</a:t>
            </a:r>
          </a:p>
          <a:p>
            <a:pPr marL="342900" indent="-342900">
              <a:buChar char="•"/>
            </a:pPr>
            <a:r>
              <a:rPr lang="en-US" sz="1600" dirty="0">
                <a:latin typeface="Arial"/>
                <a:cs typeface="Arial"/>
              </a:rPr>
              <a:t>The Non-Compliant Education Attestation is completed by the individual providers or by the contracting entity on behalf of its providers with a Plan of Correction from the provider.</a:t>
            </a:r>
          </a:p>
          <a:p>
            <a:pPr marL="342900" indent="-342900">
              <a:buChar char="•"/>
            </a:pPr>
            <a:r>
              <a:rPr lang="en-US" sz="1600" dirty="0">
                <a:latin typeface="Arial"/>
                <a:cs typeface="Arial"/>
              </a:rPr>
              <a:t>MetroPlusHealth</a:t>
            </a:r>
            <a:r>
              <a:rPr lang="en-US" sz="2000" dirty="0">
                <a:latin typeface="Arial"/>
                <a:cs typeface="Arial"/>
              </a:rPr>
              <a:t> </a:t>
            </a:r>
            <a:r>
              <a:rPr lang="en-US" sz="1600" dirty="0">
                <a:latin typeface="Arial"/>
                <a:cs typeface="Arial"/>
              </a:rPr>
              <a:t>will conduct a </a:t>
            </a:r>
            <a:r>
              <a:rPr lang="en-US" sz="1600" b="1" dirty="0">
                <a:latin typeface="Arial"/>
                <a:cs typeface="Arial"/>
              </a:rPr>
              <a:t>follow-up audit outreach </a:t>
            </a:r>
            <a:r>
              <a:rPr lang="en-US" sz="1600" dirty="0">
                <a:latin typeface="Arial"/>
                <a:cs typeface="Arial"/>
              </a:rPr>
              <a:t>through the Vendor with the non-compliant providers </a:t>
            </a:r>
            <a:r>
              <a:rPr lang="en-US" sz="1600" b="1" dirty="0">
                <a:latin typeface="Arial"/>
                <a:cs typeface="Arial"/>
              </a:rPr>
              <a:t>within 30 business days of completion of the education </a:t>
            </a:r>
            <a:r>
              <a:rPr lang="en-US" sz="1600" dirty="0">
                <a:latin typeface="Arial"/>
                <a:cs typeface="Arial"/>
              </a:rPr>
              <a:t>to ensure compliance by the provider.</a:t>
            </a:r>
          </a:p>
        </p:txBody>
      </p:sp>
    </p:spTree>
    <p:extLst>
      <p:ext uri="{BB962C8B-B14F-4D97-AF65-F5344CB8AC3E}">
        <p14:creationId xmlns:p14="http://schemas.microsoft.com/office/powerpoint/2010/main" val="1971488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C0CB24A-CA01-8748-762C-B0BB18D5FFBC}"/>
              </a:ext>
            </a:extLst>
          </p:cNvPr>
          <p:cNvSpPr>
            <a:spLocks noGrp="1"/>
          </p:cNvSpPr>
          <p:nvPr>
            <p:ph type="body" sz="quarter" idx="19"/>
          </p:nvPr>
        </p:nvSpPr>
        <p:spPr/>
        <p:txBody>
          <a:bodyPr vert="horz" lIns="0" tIns="0" rIns="0" bIns="0" rtlCol="0" anchor="t">
            <a:noAutofit/>
          </a:bodyPr>
          <a:lstStyle/>
          <a:p>
            <a:r>
              <a:rPr lang="en-US">
                <a:latin typeface="Arial"/>
                <a:cs typeface="Arial"/>
              </a:rPr>
              <a:t>Plan of Correction (POC)</a:t>
            </a:r>
            <a:endParaRPr lang="en-US"/>
          </a:p>
        </p:txBody>
      </p:sp>
      <p:sp>
        <p:nvSpPr>
          <p:cNvPr id="10" name="Text Placeholder 9">
            <a:extLst>
              <a:ext uri="{FF2B5EF4-FFF2-40B4-BE49-F238E27FC236}">
                <a16:creationId xmlns:a16="http://schemas.microsoft.com/office/drawing/2014/main" id="{7887F1C8-46D4-3E65-D343-00FC3E775BDE}"/>
              </a:ext>
            </a:extLst>
          </p:cNvPr>
          <p:cNvSpPr>
            <a:spLocks noGrp="1"/>
          </p:cNvSpPr>
          <p:nvPr>
            <p:ph type="body" sz="quarter" idx="20"/>
          </p:nvPr>
        </p:nvSpPr>
        <p:spPr/>
        <p:txBody>
          <a:bodyPr vert="horz" lIns="0" tIns="0" rIns="0" bIns="0" rtlCol="0" anchor="t">
            <a:noAutofit/>
          </a:bodyPr>
          <a:lstStyle/>
          <a:p>
            <a:r>
              <a:rPr lang="en-US">
                <a:latin typeface="Arial"/>
                <a:cs typeface="Arial"/>
              </a:rPr>
              <a:t>After-Hours Access POC</a:t>
            </a:r>
            <a:endParaRPr lang="en-US"/>
          </a:p>
        </p:txBody>
      </p:sp>
      <p:sp>
        <p:nvSpPr>
          <p:cNvPr id="11" name="Text Placeholder 10">
            <a:extLst>
              <a:ext uri="{FF2B5EF4-FFF2-40B4-BE49-F238E27FC236}">
                <a16:creationId xmlns:a16="http://schemas.microsoft.com/office/drawing/2014/main" id="{6824A6F2-AA32-1269-BB51-DD5C114FC873}"/>
              </a:ext>
            </a:extLst>
          </p:cNvPr>
          <p:cNvSpPr>
            <a:spLocks noGrp="1"/>
          </p:cNvSpPr>
          <p:nvPr>
            <p:ph type="body" sz="quarter" idx="21"/>
          </p:nvPr>
        </p:nvSpPr>
        <p:spPr/>
        <p:txBody>
          <a:bodyPr vert="horz" lIns="0" tIns="0" rIns="0" bIns="0" rtlCol="0" anchor="t">
            <a:noAutofit/>
          </a:bodyPr>
          <a:lstStyle/>
          <a:p>
            <a:r>
              <a:rPr lang="en-US">
                <a:latin typeface="Arial"/>
                <a:cs typeface="Arial"/>
              </a:rPr>
              <a:t>Emergency Care POC</a:t>
            </a:r>
            <a:endParaRPr lang="en-US"/>
          </a:p>
        </p:txBody>
      </p:sp>
      <p:sp>
        <p:nvSpPr>
          <p:cNvPr id="3" name="Content Placeholder 2">
            <a:extLst>
              <a:ext uri="{FF2B5EF4-FFF2-40B4-BE49-F238E27FC236}">
                <a16:creationId xmlns:a16="http://schemas.microsoft.com/office/drawing/2014/main" id="{DB8ABE50-CF5A-9819-5BEE-29180FD9F5F9}"/>
              </a:ext>
            </a:extLst>
          </p:cNvPr>
          <p:cNvSpPr>
            <a:spLocks noGrp="1"/>
          </p:cNvSpPr>
          <p:nvPr>
            <p:ph sz="quarter" idx="28"/>
          </p:nvPr>
        </p:nvSpPr>
        <p:spPr>
          <a:xfrm>
            <a:off x="718413" y="3525169"/>
            <a:ext cx="3335338" cy="2214388"/>
          </a:xfrm>
        </p:spPr>
        <p:txBody>
          <a:bodyPr vert="horz" lIns="0" tIns="0" rIns="0" bIns="0" rtlCol="0" anchor="t">
            <a:noAutofit/>
          </a:bodyPr>
          <a:lstStyle/>
          <a:p>
            <a:pPr marL="285750" indent="-285750">
              <a:buChar char="•"/>
            </a:pPr>
            <a:r>
              <a:rPr lang="en-US" sz="1400">
                <a:latin typeface="Arial"/>
                <a:cs typeface="Arial"/>
              </a:rPr>
              <a:t>Staff will be trained regarding MetroPlusHealth access &amp; availability standards through education and training materials provided by MetroPlusHealth.</a:t>
            </a:r>
          </a:p>
          <a:p>
            <a:pPr marL="285750" indent="-285750">
              <a:buChar char="•"/>
            </a:pPr>
            <a:r>
              <a:rPr lang="en-US" sz="1400">
                <a:latin typeface="Arial"/>
                <a:cs typeface="Arial"/>
              </a:rPr>
              <a:t>Self-audits will be conducted to ensure adherence with the standards.</a:t>
            </a:r>
          </a:p>
          <a:p>
            <a:pPr marL="285750" indent="-285750">
              <a:buChar char="•"/>
            </a:pPr>
            <a:r>
              <a:rPr lang="en-US" sz="1400">
                <a:latin typeface="Arial"/>
                <a:cs typeface="Arial"/>
              </a:rPr>
              <a:t>Request additional MetroPlusHealth orientation (approx. 30 minutes)</a:t>
            </a:r>
            <a:endParaRPr lang="en-US" sz="1400"/>
          </a:p>
        </p:txBody>
      </p:sp>
      <p:sp>
        <p:nvSpPr>
          <p:cNvPr id="12" name="Content Placeholder 11">
            <a:extLst>
              <a:ext uri="{FF2B5EF4-FFF2-40B4-BE49-F238E27FC236}">
                <a16:creationId xmlns:a16="http://schemas.microsoft.com/office/drawing/2014/main" id="{24915A64-BBC8-4324-D3CE-9E3748A7192D}"/>
              </a:ext>
            </a:extLst>
          </p:cNvPr>
          <p:cNvSpPr>
            <a:spLocks noGrp="1"/>
          </p:cNvSpPr>
          <p:nvPr>
            <p:ph sz="quarter" idx="29"/>
          </p:nvPr>
        </p:nvSpPr>
        <p:spPr>
          <a:xfrm>
            <a:off x="4370741" y="3525169"/>
            <a:ext cx="3335338" cy="2214388"/>
          </a:xfrm>
        </p:spPr>
        <p:txBody>
          <a:bodyPr vert="horz" lIns="0" tIns="0" rIns="0" bIns="0" rtlCol="0" anchor="t">
            <a:noAutofit/>
          </a:bodyPr>
          <a:lstStyle/>
          <a:p>
            <a:pPr marL="285750" indent="-285750">
              <a:buChar char="•"/>
            </a:pPr>
            <a:r>
              <a:rPr lang="en-US" sz="1400" dirty="0">
                <a:latin typeface="Arial"/>
                <a:cs typeface="Arial"/>
              </a:rPr>
              <a:t>Answering service will be used.</a:t>
            </a:r>
          </a:p>
          <a:p>
            <a:pPr marL="285750" indent="-285750">
              <a:buChar char="•"/>
            </a:pPr>
            <a:r>
              <a:rPr lang="en-US" sz="1400" dirty="0">
                <a:latin typeface="Arial"/>
                <a:cs typeface="Arial"/>
              </a:rPr>
              <a:t>Answering machine will be purchased/fixed. </a:t>
            </a:r>
          </a:p>
          <a:p>
            <a:pPr marL="285750" indent="-285750">
              <a:buChar char="•"/>
            </a:pPr>
            <a:r>
              <a:rPr lang="en-US" sz="1400" dirty="0">
                <a:latin typeface="Arial"/>
                <a:cs typeface="Arial"/>
              </a:rPr>
              <a:t>Emergency number/in-network covering provider </a:t>
            </a:r>
            <a:r>
              <a:rPr lang="en-US" sz="1400" dirty="0" err="1">
                <a:latin typeface="Arial"/>
                <a:cs typeface="Arial"/>
              </a:rPr>
              <a:t>wil</a:t>
            </a:r>
            <a:r>
              <a:rPr lang="en-US" sz="1400" dirty="0">
                <a:latin typeface="Arial"/>
                <a:cs typeface="Arial"/>
              </a:rPr>
              <a:t> be added to the answering machine. </a:t>
            </a:r>
          </a:p>
          <a:p>
            <a:pPr marL="285750" indent="-285750">
              <a:buChar char="•"/>
            </a:pPr>
            <a:r>
              <a:rPr lang="en-US" sz="1400" dirty="0">
                <a:latin typeface="Arial"/>
                <a:cs typeface="Arial"/>
              </a:rPr>
              <a:t>Call will be returned within 30 minutes. </a:t>
            </a:r>
            <a:endParaRPr lang="en-US" sz="1400" dirty="0"/>
          </a:p>
        </p:txBody>
      </p:sp>
      <p:sp>
        <p:nvSpPr>
          <p:cNvPr id="13" name="Content Placeholder 12">
            <a:extLst>
              <a:ext uri="{FF2B5EF4-FFF2-40B4-BE49-F238E27FC236}">
                <a16:creationId xmlns:a16="http://schemas.microsoft.com/office/drawing/2014/main" id="{096FD90E-9DCE-2775-674F-A3935618D802}"/>
              </a:ext>
            </a:extLst>
          </p:cNvPr>
          <p:cNvSpPr>
            <a:spLocks noGrp="1"/>
          </p:cNvSpPr>
          <p:nvPr>
            <p:ph sz="quarter" idx="30"/>
          </p:nvPr>
        </p:nvSpPr>
        <p:spPr>
          <a:xfrm>
            <a:off x="8109659" y="3525169"/>
            <a:ext cx="3335338" cy="2214388"/>
          </a:xfrm>
        </p:spPr>
        <p:txBody>
          <a:bodyPr vert="horz" lIns="0" tIns="0" rIns="0" bIns="0" rtlCol="0" anchor="t">
            <a:noAutofit/>
          </a:bodyPr>
          <a:lstStyle/>
          <a:p>
            <a:pPr marL="285750" indent="-285750">
              <a:buChar char="•"/>
            </a:pPr>
            <a:r>
              <a:rPr lang="en-US" sz="1400">
                <a:latin typeface="Arial"/>
                <a:cs typeface="Arial"/>
              </a:rPr>
              <a:t>Emergency appointment will be offered immediately upon request. </a:t>
            </a:r>
          </a:p>
          <a:p>
            <a:pPr marL="285750" indent="-285750">
              <a:buChar char="•"/>
            </a:pPr>
            <a:r>
              <a:rPr lang="en-US" sz="1400">
                <a:latin typeface="Arial"/>
                <a:cs typeface="Arial"/>
              </a:rPr>
              <a:t>Patient will be referred to </a:t>
            </a:r>
            <a:r>
              <a:rPr lang="en-US" sz="1400" err="1">
                <a:latin typeface="Arial"/>
                <a:cs typeface="Arial"/>
              </a:rPr>
              <a:t>MetroPlusHealth</a:t>
            </a:r>
            <a:r>
              <a:rPr lang="en-US" sz="1400">
                <a:latin typeface="Arial"/>
                <a:cs typeface="Arial"/>
              </a:rPr>
              <a:t> to find emergency care. </a:t>
            </a:r>
            <a:endParaRPr lang="en-US" sz="1400"/>
          </a:p>
        </p:txBody>
      </p:sp>
      <p:sp>
        <p:nvSpPr>
          <p:cNvPr id="7" name="Text Placeholder 1">
            <a:extLst>
              <a:ext uri="{FF2B5EF4-FFF2-40B4-BE49-F238E27FC236}">
                <a16:creationId xmlns:a16="http://schemas.microsoft.com/office/drawing/2014/main" id="{4055A090-81A7-2408-1AEC-95D48CFFA359}"/>
              </a:ext>
            </a:extLst>
          </p:cNvPr>
          <p:cNvSpPr txBox="1">
            <a:spLocks/>
          </p:cNvSpPr>
          <p:nvPr/>
        </p:nvSpPr>
        <p:spPr bwMode="gray">
          <a:xfrm>
            <a:off x="853033" y="661243"/>
            <a:ext cx="9992446" cy="453802"/>
          </a:xfrm>
          <a:prstGeom prst="rect">
            <a:avLst/>
          </a:prstGeom>
        </p:spPr>
        <p:txBody>
          <a:bodyPr vert="horz" lIns="0" tIns="0" rIns="0" bIns="0" rtlCol="0" anchor="b">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4800" b="0" i="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spcAft>
                <a:spcPts val="600"/>
              </a:spcAft>
              <a:buClr>
                <a:srgbClr val="FFD030"/>
              </a:buClr>
              <a:buFont typeface="Wingdings" panose="05000000000000000000" pitchFamily="2" charset="2"/>
              <a:buNone/>
              <a:defRPr sz="2200" b="0" i="0" kern="1200">
                <a:solidFill>
                  <a:schemeClr val="bg1"/>
                </a:solidFill>
                <a:latin typeface="Arial" panose="020B0604020202020204" pitchFamily="34" charset="0"/>
                <a:ea typeface="+mn-ea"/>
                <a:cs typeface="Arial" panose="020B0604020202020204" pitchFamily="34" charset="0"/>
              </a:defRPr>
            </a:lvl2pPr>
            <a:lvl3pPr marL="1139825" indent="-225425" algn="l" defTabSz="914400" rtl="0" eaLnBrk="1" latinLnBrk="0" hangingPunct="1">
              <a:lnSpc>
                <a:spcPct val="90000"/>
              </a:lnSpc>
              <a:spcBef>
                <a:spcPts val="500"/>
              </a:spcBef>
              <a:spcAft>
                <a:spcPts val="600"/>
              </a:spcAft>
              <a:buFont typeface="Wingdings" panose="05000000000000000000" pitchFamily="2" charset="2"/>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9pPr>
          </a:lstStyle>
          <a:p>
            <a:r>
              <a:rPr lang="en-US" sz="4000" b="1" dirty="0">
                <a:latin typeface="Arial"/>
                <a:cs typeface="Arial"/>
              </a:rPr>
              <a:t>Appointment Availability/</a:t>
            </a:r>
            <a:br>
              <a:rPr lang="en-US" sz="4000" b="1" dirty="0">
                <a:latin typeface="Arial"/>
                <a:cs typeface="Arial"/>
              </a:rPr>
            </a:br>
            <a:r>
              <a:rPr lang="en-US" sz="4000" b="1" dirty="0">
                <a:latin typeface="Arial"/>
                <a:cs typeface="Arial"/>
              </a:rPr>
              <a:t>After-Hours Plan of Corrections (POC)</a:t>
            </a:r>
            <a:endParaRPr lang="en-US" sz="4000" b="1" dirty="0"/>
          </a:p>
        </p:txBody>
      </p:sp>
    </p:spTree>
    <p:extLst>
      <p:ext uri="{BB962C8B-B14F-4D97-AF65-F5344CB8AC3E}">
        <p14:creationId xmlns:p14="http://schemas.microsoft.com/office/powerpoint/2010/main" val="18754196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E1E87D-926D-CE66-F385-AB68A8868C44}"/>
              </a:ext>
            </a:extLst>
          </p:cNvPr>
          <p:cNvSpPr>
            <a:spLocks noGrp="1"/>
          </p:cNvSpPr>
          <p:nvPr>
            <p:ph type="body" sz="quarter" idx="10"/>
          </p:nvPr>
        </p:nvSpPr>
        <p:spPr>
          <a:xfrm>
            <a:off x="189390" y="151942"/>
            <a:ext cx="12002610" cy="954367"/>
          </a:xfrm>
        </p:spPr>
        <p:txBody>
          <a:bodyPr/>
          <a:lstStyle/>
          <a:p>
            <a:r>
              <a:rPr lang="en-US" sz="4000" b="1"/>
              <a:t>Transportation and Language Interpreter Services</a:t>
            </a:r>
          </a:p>
        </p:txBody>
      </p:sp>
      <p:sp>
        <p:nvSpPr>
          <p:cNvPr id="4" name="Content Placeholder 3">
            <a:extLst>
              <a:ext uri="{FF2B5EF4-FFF2-40B4-BE49-F238E27FC236}">
                <a16:creationId xmlns:a16="http://schemas.microsoft.com/office/drawing/2014/main" id="{E0B42B8E-DE08-7F2A-D237-65F4B62113D7}"/>
              </a:ext>
            </a:extLst>
          </p:cNvPr>
          <p:cNvSpPr>
            <a:spLocks noGrp="1"/>
          </p:cNvSpPr>
          <p:nvPr>
            <p:ph sz="quarter" idx="11"/>
          </p:nvPr>
        </p:nvSpPr>
        <p:spPr>
          <a:xfrm>
            <a:off x="273619" y="1682259"/>
            <a:ext cx="8745253" cy="3057822"/>
          </a:xfrm>
        </p:spPr>
        <p:txBody>
          <a:bodyPr/>
          <a:lstStyle/>
          <a:p>
            <a:pPr marL="355600" marR="5080" indent="-342900">
              <a:lnSpc>
                <a:spcPct val="100000"/>
              </a:lnSpc>
              <a:spcBef>
                <a:spcPts val="100"/>
              </a:spcBef>
              <a:buClr>
                <a:schemeClr val="bg2"/>
              </a:buClr>
              <a:buFont typeface="Wingdings" panose="05000000000000000000" pitchFamily="2" charset="2"/>
              <a:buChar char="Ø"/>
            </a:pPr>
            <a:r>
              <a:rPr lang="en-US" sz="2000">
                <a:latin typeface="+mn-lt"/>
                <a:cs typeface="Georgia"/>
              </a:rPr>
              <a:t>Providers</a:t>
            </a:r>
            <a:r>
              <a:rPr lang="en-US" sz="2000" spc="-10">
                <a:latin typeface="+mn-lt"/>
                <a:cs typeface="Georgia"/>
              </a:rPr>
              <a:t> </a:t>
            </a:r>
            <a:r>
              <a:rPr lang="en-US" sz="2000">
                <a:latin typeface="+mn-lt"/>
                <a:cs typeface="Georgia"/>
              </a:rPr>
              <a:t>are </a:t>
            </a:r>
            <a:r>
              <a:rPr lang="en-US" sz="2000" spc="-5">
                <a:latin typeface="+mn-lt"/>
                <a:cs typeface="Georgia"/>
              </a:rPr>
              <a:t>responsible</a:t>
            </a:r>
            <a:r>
              <a:rPr lang="en-US" sz="2000" spc="20">
                <a:latin typeface="+mn-lt"/>
                <a:cs typeface="Georgia"/>
              </a:rPr>
              <a:t> </a:t>
            </a:r>
            <a:r>
              <a:rPr lang="en-US" sz="2000" spc="-5">
                <a:latin typeface="+mn-lt"/>
                <a:cs typeface="Georgia"/>
              </a:rPr>
              <a:t>to</a:t>
            </a:r>
            <a:r>
              <a:rPr lang="en-US" sz="2000">
                <a:latin typeface="+mn-lt"/>
                <a:cs typeface="Georgia"/>
              </a:rPr>
              <a:t> </a:t>
            </a:r>
            <a:r>
              <a:rPr lang="en-US" sz="2000" spc="-5">
                <a:latin typeface="+mn-lt"/>
                <a:cs typeface="Georgia"/>
              </a:rPr>
              <a:t>pre-purchase</a:t>
            </a:r>
            <a:r>
              <a:rPr lang="en-US" sz="2000" spc="10">
                <a:latin typeface="+mn-lt"/>
                <a:cs typeface="Georgia"/>
              </a:rPr>
              <a:t> </a:t>
            </a:r>
            <a:r>
              <a:rPr lang="en-US" sz="2000" spc="-5" err="1">
                <a:latin typeface="+mn-lt"/>
                <a:cs typeface="Georgia"/>
              </a:rPr>
              <a:t>MetroCards</a:t>
            </a:r>
            <a:r>
              <a:rPr lang="en-US" sz="2000" spc="15">
                <a:latin typeface="+mn-lt"/>
                <a:cs typeface="Georgia"/>
              </a:rPr>
              <a:t> </a:t>
            </a:r>
            <a:r>
              <a:rPr lang="en-US" sz="2000" spc="-5">
                <a:latin typeface="+mn-lt"/>
                <a:cs typeface="Georgia"/>
              </a:rPr>
              <a:t>from</a:t>
            </a:r>
            <a:r>
              <a:rPr lang="en-US" sz="2000" spc="5">
                <a:latin typeface="+mn-lt"/>
                <a:cs typeface="Georgia"/>
              </a:rPr>
              <a:t> </a:t>
            </a:r>
            <a:r>
              <a:rPr lang="en-US" sz="2000" spc="-5">
                <a:latin typeface="+mn-lt"/>
                <a:cs typeface="Georgia"/>
              </a:rPr>
              <a:t>the MTA</a:t>
            </a:r>
            <a:r>
              <a:rPr lang="en-US" sz="2000" spc="10">
                <a:latin typeface="+mn-lt"/>
                <a:cs typeface="Georgia"/>
              </a:rPr>
              <a:t> </a:t>
            </a:r>
            <a:r>
              <a:rPr lang="en-US" sz="2000">
                <a:latin typeface="+mn-lt"/>
                <a:cs typeface="Georgia"/>
              </a:rPr>
              <a:t>and </a:t>
            </a:r>
            <a:r>
              <a:rPr lang="en-US" sz="2000" spc="-560">
                <a:latin typeface="+mn-lt"/>
                <a:cs typeface="Georgia"/>
              </a:rPr>
              <a:t> </a:t>
            </a:r>
            <a:r>
              <a:rPr lang="en-US" sz="2000" spc="-5">
                <a:latin typeface="+mn-lt"/>
                <a:cs typeface="Georgia"/>
              </a:rPr>
              <a:t>distribute</a:t>
            </a:r>
            <a:r>
              <a:rPr lang="en-US" sz="2000" spc="-30">
                <a:latin typeface="+mn-lt"/>
                <a:cs typeface="Georgia"/>
              </a:rPr>
              <a:t> </a:t>
            </a:r>
            <a:r>
              <a:rPr lang="en-US" sz="2000" spc="-5">
                <a:latin typeface="+mn-lt"/>
                <a:cs typeface="Georgia"/>
              </a:rPr>
              <a:t>to</a:t>
            </a:r>
            <a:r>
              <a:rPr lang="en-US" sz="2000" spc="-10">
                <a:latin typeface="+mn-lt"/>
                <a:cs typeface="Georgia"/>
              </a:rPr>
              <a:t> </a:t>
            </a:r>
            <a:r>
              <a:rPr lang="en-US" sz="2000">
                <a:latin typeface="+mn-lt"/>
                <a:cs typeface="Georgia"/>
              </a:rPr>
              <a:t>members</a:t>
            </a:r>
            <a:r>
              <a:rPr lang="en-US" sz="2000" spc="5">
                <a:latin typeface="+mn-lt"/>
                <a:cs typeface="Georgia"/>
              </a:rPr>
              <a:t> </a:t>
            </a:r>
            <a:r>
              <a:rPr lang="en-US" sz="2000" spc="-5">
                <a:latin typeface="+mn-lt"/>
                <a:cs typeface="Georgia"/>
              </a:rPr>
              <a:t>of</a:t>
            </a:r>
            <a:r>
              <a:rPr lang="en-US" sz="2000" spc="-10">
                <a:latin typeface="+mn-lt"/>
                <a:cs typeface="Georgia"/>
              </a:rPr>
              <a:t> </a:t>
            </a:r>
            <a:r>
              <a:rPr lang="en-US" sz="2000" spc="-5">
                <a:latin typeface="+mn-lt"/>
                <a:cs typeface="Georgia"/>
              </a:rPr>
              <a:t>the following</a:t>
            </a:r>
            <a:r>
              <a:rPr lang="en-US" sz="2000" spc="5">
                <a:latin typeface="+mn-lt"/>
                <a:cs typeface="Georgia"/>
              </a:rPr>
              <a:t> </a:t>
            </a:r>
            <a:r>
              <a:rPr lang="en-US" sz="2000" spc="-5">
                <a:latin typeface="+mn-lt"/>
                <a:cs typeface="Georgia"/>
              </a:rPr>
              <a:t>plans</a:t>
            </a:r>
            <a:r>
              <a:rPr lang="en-US" sz="2000" spc="-10">
                <a:latin typeface="+mn-lt"/>
                <a:cs typeface="Georgia"/>
              </a:rPr>
              <a:t> </a:t>
            </a:r>
            <a:r>
              <a:rPr lang="en-US" sz="2000" spc="-5">
                <a:latin typeface="+mn-lt"/>
                <a:cs typeface="Georgia"/>
              </a:rPr>
              <a:t>for public</a:t>
            </a:r>
            <a:r>
              <a:rPr lang="en-US" sz="2000" spc="-10">
                <a:latin typeface="+mn-lt"/>
                <a:cs typeface="Georgia"/>
              </a:rPr>
              <a:t> </a:t>
            </a:r>
            <a:r>
              <a:rPr lang="en-US" sz="2000" spc="-5">
                <a:latin typeface="+mn-lt"/>
                <a:cs typeface="Georgia"/>
              </a:rPr>
              <a:t>transportation:</a:t>
            </a:r>
            <a:endParaRPr lang="en-US" sz="2000">
              <a:latin typeface="+mn-lt"/>
              <a:cs typeface="Georgia"/>
            </a:endParaRPr>
          </a:p>
          <a:p>
            <a:pPr marL="744855" indent="-342900">
              <a:lnSpc>
                <a:spcPct val="100000"/>
              </a:lnSpc>
              <a:spcBef>
                <a:spcPts val="1175"/>
              </a:spcBef>
              <a:buClr>
                <a:schemeClr val="bg2"/>
              </a:buClr>
              <a:buFont typeface="Wingdings" panose="05000000000000000000" pitchFamily="2" charset="2"/>
              <a:buChar char="v"/>
              <a:tabLst>
                <a:tab pos="688975" algn="l"/>
                <a:tab pos="689610" algn="l"/>
              </a:tabLst>
            </a:pPr>
            <a:r>
              <a:rPr lang="en-US" sz="2000" spc="-5">
                <a:latin typeface="+mn-lt"/>
                <a:cs typeface="Georgia"/>
              </a:rPr>
              <a:t>Medicaid</a:t>
            </a:r>
            <a:r>
              <a:rPr lang="en-US" sz="2000" spc="-55">
                <a:latin typeface="+mn-lt"/>
                <a:cs typeface="Georgia"/>
              </a:rPr>
              <a:t> </a:t>
            </a:r>
            <a:r>
              <a:rPr lang="en-US" sz="2000" spc="-5">
                <a:latin typeface="+mn-lt"/>
                <a:cs typeface="Georgia"/>
              </a:rPr>
              <a:t>Managed</a:t>
            </a:r>
            <a:r>
              <a:rPr lang="en-US" sz="2000" spc="-30">
                <a:latin typeface="+mn-lt"/>
                <a:cs typeface="Georgia"/>
              </a:rPr>
              <a:t> </a:t>
            </a:r>
            <a:r>
              <a:rPr lang="en-US" sz="2000" spc="-5">
                <a:latin typeface="+mn-lt"/>
                <a:cs typeface="Georgia"/>
              </a:rPr>
              <a:t>Care</a:t>
            </a:r>
            <a:endParaRPr lang="en-US" sz="2000">
              <a:latin typeface="+mn-lt"/>
              <a:cs typeface="Georgia"/>
            </a:endParaRPr>
          </a:p>
          <a:p>
            <a:pPr marL="744855" indent="-342900">
              <a:lnSpc>
                <a:spcPct val="100000"/>
              </a:lnSpc>
              <a:spcBef>
                <a:spcPts val="580"/>
              </a:spcBef>
              <a:buClr>
                <a:schemeClr val="bg2"/>
              </a:buClr>
              <a:buFont typeface="Wingdings" panose="05000000000000000000" pitchFamily="2" charset="2"/>
              <a:buChar char="v"/>
              <a:tabLst>
                <a:tab pos="688975" algn="l"/>
                <a:tab pos="689610" algn="l"/>
              </a:tabLst>
            </a:pPr>
            <a:r>
              <a:rPr lang="en-US" sz="2000" spc="-5">
                <a:latin typeface="+mn-lt"/>
                <a:cs typeface="Georgia"/>
              </a:rPr>
              <a:t>Medicaid</a:t>
            </a:r>
            <a:r>
              <a:rPr lang="en-US" sz="2000" spc="-40">
                <a:latin typeface="+mn-lt"/>
                <a:cs typeface="Georgia"/>
              </a:rPr>
              <a:t> </a:t>
            </a:r>
            <a:r>
              <a:rPr lang="en-US" sz="2000">
                <a:latin typeface="+mn-lt"/>
                <a:cs typeface="Georgia"/>
              </a:rPr>
              <a:t>HIV</a:t>
            </a:r>
            <a:r>
              <a:rPr lang="en-US" sz="2000" spc="-15">
                <a:latin typeface="+mn-lt"/>
                <a:cs typeface="Georgia"/>
              </a:rPr>
              <a:t> </a:t>
            </a:r>
            <a:r>
              <a:rPr lang="en-US" sz="2000" spc="-5">
                <a:latin typeface="+mn-lt"/>
                <a:cs typeface="Georgia"/>
              </a:rPr>
              <a:t>Special Needs</a:t>
            </a:r>
            <a:r>
              <a:rPr lang="en-US" sz="2000" spc="-15">
                <a:latin typeface="+mn-lt"/>
                <a:cs typeface="Georgia"/>
              </a:rPr>
              <a:t> </a:t>
            </a:r>
            <a:r>
              <a:rPr lang="en-US" sz="2000" spc="-5">
                <a:latin typeface="+mn-lt"/>
                <a:cs typeface="Georgia"/>
              </a:rPr>
              <a:t>Plan</a:t>
            </a:r>
            <a:endParaRPr lang="en-US" sz="2000">
              <a:latin typeface="+mn-lt"/>
              <a:cs typeface="Georgia"/>
            </a:endParaRPr>
          </a:p>
          <a:p>
            <a:pPr marL="355600" marR="478155" indent="-342900">
              <a:lnSpc>
                <a:spcPct val="100000"/>
              </a:lnSpc>
              <a:spcBef>
                <a:spcPts val="1775"/>
              </a:spcBef>
              <a:buClr>
                <a:schemeClr val="bg2"/>
              </a:buClr>
              <a:buFont typeface="Wingdings" panose="05000000000000000000" pitchFamily="2" charset="2"/>
              <a:buChar char="Ø"/>
            </a:pPr>
            <a:r>
              <a:rPr lang="en-US" sz="2000">
                <a:latin typeface="+mn-lt"/>
                <a:cs typeface="Georgia"/>
              </a:rPr>
              <a:t>Providers </a:t>
            </a:r>
            <a:r>
              <a:rPr lang="en-US" sz="2000" spc="-5">
                <a:latin typeface="+mn-lt"/>
                <a:cs typeface="Georgia"/>
              </a:rPr>
              <a:t>must register to participate for reimbursement </a:t>
            </a:r>
            <a:r>
              <a:rPr lang="en-US" sz="2000">
                <a:latin typeface="+mn-lt"/>
                <a:cs typeface="Georgia"/>
              </a:rPr>
              <a:t>in </a:t>
            </a:r>
            <a:r>
              <a:rPr lang="en-US" sz="2000" spc="-5">
                <a:latin typeface="+mn-lt"/>
                <a:cs typeface="Georgia"/>
              </a:rPr>
              <a:t>the </a:t>
            </a:r>
            <a:r>
              <a:rPr lang="en-US" sz="2000">
                <a:latin typeface="+mn-lt"/>
                <a:cs typeface="Georgia"/>
              </a:rPr>
              <a:t>Public </a:t>
            </a:r>
            <a:r>
              <a:rPr lang="en-US" sz="2000" spc="-565">
                <a:latin typeface="+mn-lt"/>
                <a:cs typeface="Georgia"/>
              </a:rPr>
              <a:t> </a:t>
            </a:r>
            <a:r>
              <a:rPr lang="en-US" sz="2000" spc="-5">
                <a:latin typeface="+mn-lt"/>
                <a:cs typeface="Georgia"/>
              </a:rPr>
              <a:t>Transportation </a:t>
            </a:r>
            <a:r>
              <a:rPr lang="en-US" sz="2000">
                <a:latin typeface="+mn-lt"/>
                <a:cs typeface="Georgia"/>
              </a:rPr>
              <a:t>Automated </a:t>
            </a:r>
            <a:r>
              <a:rPr lang="en-US" sz="2000" spc="-5">
                <a:latin typeface="+mn-lt"/>
                <a:cs typeface="Georgia"/>
              </a:rPr>
              <a:t>System (PTAR) </a:t>
            </a:r>
            <a:r>
              <a:rPr lang="en-US" sz="2000">
                <a:latin typeface="+mn-lt"/>
                <a:cs typeface="Georgia"/>
              </a:rPr>
              <a:t>available </a:t>
            </a:r>
            <a:r>
              <a:rPr lang="en-US" sz="2000" spc="-5">
                <a:latin typeface="+mn-lt"/>
                <a:cs typeface="Georgia"/>
              </a:rPr>
              <a:t>on: </a:t>
            </a:r>
            <a:r>
              <a:rPr lang="en-US" sz="2000" u="sng" spc="-5">
                <a:uFill>
                  <a:solidFill>
                    <a:srgbClr val="000000"/>
                  </a:solidFill>
                </a:uFill>
                <a:latin typeface="+mn-lt"/>
                <a:cs typeface="Georgia"/>
                <a:hlinkClick r:id="rId3"/>
              </a:rPr>
              <a:t>http://www.nyc.gov/html/hra/html/services/ptar_system.shtml</a:t>
            </a:r>
            <a:endParaRPr lang="en-US" sz="2000">
              <a:latin typeface="+mn-lt"/>
              <a:cs typeface="Georgia"/>
            </a:endParaRPr>
          </a:p>
          <a:p>
            <a:endParaRPr lang="en-US"/>
          </a:p>
        </p:txBody>
      </p:sp>
      <p:pic>
        <p:nvPicPr>
          <p:cNvPr id="5" name="object 8">
            <a:extLst>
              <a:ext uri="{FF2B5EF4-FFF2-40B4-BE49-F238E27FC236}">
                <a16:creationId xmlns:a16="http://schemas.microsoft.com/office/drawing/2014/main" id="{654FFA1C-C9C7-A9B9-ED81-D17120490CD3}"/>
              </a:ext>
            </a:extLst>
          </p:cNvPr>
          <p:cNvPicPr/>
          <p:nvPr/>
        </p:nvPicPr>
        <p:blipFill>
          <a:blip r:embed="rId4" cstate="print"/>
          <a:stretch>
            <a:fillRect/>
          </a:stretch>
        </p:blipFill>
        <p:spPr>
          <a:xfrm>
            <a:off x="9259125" y="1748912"/>
            <a:ext cx="1856096" cy="1049021"/>
          </a:xfrm>
          <a:prstGeom prst="rect">
            <a:avLst/>
          </a:prstGeom>
        </p:spPr>
      </p:pic>
      <p:sp>
        <p:nvSpPr>
          <p:cNvPr id="3" name="Content Placeholder 2">
            <a:extLst>
              <a:ext uri="{FF2B5EF4-FFF2-40B4-BE49-F238E27FC236}">
                <a16:creationId xmlns:a16="http://schemas.microsoft.com/office/drawing/2014/main" id="{837F6876-EB82-E2B9-EF48-149CE7F02636}"/>
              </a:ext>
            </a:extLst>
          </p:cNvPr>
          <p:cNvSpPr txBox="1">
            <a:spLocks/>
          </p:cNvSpPr>
          <p:nvPr/>
        </p:nvSpPr>
        <p:spPr bwMode="gray">
          <a:xfrm>
            <a:off x="7566439" y="4959659"/>
            <a:ext cx="4462803" cy="356373"/>
          </a:xfrm>
          <a:prstGeom prst="rect">
            <a:avLst/>
          </a:prstGeom>
          <a:solidFill>
            <a:schemeClr val="accent2">
              <a:lumMod val="60000"/>
              <a:lumOff val="40000"/>
            </a:schemeClr>
          </a:solidFill>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2400" b="1">
                <a:latin typeface="Arial"/>
                <a:cs typeface="Arial"/>
              </a:rPr>
              <a:t>Language Interpreter Services</a:t>
            </a:r>
          </a:p>
        </p:txBody>
      </p:sp>
      <p:sp>
        <p:nvSpPr>
          <p:cNvPr id="7" name="TextBox 6">
            <a:extLst>
              <a:ext uri="{FF2B5EF4-FFF2-40B4-BE49-F238E27FC236}">
                <a16:creationId xmlns:a16="http://schemas.microsoft.com/office/drawing/2014/main" id="{99442218-0518-2976-DF98-85579475B2BC}"/>
              </a:ext>
            </a:extLst>
          </p:cNvPr>
          <p:cNvSpPr txBox="1"/>
          <p:nvPr/>
        </p:nvSpPr>
        <p:spPr>
          <a:xfrm>
            <a:off x="7468785" y="5316032"/>
            <a:ext cx="44628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For language interpreter services, contact Provider Services at 1-800-303-9626.</a:t>
            </a:r>
          </a:p>
        </p:txBody>
      </p:sp>
      <p:pic>
        <p:nvPicPr>
          <p:cNvPr id="8" name="Graphic 7" descr="Laptop with phone and calculator">
            <a:extLst>
              <a:ext uri="{FF2B5EF4-FFF2-40B4-BE49-F238E27FC236}">
                <a16:creationId xmlns:a16="http://schemas.microsoft.com/office/drawing/2014/main" id="{CC044DAD-7822-89A6-0C7B-742285758D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2045" y="4715639"/>
            <a:ext cx="2286740" cy="1483031"/>
          </a:xfrm>
          <a:prstGeom prst="rect">
            <a:avLst/>
          </a:prstGeom>
        </p:spPr>
      </p:pic>
      <p:sp>
        <p:nvSpPr>
          <p:cNvPr id="9" name="Content Placeholder 2">
            <a:extLst>
              <a:ext uri="{FF2B5EF4-FFF2-40B4-BE49-F238E27FC236}">
                <a16:creationId xmlns:a16="http://schemas.microsoft.com/office/drawing/2014/main" id="{719D1B7C-18EA-10EE-8291-82C9321EBD86}"/>
              </a:ext>
            </a:extLst>
          </p:cNvPr>
          <p:cNvSpPr txBox="1">
            <a:spLocks/>
          </p:cNvSpPr>
          <p:nvPr/>
        </p:nvSpPr>
        <p:spPr bwMode="gray">
          <a:xfrm>
            <a:off x="273619" y="1223677"/>
            <a:ext cx="3643863" cy="356373"/>
          </a:xfrm>
          <a:prstGeom prst="rect">
            <a:avLst/>
          </a:prstGeom>
          <a:solidFill>
            <a:schemeClr val="accent2">
              <a:lumMod val="60000"/>
              <a:lumOff val="40000"/>
            </a:schemeClr>
          </a:solidFill>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2400" b="1">
                <a:latin typeface="Arial"/>
                <a:cs typeface="Arial"/>
              </a:rPr>
              <a:t>Transportation Services</a:t>
            </a:r>
          </a:p>
        </p:txBody>
      </p:sp>
    </p:spTree>
    <p:extLst>
      <p:ext uri="{BB962C8B-B14F-4D97-AF65-F5344CB8AC3E}">
        <p14:creationId xmlns:p14="http://schemas.microsoft.com/office/powerpoint/2010/main" val="210798440"/>
      </p:ext>
    </p:extLst>
  </p:cSld>
  <p:clrMapOvr>
    <a:masterClrMapping/>
  </p:clrMapOvr>
  <p:extLst>
    <p:ext uri="{6950BFC3-D8DA-4A85-94F7-54DA5524770B}">
      <p188:commentRel xmlns:p188="http://schemas.microsoft.com/office/powerpoint/2018/8/main" r:id="rId2"/>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F1CA9B-C2DB-76D6-E20B-C136734A15FD}"/>
              </a:ext>
            </a:extLst>
          </p:cNvPr>
          <p:cNvSpPr>
            <a:spLocks noGrp="1"/>
          </p:cNvSpPr>
          <p:nvPr>
            <p:ph type="body" sz="quarter" idx="10"/>
          </p:nvPr>
        </p:nvSpPr>
        <p:spPr>
          <a:xfrm>
            <a:off x="0" y="-7"/>
            <a:ext cx="12286695" cy="954367"/>
          </a:xfrm>
        </p:spPr>
        <p:txBody>
          <a:bodyPr/>
          <a:lstStyle/>
          <a:p>
            <a:pPr algn="ctr"/>
            <a:r>
              <a:rPr lang="en-US" sz="4400" b="1"/>
              <a:t>Lab Services &amp; Approved In-Office Lab Tests</a:t>
            </a:r>
          </a:p>
        </p:txBody>
      </p:sp>
      <p:sp>
        <p:nvSpPr>
          <p:cNvPr id="4" name="Content Placeholder 3">
            <a:extLst>
              <a:ext uri="{FF2B5EF4-FFF2-40B4-BE49-F238E27FC236}">
                <a16:creationId xmlns:a16="http://schemas.microsoft.com/office/drawing/2014/main" id="{89F688ED-4B95-31CD-5558-47CCD7CEE49A}"/>
              </a:ext>
            </a:extLst>
          </p:cNvPr>
          <p:cNvSpPr>
            <a:spLocks noGrp="1"/>
          </p:cNvSpPr>
          <p:nvPr>
            <p:ph sz="quarter" idx="11"/>
          </p:nvPr>
        </p:nvSpPr>
        <p:spPr>
          <a:xfrm>
            <a:off x="310718" y="1340529"/>
            <a:ext cx="11700769" cy="4563112"/>
          </a:xfrm>
        </p:spPr>
        <p:txBody>
          <a:bodyPr/>
          <a:lstStyle/>
          <a:p>
            <a:pPr marL="355600" indent="-342900">
              <a:lnSpc>
                <a:spcPct val="100000"/>
              </a:lnSpc>
              <a:spcBef>
                <a:spcPts val="105"/>
              </a:spcBef>
              <a:buClr>
                <a:schemeClr val="bg2"/>
              </a:buClr>
              <a:buFont typeface="Wingdings" panose="05000000000000000000" pitchFamily="2" charset="2"/>
              <a:buChar char="Ø"/>
              <a:tabLst>
                <a:tab pos="354965" algn="l"/>
                <a:tab pos="355600" algn="l"/>
              </a:tabLst>
            </a:pPr>
            <a:r>
              <a:rPr lang="en-US" sz="2000" dirty="0">
                <a:latin typeface="+mn-lt"/>
                <a:cs typeface="Georgia"/>
              </a:rPr>
              <a:t>Participating</a:t>
            </a:r>
            <a:r>
              <a:rPr lang="en-US" sz="2000" spc="-5" dirty="0">
                <a:latin typeface="+mn-lt"/>
                <a:cs typeface="Georgia"/>
              </a:rPr>
              <a:t> </a:t>
            </a:r>
            <a:r>
              <a:rPr lang="en-US" sz="2000" dirty="0">
                <a:latin typeface="+mn-lt"/>
                <a:cs typeface="Georgia"/>
              </a:rPr>
              <a:t>labs</a:t>
            </a:r>
            <a:r>
              <a:rPr lang="en-US" sz="2000" spc="-5" dirty="0">
                <a:latin typeface="+mn-lt"/>
                <a:cs typeface="Georgia"/>
              </a:rPr>
              <a:t> can</a:t>
            </a:r>
            <a:r>
              <a:rPr lang="en-US" sz="2000" spc="5" dirty="0">
                <a:latin typeface="+mn-lt"/>
                <a:cs typeface="Georgia"/>
              </a:rPr>
              <a:t> </a:t>
            </a:r>
            <a:r>
              <a:rPr lang="en-US" sz="2000" spc="-5" dirty="0">
                <a:latin typeface="+mn-lt"/>
                <a:cs typeface="Georgia"/>
              </a:rPr>
              <a:t>be</a:t>
            </a:r>
            <a:r>
              <a:rPr lang="en-US" sz="2000" dirty="0">
                <a:latin typeface="+mn-lt"/>
                <a:cs typeface="Georgia"/>
              </a:rPr>
              <a:t> </a:t>
            </a:r>
            <a:r>
              <a:rPr lang="en-US" sz="2000" spc="-5" dirty="0">
                <a:latin typeface="+mn-lt"/>
                <a:cs typeface="Georgia"/>
              </a:rPr>
              <a:t>found</a:t>
            </a:r>
            <a:r>
              <a:rPr lang="en-US" sz="2000" dirty="0">
                <a:latin typeface="+mn-lt"/>
                <a:cs typeface="Georgia"/>
              </a:rPr>
              <a:t> </a:t>
            </a:r>
            <a:r>
              <a:rPr lang="en-US" sz="2000" spc="-5" dirty="0">
                <a:latin typeface="+mn-lt"/>
                <a:cs typeface="Georgia"/>
              </a:rPr>
              <a:t>on</a:t>
            </a:r>
            <a:r>
              <a:rPr lang="en-US" sz="2000" spc="10" dirty="0">
                <a:latin typeface="+mn-lt"/>
                <a:cs typeface="Georgia"/>
              </a:rPr>
              <a:t> </a:t>
            </a:r>
            <a:r>
              <a:rPr lang="en-US" sz="2000" u="sng" spc="-5" dirty="0">
                <a:uFill>
                  <a:solidFill>
                    <a:srgbClr val="000000"/>
                  </a:solidFill>
                </a:uFill>
                <a:latin typeface="+mn-lt"/>
                <a:cs typeface="Georgia"/>
                <a:hlinkClick r:id="rId3"/>
              </a:rPr>
              <a:t>www.metroplus.org</a:t>
            </a:r>
            <a:endParaRPr lang="en-US" sz="2000" dirty="0">
              <a:latin typeface="+mn-lt"/>
              <a:cs typeface="Georgia"/>
            </a:endParaRPr>
          </a:p>
          <a:p>
            <a:pPr marL="297815" indent="-285750">
              <a:lnSpc>
                <a:spcPct val="100000"/>
              </a:lnSpc>
              <a:spcBef>
                <a:spcPts val="0"/>
              </a:spcBef>
              <a:spcAft>
                <a:spcPts val="0"/>
              </a:spcAft>
              <a:buClr>
                <a:schemeClr val="bg2"/>
              </a:buClr>
              <a:buFont typeface="Wingdings" panose="05000000000000000000" pitchFamily="2" charset="2"/>
              <a:buChar char="Ø"/>
              <a:tabLst>
                <a:tab pos="297180" algn="l"/>
                <a:tab pos="297815" algn="l"/>
              </a:tabLst>
            </a:pPr>
            <a:r>
              <a:rPr lang="en-US" sz="2000" dirty="0">
                <a:latin typeface="+mn-lt"/>
                <a:cs typeface="Georgia"/>
              </a:rPr>
              <a:t>To</a:t>
            </a:r>
            <a:r>
              <a:rPr lang="en-US" sz="2000" spc="-5" dirty="0">
                <a:latin typeface="+mn-lt"/>
                <a:cs typeface="Georgia"/>
              </a:rPr>
              <a:t> perform</a:t>
            </a:r>
            <a:r>
              <a:rPr lang="en-US" sz="2000" spc="5" dirty="0">
                <a:latin typeface="+mn-lt"/>
                <a:cs typeface="Georgia"/>
              </a:rPr>
              <a:t> </a:t>
            </a:r>
            <a:r>
              <a:rPr lang="en-US" sz="2000" spc="-5" dirty="0">
                <a:latin typeface="+mn-lt"/>
                <a:cs typeface="Georgia"/>
              </a:rPr>
              <a:t>in-office</a:t>
            </a:r>
            <a:r>
              <a:rPr lang="en-US" sz="2000" spc="15" dirty="0">
                <a:latin typeface="+mn-lt"/>
                <a:cs typeface="Georgia"/>
              </a:rPr>
              <a:t> </a:t>
            </a:r>
            <a:r>
              <a:rPr lang="en-US" sz="2000" spc="-5" dirty="0">
                <a:latin typeface="+mn-lt"/>
                <a:cs typeface="Georgia"/>
              </a:rPr>
              <a:t>lab</a:t>
            </a:r>
            <a:r>
              <a:rPr lang="en-US" sz="2000" spc="15" dirty="0">
                <a:latin typeface="+mn-lt"/>
                <a:cs typeface="Georgia"/>
              </a:rPr>
              <a:t> </a:t>
            </a:r>
            <a:r>
              <a:rPr lang="en-US" sz="2000" spc="-5" dirty="0">
                <a:latin typeface="+mn-lt"/>
                <a:cs typeface="Georgia"/>
              </a:rPr>
              <a:t>testing,</a:t>
            </a:r>
            <a:r>
              <a:rPr lang="en-US" sz="2000" spc="-40" dirty="0">
                <a:latin typeface="+mn-lt"/>
                <a:cs typeface="Georgia"/>
              </a:rPr>
              <a:t> </a:t>
            </a:r>
            <a:r>
              <a:rPr lang="en-US" sz="2000" dirty="0">
                <a:latin typeface="+mn-lt"/>
                <a:cs typeface="Georgia"/>
              </a:rPr>
              <a:t>a</a:t>
            </a:r>
            <a:r>
              <a:rPr lang="en-US" sz="2000" spc="15" dirty="0">
                <a:latin typeface="+mn-lt"/>
                <a:cs typeface="Georgia"/>
              </a:rPr>
              <a:t> </a:t>
            </a:r>
            <a:r>
              <a:rPr lang="en-US" sz="2000" spc="-5" dirty="0">
                <a:latin typeface="+mn-lt"/>
                <a:cs typeface="Georgia"/>
              </a:rPr>
              <a:t>location</a:t>
            </a:r>
            <a:r>
              <a:rPr lang="en-US" sz="2000" spc="5" dirty="0">
                <a:latin typeface="+mn-lt"/>
                <a:cs typeface="Georgia"/>
              </a:rPr>
              <a:t> </a:t>
            </a:r>
            <a:r>
              <a:rPr lang="en-US" sz="2000" dirty="0">
                <a:latin typeface="+mn-lt"/>
                <a:cs typeface="Georgia"/>
              </a:rPr>
              <a:t>must</a:t>
            </a:r>
            <a:r>
              <a:rPr lang="en-US" sz="2000" spc="-10" dirty="0">
                <a:latin typeface="+mn-lt"/>
                <a:cs typeface="Georgia"/>
              </a:rPr>
              <a:t> </a:t>
            </a:r>
            <a:r>
              <a:rPr lang="en-US" sz="2000" spc="-5" dirty="0">
                <a:latin typeface="+mn-lt"/>
                <a:cs typeface="Georgia"/>
              </a:rPr>
              <a:t>have</a:t>
            </a:r>
            <a:r>
              <a:rPr lang="en-US" sz="2000" spc="10" dirty="0">
                <a:latin typeface="+mn-lt"/>
                <a:cs typeface="Georgia"/>
              </a:rPr>
              <a:t> </a:t>
            </a:r>
            <a:r>
              <a:rPr lang="en-US" sz="2000" dirty="0">
                <a:latin typeface="+mn-lt"/>
                <a:cs typeface="Georgia"/>
              </a:rPr>
              <a:t>a</a:t>
            </a:r>
            <a:r>
              <a:rPr lang="en-US" sz="2000" spc="5" dirty="0">
                <a:latin typeface="+mn-lt"/>
                <a:cs typeface="Georgia"/>
              </a:rPr>
              <a:t> </a:t>
            </a:r>
            <a:r>
              <a:rPr lang="en-US" sz="2000" spc="-5" dirty="0">
                <a:latin typeface="+mn-lt"/>
                <a:cs typeface="Georgia"/>
              </a:rPr>
              <a:t>CLIA</a:t>
            </a:r>
            <a:endParaRPr lang="en-US" sz="2000" dirty="0">
              <a:latin typeface="+mn-lt"/>
              <a:cs typeface="Georgia"/>
            </a:endParaRPr>
          </a:p>
          <a:p>
            <a:pPr marL="297180">
              <a:lnSpc>
                <a:spcPct val="100000"/>
              </a:lnSpc>
              <a:spcBef>
                <a:spcPts val="0"/>
              </a:spcBef>
              <a:spcAft>
                <a:spcPts val="0"/>
              </a:spcAft>
              <a:buClr>
                <a:schemeClr val="bg2"/>
              </a:buClr>
            </a:pPr>
            <a:r>
              <a:rPr lang="en-US" sz="2000" dirty="0">
                <a:latin typeface="+mn-lt"/>
                <a:cs typeface="Georgia"/>
              </a:rPr>
              <a:t>(Clinical</a:t>
            </a:r>
            <a:r>
              <a:rPr lang="en-US" sz="2000" spc="10" dirty="0">
                <a:latin typeface="+mn-lt"/>
                <a:cs typeface="Georgia"/>
              </a:rPr>
              <a:t> </a:t>
            </a:r>
            <a:r>
              <a:rPr lang="en-US" sz="2000" dirty="0">
                <a:latin typeface="+mn-lt"/>
                <a:cs typeface="Georgia"/>
              </a:rPr>
              <a:t>Laboratory</a:t>
            </a:r>
            <a:r>
              <a:rPr lang="en-US" sz="2000" spc="5" dirty="0">
                <a:latin typeface="+mn-lt"/>
                <a:cs typeface="Georgia"/>
              </a:rPr>
              <a:t> </a:t>
            </a:r>
            <a:r>
              <a:rPr lang="en-US" sz="2000" spc="-5" dirty="0">
                <a:latin typeface="+mn-lt"/>
                <a:cs typeface="Georgia"/>
              </a:rPr>
              <a:t>Improvement</a:t>
            </a:r>
            <a:r>
              <a:rPr lang="en-US" sz="2000" dirty="0">
                <a:latin typeface="+mn-lt"/>
                <a:cs typeface="Georgia"/>
              </a:rPr>
              <a:t> Act)</a:t>
            </a:r>
            <a:r>
              <a:rPr lang="en-US" sz="2000" spc="-5" dirty="0">
                <a:latin typeface="+mn-lt"/>
                <a:cs typeface="Georgia"/>
              </a:rPr>
              <a:t> certificate.</a:t>
            </a:r>
          </a:p>
          <a:p>
            <a:pPr marL="582930" indent="-285750">
              <a:lnSpc>
                <a:spcPct val="100000"/>
              </a:lnSpc>
              <a:spcBef>
                <a:spcPts val="0"/>
              </a:spcBef>
              <a:spcAft>
                <a:spcPts val="0"/>
              </a:spcAft>
              <a:buClr>
                <a:schemeClr val="bg2"/>
              </a:buClr>
              <a:buFont typeface="Wingdings" panose="05000000000000000000" pitchFamily="2" charset="2"/>
              <a:buChar char="Ø"/>
            </a:pPr>
            <a:endParaRPr lang="en-US" sz="2000" dirty="0">
              <a:latin typeface="+mn-lt"/>
              <a:cs typeface="Georgia"/>
            </a:endParaRPr>
          </a:p>
          <a:p>
            <a:pPr marL="297815" indent="-285750">
              <a:lnSpc>
                <a:spcPct val="100000"/>
              </a:lnSpc>
              <a:spcBef>
                <a:spcPts val="0"/>
              </a:spcBef>
              <a:spcAft>
                <a:spcPts val="0"/>
              </a:spcAft>
              <a:buClr>
                <a:schemeClr val="bg2"/>
              </a:buClr>
              <a:buFont typeface="Wingdings" panose="05000000000000000000" pitchFamily="2" charset="2"/>
              <a:buChar char="Ø"/>
              <a:tabLst>
                <a:tab pos="297180" algn="l"/>
                <a:tab pos="297815" algn="l"/>
              </a:tabLst>
            </a:pPr>
            <a:r>
              <a:rPr lang="en-US" sz="2000" b="1" dirty="0">
                <a:latin typeface="+mn-lt"/>
                <a:cs typeface="Georgia"/>
              </a:rPr>
              <a:t>Providers</a:t>
            </a:r>
            <a:r>
              <a:rPr lang="en-US" sz="2000" b="1" spc="-10" dirty="0">
                <a:latin typeface="+mn-lt"/>
                <a:cs typeface="Georgia"/>
              </a:rPr>
              <a:t> </a:t>
            </a:r>
            <a:r>
              <a:rPr lang="en-US" sz="2000" b="1" dirty="0">
                <a:latin typeface="+mn-lt"/>
                <a:cs typeface="Georgia"/>
              </a:rPr>
              <a:t>may</a:t>
            </a:r>
            <a:r>
              <a:rPr lang="en-US" sz="2000" b="1" spc="5" dirty="0">
                <a:latin typeface="+mn-lt"/>
                <a:cs typeface="Georgia"/>
              </a:rPr>
              <a:t> </a:t>
            </a:r>
            <a:r>
              <a:rPr lang="en-US" sz="2000" b="1" dirty="0">
                <a:latin typeface="+mn-lt"/>
                <a:cs typeface="Georgia"/>
              </a:rPr>
              <a:t>bill</a:t>
            </a:r>
            <a:r>
              <a:rPr lang="en-US" sz="2000" b="1" spc="5" dirty="0">
                <a:latin typeface="+mn-lt"/>
                <a:cs typeface="Georgia"/>
              </a:rPr>
              <a:t> </a:t>
            </a:r>
            <a:r>
              <a:rPr lang="en-US" sz="2000" b="1" spc="-5" dirty="0">
                <a:latin typeface="+mn-lt"/>
                <a:cs typeface="Georgia"/>
              </a:rPr>
              <a:t>one</a:t>
            </a:r>
            <a:r>
              <a:rPr lang="en-US" sz="2000" b="1" spc="5" dirty="0">
                <a:latin typeface="+mn-lt"/>
                <a:cs typeface="Georgia"/>
              </a:rPr>
              <a:t> </a:t>
            </a:r>
            <a:r>
              <a:rPr lang="en-US" sz="2000" b="1" spc="-5" dirty="0">
                <a:latin typeface="+mn-lt"/>
                <a:cs typeface="Georgia"/>
              </a:rPr>
              <a:t>draw</a:t>
            </a:r>
            <a:r>
              <a:rPr lang="en-US" sz="2000" b="1" dirty="0">
                <a:latin typeface="+mn-lt"/>
                <a:cs typeface="Georgia"/>
              </a:rPr>
              <a:t> </a:t>
            </a:r>
            <a:r>
              <a:rPr lang="en-US" sz="2000" b="1" spc="-5" dirty="0">
                <a:latin typeface="+mn-lt"/>
                <a:cs typeface="Georgia"/>
              </a:rPr>
              <a:t>fee per</a:t>
            </a:r>
            <a:r>
              <a:rPr lang="en-US" sz="2000" b="1" dirty="0">
                <a:latin typeface="+mn-lt"/>
                <a:cs typeface="Georgia"/>
              </a:rPr>
              <a:t> </a:t>
            </a:r>
            <a:r>
              <a:rPr lang="en-US" sz="2000" b="1" spc="-5" dirty="0">
                <a:latin typeface="+mn-lt"/>
                <a:cs typeface="Georgia"/>
              </a:rPr>
              <a:t>patient</a:t>
            </a:r>
            <a:r>
              <a:rPr lang="en-US" sz="2000" b="1" spc="-15" dirty="0">
                <a:latin typeface="+mn-lt"/>
                <a:cs typeface="Georgia"/>
              </a:rPr>
              <a:t> </a:t>
            </a:r>
            <a:r>
              <a:rPr lang="en-US" sz="2000" b="1" dirty="0">
                <a:latin typeface="+mn-lt"/>
                <a:cs typeface="Georgia"/>
              </a:rPr>
              <a:t>(CPT</a:t>
            </a:r>
            <a:r>
              <a:rPr lang="en-US" sz="2000" b="1" spc="10" dirty="0">
                <a:latin typeface="+mn-lt"/>
                <a:cs typeface="Georgia"/>
              </a:rPr>
              <a:t> </a:t>
            </a:r>
            <a:r>
              <a:rPr lang="en-US" sz="2000" b="1" spc="-5" dirty="0">
                <a:latin typeface="+mn-lt"/>
                <a:cs typeface="Georgia"/>
              </a:rPr>
              <a:t>Code</a:t>
            </a:r>
            <a:r>
              <a:rPr lang="en-US" sz="2000" b="1" spc="-10" dirty="0">
                <a:latin typeface="+mn-lt"/>
                <a:cs typeface="Georgia"/>
              </a:rPr>
              <a:t> </a:t>
            </a:r>
            <a:r>
              <a:rPr lang="en-US" sz="2000" b="1" dirty="0">
                <a:latin typeface="+mn-lt"/>
                <a:cs typeface="Georgia"/>
              </a:rPr>
              <a:t>36415</a:t>
            </a:r>
            <a:r>
              <a:rPr lang="en-US" sz="2000" b="1" spc="10" dirty="0">
                <a:latin typeface="+mn-lt"/>
                <a:cs typeface="Georgia"/>
              </a:rPr>
              <a:t> </a:t>
            </a:r>
            <a:r>
              <a:rPr lang="en-US" sz="2000" b="1" spc="-5" dirty="0">
                <a:latin typeface="+mn-lt"/>
                <a:cs typeface="Georgia"/>
              </a:rPr>
              <a:t>or</a:t>
            </a:r>
            <a:r>
              <a:rPr lang="en-US" sz="2000" b="1" spc="5" dirty="0">
                <a:latin typeface="+mn-lt"/>
                <a:cs typeface="Georgia"/>
              </a:rPr>
              <a:t> </a:t>
            </a:r>
            <a:r>
              <a:rPr lang="en-US" sz="2000" b="1" dirty="0">
                <a:latin typeface="+mn-lt"/>
                <a:cs typeface="Georgia"/>
              </a:rPr>
              <a:t>36416) </a:t>
            </a:r>
            <a:r>
              <a:rPr lang="en-US" sz="2000" b="1" spc="-5" dirty="0">
                <a:solidFill>
                  <a:srgbClr val="FF0000"/>
                </a:solidFill>
                <a:latin typeface="+mn-lt"/>
                <a:cs typeface="Georgia"/>
              </a:rPr>
              <a:t>per</a:t>
            </a:r>
            <a:r>
              <a:rPr lang="en-US" sz="2000" b="1" spc="-10" dirty="0">
                <a:solidFill>
                  <a:srgbClr val="FF0000"/>
                </a:solidFill>
                <a:latin typeface="+mn-lt"/>
                <a:cs typeface="Georgia"/>
              </a:rPr>
              <a:t> </a:t>
            </a:r>
            <a:r>
              <a:rPr lang="en-US" sz="2000" b="1" spc="-5" dirty="0">
                <a:solidFill>
                  <a:srgbClr val="FF0000"/>
                </a:solidFill>
                <a:latin typeface="+mn-lt"/>
                <a:cs typeface="Georgia"/>
              </a:rPr>
              <a:t>day </a:t>
            </a:r>
            <a:br>
              <a:rPr lang="en-US" sz="2000" b="1" spc="-5" dirty="0">
                <a:solidFill>
                  <a:srgbClr val="FF0000"/>
                </a:solidFill>
                <a:latin typeface="+mn-lt"/>
                <a:cs typeface="Georgia"/>
              </a:rPr>
            </a:br>
            <a:r>
              <a:rPr lang="en-US" sz="2000" b="1" spc="-5" dirty="0">
                <a:solidFill>
                  <a:srgbClr val="FF0000"/>
                </a:solidFill>
                <a:latin typeface="+mn-lt"/>
                <a:cs typeface="Georgia"/>
              </a:rPr>
              <a:t>and should not split the bills into 2 claims submission on the same day</a:t>
            </a:r>
            <a:r>
              <a:rPr lang="en-US" sz="2000" b="1" spc="-5" dirty="0">
                <a:latin typeface="+mn-lt"/>
                <a:cs typeface="Georgia"/>
              </a:rPr>
              <a:t>. </a:t>
            </a:r>
            <a:r>
              <a:rPr lang="en-US" sz="2000" spc="15" dirty="0">
                <a:latin typeface="+mn-lt"/>
                <a:cs typeface="Georgia"/>
              </a:rPr>
              <a:t> </a:t>
            </a:r>
          </a:p>
          <a:p>
            <a:pPr marL="297815" indent="-285750">
              <a:lnSpc>
                <a:spcPct val="100000"/>
              </a:lnSpc>
              <a:spcBef>
                <a:spcPts val="0"/>
              </a:spcBef>
              <a:spcAft>
                <a:spcPts val="0"/>
              </a:spcAft>
              <a:buClr>
                <a:schemeClr val="bg2"/>
              </a:buClr>
              <a:buFont typeface="Wingdings" panose="05000000000000000000" pitchFamily="2" charset="2"/>
              <a:buChar char="Ø"/>
              <a:tabLst>
                <a:tab pos="297180" algn="l"/>
                <a:tab pos="297815" algn="l"/>
              </a:tabLst>
            </a:pPr>
            <a:r>
              <a:rPr lang="en-US" sz="2000" spc="-5" dirty="0">
                <a:latin typeface="+mn-lt"/>
                <a:cs typeface="Georgia"/>
              </a:rPr>
              <a:t>Providers</a:t>
            </a:r>
            <a:r>
              <a:rPr lang="en-US" sz="2000" spc="-20" dirty="0">
                <a:latin typeface="+mn-lt"/>
                <a:cs typeface="Georgia"/>
              </a:rPr>
              <a:t> </a:t>
            </a:r>
            <a:r>
              <a:rPr lang="en-US" sz="2000" spc="-5" dirty="0">
                <a:latin typeface="+mn-lt"/>
                <a:cs typeface="Georgia"/>
              </a:rPr>
              <a:t>paid</a:t>
            </a:r>
            <a:r>
              <a:rPr lang="en-US" sz="2000" spc="15" dirty="0">
                <a:latin typeface="+mn-lt"/>
                <a:cs typeface="Georgia"/>
              </a:rPr>
              <a:t> </a:t>
            </a:r>
            <a:r>
              <a:rPr lang="en-US" sz="2000" dirty="0">
                <a:latin typeface="+mn-lt"/>
                <a:cs typeface="Georgia"/>
              </a:rPr>
              <a:t>under</a:t>
            </a:r>
            <a:r>
              <a:rPr lang="en-US" sz="2000" spc="-5" dirty="0">
                <a:latin typeface="+mn-lt"/>
                <a:cs typeface="Georgia"/>
              </a:rPr>
              <a:t> </a:t>
            </a:r>
            <a:r>
              <a:rPr lang="en-US" sz="2000" dirty="0">
                <a:latin typeface="+mn-lt"/>
                <a:cs typeface="Georgia"/>
              </a:rPr>
              <a:t>a</a:t>
            </a:r>
            <a:r>
              <a:rPr lang="en-US" sz="2000" spc="10" dirty="0">
                <a:latin typeface="+mn-lt"/>
                <a:cs typeface="Georgia"/>
              </a:rPr>
              <a:t> </a:t>
            </a:r>
            <a:r>
              <a:rPr lang="en-US" sz="2000" spc="-5" dirty="0">
                <a:latin typeface="+mn-lt"/>
                <a:cs typeface="Georgia"/>
              </a:rPr>
              <a:t>capitated</a:t>
            </a:r>
            <a:r>
              <a:rPr lang="en-US" sz="2000" spc="-10" dirty="0">
                <a:latin typeface="+mn-lt"/>
                <a:cs typeface="Georgia"/>
              </a:rPr>
              <a:t> </a:t>
            </a:r>
            <a:r>
              <a:rPr lang="en-US" sz="2000" dirty="0">
                <a:latin typeface="+mn-lt"/>
                <a:cs typeface="Georgia"/>
              </a:rPr>
              <a:t>arrangement </a:t>
            </a:r>
            <a:r>
              <a:rPr lang="en-US" sz="2000" spc="-5" dirty="0">
                <a:latin typeface="+mn-lt"/>
                <a:cs typeface="Georgia"/>
              </a:rPr>
              <a:t>will</a:t>
            </a:r>
            <a:r>
              <a:rPr lang="en-US" sz="2000" spc="5" dirty="0">
                <a:latin typeface="+mn-lt"/>
                <a:cs typeface="Georgia"/>
              </a:rPr>
              <a:t> </a:t>
            </a:r>
            <a:r>
              <a:rPr lang="en-US" sz="2000" spc="-5" dirty="0">
                <a:latin typeface="+mn-lt"/>
                <a:cs typeface="Georgia"/>
              </a:rPr>
              <a:t>be</a:t>
            </a:r>
            <a:r>
              <a:rPr lang="en-US" sz="2000" spc="5" dirty="0">
                <a:latin typeface="+mn-lt"/>
                <a:cs typeface="Georgia"/>
              </a:rPr>
              <a:t> </a:t>
            </a:r>
            <a:r>
              <a:rPr lang="en-US" sz="2000" spc="-5" dirty="0">
                <a:latin typeface="+mn-lt"/>
                <a:cs typeface="Georgia"/>
              </a:rPr>
              <a:t>reimbursed</a:t>
            </a:r>
            <a:r>
              <a:rPr lang="en-US" sz="2000" spc="-10" dirty="0">
                <a:latin typeface="+mn-lt"/>
                <a:cs typeface="Georgia"/>
              </a:rPr>
              <a:t> </a:t>
            </a:r>
            <a:r>
              <a:rPr lang="en-US" sz="2000" spc="-5" dirty="0">
                <a:latin typeface="+mn-lt"/>
                <a:cs typeface="Georgia"/>
              </a:rPr>
              <a:t>for </a:t>
            </a:r>
            <a:r>
              <a:rPr lang="en-US" sz="2000" spc="-465" dirty="0">
                <a:latin typeface="+mn-lt"/>
                <a:cs typeface="Georgia"/>
              </a:rPr>
              <a:t> </a:t>
            </a:r>
            <a:r>
              <a:rPr lang="en-US" sz="2000" spc="-5" dirty="0">
                <a:latin typeface="+mn-lt"/>
                <a:cs typeface="Georgia"/>
              </a:rPr>
              <a:t>in-office</a:t>
            </a:r>
            <a:r>
              <a:rPr lang="en-US" sz="2000" spc="5" dirty="0">
                <a:latin typeface="+mn-lt"/>
                <a:cs typeface="Georgia"/>
              </a:rPr>
              <a:t> </a:t>
            </a:r>
            <a:r>
              <a:rPr lang="en-US" sz="2000" spc="-5" dirty="0">
                <a:latin typeface="+mn-lt"/>
                <a:cs typeface="Georgia"/>
              </a:rPr>
              <a:t>lab</a:t>
            </a:r>
            <a:r>
              <a:rPr lang="en-US" sz="2000" spc="10" dirty="0">
                <a:latin typeface="+mn-lt"/>
                <a:cs typeface="Georgia"/>
              </a:rPr>
              <a:t> </a:t>
            </a:r>
            <a:r>
              <a:rPr lang="en-US" sz="2000" spc="-5" dirty="0">
                <a:latin typeface="+mn-lt"/>
                <a:cs typeface="Georgia"/>
              </a:rPr>
              <a:t>services</a:t>
            </a:r>
            <a:r>
              <a:rPr lang="en-US" sz="2000" spc="-15" dirty="0">
                <a:latin typeface="+mn-lt"/>
                <a:cs typeface="Georgia"/>
              </a:rPr>
              <a:t> </a:t>
            </a:r>
            <a:r>
              <a:rPr lang="en-US" sz="2000" dirty="0">
                <a:latin typeface="+mn-lt"/>
                <a:cs typeface="Georgia"/>
              </a:rPr>
              <a:t>in </a:t>
            </a:r>
            <a:r>
              <a:rPr lang="en-US" sz="2000" spc="-5" dirty="0">
                <a:latin typeface="+mn-lt"/>
                <a:cs typeface="Georgia"/>
              </a:rPr>
              <a:t>their</a:t>
            </a:r>
            <a:r>
              <a:rPr lang="en-US" sz="2000" spc="-10" dirty="0">
                <a:latin typeface="+mn-lt"/>
                <a:cs typeface="Georgia"/>
              </a:rPr>
              <a:t> </a:t>
            </a:r>
            <a:r>
              <a:rPr lang="en-US" sz="2000" dirty="0">
                <a:latin typeface="+mn-lt"/>
                <a:cs typeface="Georgia"/>
              </a:rPr>
              <a:t>monthly</a:t>
            </a:r>
            <a:r>
              <a:rPr lang="en-US" sz="2000" spc="-20" dirty="0">
                <a:latin typeface="+mn-lt"/>
                <a:cs typeface="Georgia"/>
              </a:rPr>
              <a:t> </a:t>
            </a:r>
            <a:r>
              <a:rPr lang="en-US" sz="2000" spc="-5" dirty="0">
                <a:latin typeface="+mn-lt"/>
                <a:cs typeface="Georgia"/>
              </a:rPr>
              <a:t>capitation</a:t>
            </a:r>
            <a:r>
              <a:rPr lang="en-US" sz="2000" spc="5" dirty="0">
                <a:latin typeface="+mn-lt"/>
                <a:cs typeface="Georgia"/>
              </a:rPr>
              <a:t> </a:t>
            </a:r>
            <a:r>
              <a:rPr lang="en-US" sz="2000" dirty="0">
                <a:latin typeface="+mn-lt"/>
                <a:cs typeface="Georgia"/>
              </a:rPr>
              <a:t>payment.</a:t>
            </a:r>
          </a:p>
          <a:p>
            <a:pPr marL="297815" indent="-285750">
              <a:lnSpc>
                <a:spcPct val="100000"/>
              </a:lnSpc>
              <a:spcBef>
                <a:spcPts val="600"/>
              </a:spcBef>
              <a:buClr>
                <a:schemeClr val="bg2"/>
              </a:buClr>
              <a:buFont typeface="Wingdings" panose="05000000000000000000" pitchFamily="2" charset="2"/>
              <a:buChar char="Ø"/>
              <a:tabLst>
                <a:tab pos="297180" algn="l"/>
                <a:tab pos="297815" algn="l"/>
              </a:tabLst>
            </a:pPr>
            <a:r>
              <a:rPr lang="en-US" sz="2000" dirty="0">
                <a:latin typeface="+mn-lt"/>
                <a:cs typeface="Georgia"/>
              </a:rPr>
              <a:t>All</a:t>
            </a:r>
            <a:r>
              <a:rPr lang="en-US" sz="2000" spc="10" dirty="0">
                <a:latin typeface="+mn-lt"/>
                <a:cs typeface="Georgia"/>
              </a:rPr>
              <a:t> </a:t>
            </a:r>
            <a:r>
              <a:rPr lang="en-US" sz="2000" spc="-5" dirty="0">
                <a:latin typeface="+mn-lt"/>
                <a:cs typeface="Georgia"/>
              </a:rPr>
              <a:t>other</a:t>
            </a:r>
            <a:r>
              <a:rPr lang="en-US" sz="2000" spc="-15" dirty="0">
                <a:latin typeface="+mn-lt"/>
                <a:cs typeface="Georgia"/>
              </a:rPr>
              <a:t> </a:t>
            </a:r>
            <a:r>
              <a:rPr lang="en-US" sz="2000" spc="-5" dirty="0">
                <a:latin typeface="+mn-lt"/>
                <a:cs typeface="Georgia"/>
              </a:rPr>
              <a:t>lab</a:t>
            </a:r>
            <a:r>
              <a:rPr lang="en-US" sz="2000" spc="20" dirty="0">
                <a:latin typeface="+mn-lt"/>
                <a:cs typeface="Georgia"/>
              </a:rPr>
              <a:t> </a:t>
            </a:r>
            <a:r>
              <a:rPr lang="en-US" sz="2000" spc="-5" dirty="0">
                <a:latin typeface="+mn-lt"/>
                <a:cs typeface="Georgia"/>
              </a:rPr>
              <a:t>tests</a:t>
            </a:r>
            <a:r>
              <a:rPr lang="en-US" sz="2000" spc="-20" dirty="0">
                <a:latin typeface="+mn-lt"/>
                <a:cs typeface="Georgia"/>
              </a:rPr>
              <a:t> </a:t>
            </a:r>
            <a:r>
              <a:rPr lang="en-US" sz="2000" dirty="0">
                <a:latin typeface="+mn-lt"/>
                <a:cs typeface="Georgia"/>
              </a:rPr>
              <a:t>must</a:t>
            </a:r>
            <a:r>
              <a:rPr lang="en-US" sz="2000" spc="15" dirty="0">
                <a:latin typeface="+mn-lt"/>
                <a:cs typeface="Georgia"/>
              </a:rPr>
              <a:t> </a:t>
            </a:r>
            <a:r>
              <a:rPr lang="en-US" sz="2000" dirty="0">
                <a:latin typeface="+mn-lt"/>
                <a:cs typeface="Georgia"/>
              </a:rPr>
              <a:t>be </a:t>
            </a:r>
            <a:r>
              <a:rPr lang="en-US" sz="2000" spc="-5" dirty="0">
                <a:latin typeface="+mn-lt"/>
                <a:cs typeface="Georgia"/>
              </a:rPr>
              <a:t>referred</a:t>
            </a:r>
            <a:r>
              <a:rPr lang="en-US" sz="2000" spc="15" dirty="0">
                <a:latin typeface="+mn-lt"/>
                <a:cs typeface="Georgia"/>
              </a:rPr>
              <a:t> </a:t>
            </a:r>
            <a:r>
              <a:rPr lang="en-US" sz="2000" dirty="0">
                <a:latin typeface="+mn-lt"/>
                <a:cs typeface="Georgia"/>
              </a:rPr>
              <a:t>to a</a:t>
            </a:r>
            <a:r>
              <a:rPr lang="en-US" sz="2000" spc="10" dirty="0">
                <a:latin typeface="+mn-lt"/>
                <a:cs typeface="Georgia"/>
              </a:rPr>
              <a:t> </a:t>
            </a:r>
            <a:r>
              <a:rPr lang="en-US" sz="2000" spc="-5" dirty="0">
                <a:latin typeface="+mn-lt"/>
                <a:cs typeface="Georgia"/>
              </a:rPr>
              <a:t>MetroPlusHealth</a:t>
            </a:r>
            <a:r>
              <a:rPr lang="en-US" sz="2000" spc="-25" dirty="0">
                <a:latin typeface="+mn-lt"/>
                <a:cs typeface="Georgia"/>
              </a:rPr>
              <a:t> </a:t>
            </a:r>
            <a:r>
              <a:rPr lang="en-US" sz="2000" spc="-5" dirty="0">
                <a:latin typeface="+mn-lt"/>
                <a:cs typeface="Georgia"/>
              </a:rPr>
              <a:t>participating reference laboratory.</a:t>
            </a:r>
            <a:endParaRPr lang="en-US" sz="2000" dirty="0">
              <a:latin typeface="+mn-lt"/>
              <a:cs typeface="Georgia"/>
            </a:endParaRPr>
          </a:p>
          <a:p>
            <a:pPr marL="297815" marR="167640" indent="-285750">
              <a:lnSpc>
                <a:spcPct val="100000"/>
              </a:lnSpc>
              <a:spcBef>
                <a:spcPts val="605"/>
              </a:spcBef>
              <a:buClr>
                <a:schemeClr val="bg2"/>
              </a:buClr>
              <a:buFont typeface="Wingdings" panose="05000000000000000000" pitchFamily="2" charset="2"/>
              <a:buChar char="Ø"/>
              <a:tabLst>
                <a:tab pos="297180" algn="l"/>
                <a:tab pos="297815" algn="l"/>
              </a:tabLst>
            </a:pPr>
            <a:r>
              <a:rPr lang="en-US" sz="2000" dirty="0">
                <a:latin typeface="+mn-lt"/>
                <a:cs typeface="Georgia"/>
              </a:rPr>
              <a:t>Any </a:t>
            </a:r>
            <a:r>
              <a:rPr lang="en-US" sz="2000" spc="-5" dirty="0">
                <a:latin typeface="+mn-lt"/>
                <a:cs typeface="Georgia"/>
              </a:rPr>
              <a:t>lab</a:t>
            </a:r>
            <a:r>
              <a:rPr lang="en-US" sz="2000" spc="15" dirty="0">
                <a:latin typeface="+mn-lt"/>
                <a:cs typeface="Georgia"/>
              </a:rPr>
              <a:t> </a:t>
            </a:r>
            <a:r>
              <a:rPr lang="en-US" sz="2000" dirty="0">
                <a:latin typeface="+mn-lt"/>
                <a:cs typeface="Georgia"/>
              </a:rPr>
              <a:t>test</a:t>
            </a:r>
            <a:r>
              <a:rPr lang="en-US" sz="2000" spc="-20" dirty="0">
                <a:latin typeface="+mn-lt"/>
                <a:cs typeface="Georgia"/>
              </a:rPr>
              <a:t> </a:t>
            </a:r>
            <a:r>
              <a:rPr lang="en-US" sz="2000" dirty="0">
                <a:latin typeface="+mn-lt"/>
                <a:cs typeface="Georgia"/>
              </a:rPr>
              <a:t>not</a:t>
            </a:r>
            <a:r>
              <a:rPr lang="en-US" sz="2000" spc="10" dirty="0">
                <a:latin typeface="+mn-lt"/>
                <a:cs typeface="Georgia"/>
              </a:rPr>
              <a:t> </a:t>
            </a:r>
            <a:r>
              <a:rPr lang="en-US" sz="2000" dirty="0">
                <a:latin typeface="+mn-lt"/>
                <a:cs typeface="Georgia"/>
              </a:rPr>
              <a:t>available</a:t>
            </a:r>
            <a:r>
              <a:rPr lang="en-US" sz="2000" spc="5" dirty="0">
                <a:latin typeface="+mn-lt"/>
                <a:cs typeface="Georgia"/>
              </a:rPr>
              <a:t> </a:t>
            </a:r>
            <a:r>
              <a:rPr lang="en-US" sz="2000" dirty="0">
                <a:latin typeface="+mn-lt"/>
                <a:cs typeface="Georgia"/>
              </a:rPr>
              <a:t>at an</a:t>
            </a:r>
            <a:r>
              <a:rPr lang="en-US" sz="2000" spc="10" dirty="0">
                <a:latin typeface="+mn-lt"/>
                <a:cs typeface="Georgia"/>
              </a:rPr>
              <a:t> </a:t>
            </a:r>
            <a:r>
              <a:rPr lang="en-US" sz="2000" dirty="0">
                <a:latin typeface="+mn-lt"/>
                <a:cs typeface="Georgia"/>
              </a:rPr>
              <a:t>in-network</a:t>
            </a:r>
            <a:r>
              <a:rPr lang="en-US" sz="2000" spc="-5" dirty="0">
                <a:latin typeface="+mn-lt"/>
                <a:cs typeface="Georgia"/>
              </a:rPr>
              <a:t> laboratory,</a:t>
            </a:r>
            <a:r>
              <a:rPr lang="en-US" sz="2000" spc="10" dirty="0">
                <a:latin typeface="+mn-lt"/>
                <a:cs typeface="Georgia"/>
              </a:rPr>
              <a:t> </a:t>
            </a:r>
            <a:r>
              <a:rPr lang="en-US" sz="2000" spc="-5" dirty="0">
                <a:latin typeface="+mn-lt"/>
                <a:cs typeface="Georgia"/>
              </a:rPr>
              <a:t>call</a:t>
            </a:r>
            <a:r>
              <a:rPr lang="en-US" sz="2000" spc="30" dirty="0">
                <a:latin typeface="+mn-lt"/>
                <a:cs typeface="Georgia"/>
              </a:rPr>
              <a:t> </a:t>
            </a:r>
            <a:r>
              <a:rPr lang="en-US" sz="2000" b="1" spc="-5" dirty="0">
                <a:latin typeface="+mn-lt"/>
                <a:cs typeface="Georgia"/>
              </a:rPr>
              <a:t>Utilization</a:t>
            </a:r>
            <a:r>
              <a:rPr lang="en-US" sz="2000" b="1" spc="15" dirty="0">
                <a:latin typeface="+mn-lt"/>
                <a:cs typeface="Georgia"/>
              </a:rPr>
              <a:t> </a:t>
            </a:r>
            <a:r>
              <a:rPr lang="en-US" sz="2000" b="1" spc="-5" dirty="0">
                <a:latin typeface="+mn-lt"/>
                <a:cs typeface="Georgia"/>
              </a:rPr>
              <a:t>Management</a:t>
            </a:r>
            <a:r>
              <a:rPr lang="en-US" sz="2000" b="1" spc="-10" dirty="0">
                <a:latin typeface="+mn-lt"/>
                <a:cs typeface="Georgia"/>
              </a:rPr>
              <a:t> at </a:t>
            </a:r>
            <a:r>
              <a:rPr lang="en-US" sz="2000" b="1" spc="-490" dirty="0">
                <a:latin typeface="+mn-lt"/>
                <a:cs typeface="Georgia"/>
              </a:rPr>
              <a:t> </a:t>
            </a:r>
            <a:r>
              <a:rPr lang="en-US" sz="2000" b="1" spc="-5" dirty="0">
                <a:latin typeface="+mn-lt"/>
                <a:cs typeface="Georgia"/>
              </a:rPr>
              <a:t>800-303-9626</a:t>
            </a:r>
            <a:r>
              <a:rPr lang="en-US" sz="2000" b="1" spc="-20" dirty="0">
                <a:latin typeface="+mn-lt"/>
                <a:cs typeface="Georgia"/>
              </a:rPr>
              <a:t> </a:t>
            </a:r>
            <a:r>
              <a:rPr lang="en-US" sz="2000" spc="-5" dirty="0">
                <a:latin typeface="+mn-lt"/>
                <a:cs typeface="Georgia"/>
              </a:rPr>
              <a:t>to</a:t>
            </a:r>
            <a:r>
              <a:rPr lang="en-US" sz="2000" spc="-15" dirty="0">
                <a:latin typeface="+mn-lt"/>
                <a:cs typeface="Georgia"/>
              </a:rPr>
              <a:t> </a:t>
            </a:r>
            <a:r>
              <a:rPr lang="en-US" sz="2000" dirty="0">
                <a:latin typeface="+mn-lt"/>
                <a:cs typeface="Georgia"/>
              </a:rPr>
              <a:t>obtain an</a:t>
            </a:r>
            <a:r>
              <a:rPr lang="en-US" sz="2000" spc="5" dirty="0">
                <a:latin typeface="+mn-lt"/>
                <a:cs typeface="Georgia"/>
              </a:rPr>
              <a:t> </a:t>
            </a:r>
            <a:r>
              <a:rPr lang="en-US" sz="2000" spc="-5" dirty="0">
                <a:latin typeface="+mn-lt"/>
                <a:cs typeface="Georgia"/>
              </a:rPr>
              <a:t>out-of-network</a:t>
            </a:r>
            <a:r>
              <a:rPr lang="en-US" sz="2000" spc="-25" dirty="0">
                <a:latin typeface="+mn-lt"/>
                <a:cs typeface="Georgia"/>
              </a:rPr>
              <a:t> </a:t>
            </a:r>
            <a:r>
              <a:rPr lang="en-US" sz="2000" spc="-5" dirty="0">
                <a:latin typeface="+mn-lt"/>
                <a:cs typeface="Georgia"/>
              </a:rPr>
              <a:t>prior</a:t>
            </a:r>
            <a:r>
              <a:rPr lang="en-US" sz="2000" spc="15" dirty="0">
                <a:latin typeface="+mn-lt"/>
                <a:cs typeface="Georgia"/>
              </a:rPr>
              <a:t> </a:t>
            </a:r>
            <a:r>
              <a:rPr lang="en-US" sz="2000" dirty="0">
                <a:latin typeface="+mn-lt"/>
                <a:cs typeface="Georgia"/>
              </a:rPr>
              <a:t>authorization.</a:t>
            </a:r>
          </a:p>
          <a:p>
            <a:pPr marL="297815" indent="-285750">
              <a:lnSpc>
                <a:spcPct val="100000"/>
              </a:lnSpc>
              <a:spcBef>
                <a:spcPts val="600"/>
              </a:spcBef>
              <a:buClr>
                <a:schemeClr val="bg2"/>
              </a:buClr>
              <a:buFont typeface="Wingdings" panose="05000000000000000000" pitchFamily="2" charset="2"/>
              <a:buChar char="Ø"/>
              <a:tabLst>
                <a:tab pos="297180" algn="l"/>
                <a:tab pos="297815" algn="l"/>
              </a:tabLst>
            </a:pPr>
            <a:r>
              <a:rPr lang="en-US" sz="2000" dirty="0">
                <a:latin typeface="+mn-lt"/>
                <a:cs typeface="Georgia"/>
              </a:rPr>
              <a:t>Any </a:t>
            </a:r>
            <a:r>
              <a:rPr lang="en-US" sz="2000" spc="-5" dirty="0">
                <a:latin typeface="+mn-lt"/>
                <a:cs typeface="Georgia"/>
              </a:rPr>
              <a:t>claims</a:t>
            </a:r>
            <a:r>
              <a:rPr lang="en-US" sz="2000" spc="10" dirty="0">
                <a:latin typeface="+mn-lt"/>
                <a:cs typeface="Georgia"/>
              </a:rPr>
              <a:t> </a:t>
            </a:r>
            <a:r>
              <a:rPr lang="en-US" sz="2000" spc="-5" dirty="0">
                <a:latin typeface="+mn-lt"/>
                <a:cs typeface="Georgia"/>
              </a:rPr>
              <a:t>from</a:t>
            </a:r>
            <a:r>
              <a:rPr lang="en-US" sz="2000" spc="10" dirty="0">
                <a:latin typeface="+mn-lt"/>
                <a:cs typeface="Georgia"/>
              </a:rPr>
              <a:t> </a:t>
            </a:r>
            <a:r>
              <a:rPr lang="en-US" sz="2000" dirty="0">
                <a:latin typeface="+mn-lt"/>
                <a:cs typeface="Georgia"/>
              </a:rPr>
              <a:t>a</a:t>
            </a:r>
            <a:r>
              <a:rPr lang="en-US" sz="2000" spc="15" dirty="0">
                <a:latin typeface="+mn-lt"/>
                <a:cs typeface="Georgia"/>
              </a:rPr>
              <a:t> </a:t>
            </a:r>
            <a:r>
              <a:rPr lang="en-US" sz="2000" spc="-5" dirty="0">
                <a:latin typeface="+mn-lt"/>
                <a:cs typeface="Georgia"/>
              </a:rPr>
              <a:t>provider for</a:t>
            </a:r>
            <a:r>
              <a:rPr lang="en-US" sz="2000" dirty="0">
                <a:latin typeface="+mn-lt"/>
                <a:cs typeface="Georgia"/>
              </a:rPr>
              <a:t> </a:t>
            </a:r>
            <a:r>
              <a:rPr lang="en-US" sz="2000" spc="-5" dirty="0">
                <a:latin typeface="+mn-lt"/>
                <a:cs typeface="Georgia"/>
              </a:rPr>
              <a:t>tests</a:t>
            </a:r>
            <a:r>
              <a:rPr lang="en-US" sz="2000" spc="-20" dirty="0">
                <a:latin typeface="+mn-lt"/>
                <a:cs typeface="Georgia"/>
              </a:rPr>
              <a:t> </a:t>
            </a:r>
            <a:r>
              <a:rPr lang="en-US" sz="2000" spc="-5" dirty="0">
                <a:latin typeface="+mn-lt"/>
                <a:cs typeface="Georgia"/>
              </a:rPr>
              <a:t>other</a:t>
            </a:r>
            <a:r>
              <a:rPr lang="en-US" sz="2000" spc="-15" dirty="0">
                <a:latin typeface="+mn-lt"/>
                <a:cs typeface="Georgia"/>
              </a:rPr>
              <a:t> </a:t>
            </a:r>
            <a:r>
              <a:rPr lang="en-US" sz="2000" spc="-5" dirty="0">
                <a:latin typeface="+mn-lt"/>
                <a:cs typeface="Georgia"/>
              </a:rPr>
              <a:t>than</a:t>
            </a:r>
            <a:r>
              <a:rPr lang="en-US" sz="2000" spc="15" dirty="0">
                <a:latin typeface="+mn-lt"/>
                <a:cs typeface="Georgia"/>
              </a:rPr>
              <a:t> </a:t>
            </a:r>
            <a:r>
              <a:rPr lang="en-US" sz="2000" spc="-5" dirty="0">
                <a:latin typeface="+mn-lt"/>
                <a:cs typeface="Georgia"/>
              </a:rPr>
              <a:t>the list </a:t>
            </a:r>
            <a:r>
              <a:rPr lang="en-US" sz="2000" dirty="0">
                <a:latin typeface="+mn-lt"/>
                <a:cs typeface="Georgia"/>
              </a:rPr>
              <a:t>of</a:t>
            </a:r>
            <a:r>
              <a:rPr lang="en-US" sz="2000" spc="5" dirty="0">
                <a:latin typeface="+mn-lt"/>
                <a:cs typeface="Georgia"/>
              </a:rPr>
              <a:t> </a:t>
            </a:r>
            <a:r>
              <a:rPr lang="en-US" sz="2000" spc="-5" dirty="0">
                <a:latin typeface="+mn-lt"/>
                <a:cs typeface="Georgia"/>
              </a:rPr>
              <a:t>approved tests</a:t>
            </a:r>
            <a:r>
              <a:rPr lang="en-US" sz="2000" spc="-20" dirty="0">
                <a:latin typeface="+mn-lt"/>
                <a:cs typeface="Georgia"/>
              </a:rPr>
              <a:t> </a:t>
            </a:r>
            <a:r>
              <a:rPr lang="en-US" sz="2000" spc="-5" dirty="0">
                <a:latin typeface="+mn-lt"/>
                <a:cs typeface="Georgia"/>
              </a:rPr>
              <a:t>will</a:t>
            </a:r>
            <a:r>
              <a:rPr lang="en-US" sz="2000" dirty="0">
                <a:latin typeface="+mn-lt"/>
                <a:cs typeface="Georgia"/>
              </a:rPr>
              <a:t> be</a:t>
            </a:r>
            <a:r>
              <a:rPr lang="en-US" sz="2000" spc="10" dirty="0">
                <a:latin typeface="+mn-lt"/>
                <a:cs typeface="Georgia"/>
              </a:rPr>
              <a:t> </a:t>
            </a:r>
            <a:r>
              <a:rPr lang="en-US" sz="2000" dirty="0">
                <a:latin typeface="+mn-lt"/>
                <a:cs typeface="Georgia"/>
              </a:rPr>
              <a:t>denied; </a:t>
            </a:r>
            <a:r>
              <a:rPr lang="en-US" sz="2000" spc="-5" dirty="0">
                <a:latin typeface="+mn-lt"/>
                <a:cs typeface="Georgia"/>
              </a:rPr>
              <a:t>please</a:t>
            </a:r>
            <a:r>
              <a:rPr lang="en-US" sz="2000" spc="-10" dirty="0">
                <a:latin typeface="+mn-lt"/>
                <a:cs typeface="Georgia"/>
              </a:rPr>
              <a:t> </a:t>
            </a:r>
            <a:r>
              <a:rPr lang="en-US" sz="2000" dirty="0">
                <a:latin typeface="+mn-lt"/>
                <a:cs typeface="Georgia"/>
              </a:rPr>
              <a:t>remember</a:t>
            </a:r>
            <a:r>
              <a:rPr lang="en-US" sz="2000" spc="-10" dirty="0">
                <a:latin typeface="+mn-lt"/>
                <a:cs typeface="Georgia"/>
              </a:rPr>
              <a:t> </a:t>
            </a:r>
            <a:r>
              <a:rPr lang="en-US" sz="2000" spc="-5" dirty="0">
                <a:latin typeface="+mn-lt"/>
                <a:cs typeface="Georgia"/>
              </a:rPr>
              <a:t>that</a:t>
            </a:r>
            <a:r>
              <a:rPr lang="en-US" sz="2000" spc="5" dirty="0">
                <a:latin typeface="+mn-lt"/>
                <a:cs typeface="Georgia"/>
              </a:rPr>
              <a:t> </a:t>
            </a:r>
            <a:r>
              <a:rPr lang="en-US" sz="2000" spc="-5" dirty="0">
                <a:latin typeface="+mn-lt"/>
                <a:cs typeface="Georgia"/>
              </a:rPr>
              <a:t>MetroPlusHealth</a:t>
            </a:r>
            <a:r>
              <a:rPr lang="en-US" sz="2000" spc="-35" dirty="0">
                <a:latin typeface="+mn-lt"/>
                <a:cs typeface="Georgia"/>
              </a:rPr>
              <a:t> </a:t>
            </a:r>
            <a:r>
              <a:rPr lang="en-US" sz="2000" dirty="0">
                <a:latin typeface="+mn-lt"/>
                <a:cs typeface="Georgia"/>
              </a:rPr>
              <a:t>members</a:t>
            </a:r>
            <a:r>
              <a:rPr lang="en-US" sz="2000" spc="-10" dirty="0">
                <a:latin typeface="+mn-lt"/>
                <a:cs typeface="Georgia"/>
              </a:rPr>
              <a:t> </a:t>
            </a:r>
            <a:r>
              <a:rPr lang="en-US" sz="2000" spc="-5" dirty="0">
                <a:latin typeface="+mn-lt"/>
                <a:cs typeface="Georgia"/>
              </a:rPr>
              <a:t>cannot</a:t>
            </a:r>
            <a:r>
              <a:rPr lang="en-US" sz="2000" spc="10" dirty="0">
                <a:latin typeface="+mn-lt"/>
                <a:cs typeface="Georgia"/>
              </a:rPr>
              <a:t> </a:t>
            </a:r>
            <a:r>
              <a:rPr lang="en-US" sz="2000" dirty="0">
                <a:latin typeface="+mn-lt"/>
                <a:cs typeface="Georgia"/>
              </a:rPr>
              <a:t>be</a:t>
            </a:r>
            <a:r>
              <a:rPr lang="en-US" sz="2000" spc="5" dirty="0">
                <a:latin typeface="+mn-lt"/>
                <a:cs typeface="Georgia"/>
              </a:rPr>
              <a:t> </a:t>
            </a:r>
            <a:r>
              <a:rPr lang="en-US" sz="2000" dirty="0">
                <a:latin typeface="+mn-lt"/>
                <a:cs typeface="Georgia"/>
              </a:rPr>
              <a:t>billed</a:t>
            </a:r>
            <a:r>
              <a:rPr lang="en-US" sz="2000" spc="-10" dirty="0">
                <a:latin typeface="+mn-lt"/>
                <a:cs typeface="Georgia"/>
              </a:rPr>
              <a:t> </a:t>
            </a:r>
            <a:r>
              <a:rPr lang="en-US" sz="2000" spc="-5" dirty="0">
                <a:latin typeface="+mn-lt"/>
                <a:cs typeface="Georgia"/>
              </a:rPr>
              <a:t>for</a:t>
            </a:r>
            <a:r>
              <a:rPr lang="en-US" sz="2000" spc="5" dirty="0">
                <a:latin typeface="+mn-lt"/>
                <a:cs typeface="Georgia"/>
              </a:rPr>
              <a:t> </a:t>
            </a:r>
            <a:r>
              <a:rPr lang="en-US" sz="2000" spc="-5" dirty="0">
                <a:latin typeface="+mn-lt"/>
                <a:cs typeface="Georgia"/>
              </a:rPr>
              <a:t>these</a:t>
            </a:r>
            <a:r>
              <a:rPr lang="en-US" sz="2000" spc="-15" dirty="0">
                <a:latin typeface="+mn-lt"/>
                <a:cs typeface="Georgia"/>
              </a:rPr>
              <a:t> </a:t>
            </a:r>
            <a:r>
              <a:rPr lang="en-US" sz="2000" spc="-5" dirty="0">
                <a:latin typeface="+mn-lt"/>
                <a:cs typeface="Georgia"/>
              </a:rPr>
              <a:t>services.</a:t>
            </a:r>
            <a:endParaRPr lang="en-US" sz="2000" dirty="0">
              <a:latin typeface="+mn-lt"/>
              <a:cs typeface="Georgia"/>
            </a:endParaRPr>
          </a:p>
          <a:p>
            <a:endParaRPr lang="en-US" dirty="0"/>
          </a:p>
        </p:txBody>
      </p:sp>
      <p:pic>
        <p:nvPicPr>
          <p:cNvPr id="5" name="object 8">
            <a:extLst>
              <a:ext uri="{FF2B5EF4-FFF2-40B4-BE49-F238E27FC236}">
                <a16:creationId xmlns:a16="http://schemas.microsoft.com/office/drawing/2014/main" id="{62F84D1D-BBE8-49B6-8A4A-3FF44E4325ED}"/>
              </a:ext>
            </a:extLst>
          </p:cNvPr>
          <p:cNvPicPr/>
          <p:nvPr/>
        </p:nvPicPr>
        <p:blipFill>
          <a:blip r:embed="rId4" cstate="print"/>
          <a:stretch>
            <a:fillRect/>
          </a:stretch>
        </p:blipFill>
        <p:spPr>
          <a:xfrm>
            <a:off x="10546080" y="1335044"/>
            <a:ext cx="1465407" cy="1886470"/>
          </a:xfrm>
          <a:prstGeom prst="rect">
            <a:avLst/>
          </a:prstGeom>
        </p:spPr>
      </p:pic>
    </p:spTree>
    <p:extLst>
      <p:ext uri="{BB962C8B-B14F-4D97-AF65-F5344CB8AC3E}">
        <p14:creationId xmlns:p14="http://schemas.microsoft.com/office/powerpoint/2010/main" val="690061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9B92E4-BF59-2050-9671-D28AA104DC0F}"/>
              </a:ext>
            </a:extLst>
          </p:cNvPr>
          <p:cNvSpPr>
            <a:spLocks noGrp="1"/>
          </p:cNvSpPr>
          <p:nvPr>
            <p:ph type="body" sz="quarter" idx="10"/>
          </p:nvPr>
        </p:nvSpPr>
        <p:spPr>
          <a:xfrm>
            <a:off x="0" y="-7"/>
            <a:ext cx="12192000" cy="954367"/>
          </a:xfrm>
        </p:spPr>
        <p:txBody>
          <a:bodyPr/>
          <a:lstStyle/>
          <a:p>
            <a:pPr algn="ctr"/>
            <a:r>
              <a:rPr lang="en-US" b="1"/>
              <a:t>Member Eligibility Verification</a:t>
            </a:r>
          </a:p>
        </p:txBody>
      </p:sp>
      <p:sp>
        <p:nvSpPr>
          <p:cNvPr id="4" name="Content Placeholder 3">
            <a:extLst>
              <a:ext uri="{FF2B5EF4-FFF2-40B4-BE49-F238E27FC236}">
                <a16:creationId xmlns:a16="http://schemas.microsoft.com/office/drawing/2014/main" id="{DE83DFDB-647D-7DAD-8682-1C035B362BD6}"/>
              </a:ext>
            </a:extLst>
          </p:cNvPr>
          <p:cNvSpPr>
            <a:spLocks noGrp="1"/>
          </p:cNvSpPr>
          <p:nvPr>
            <p:ph sz="quarter" idx="11"/>
          </p:nvPr>
        </p:nvSpPr>
        <p:spPr>
          <a:xfrm>
            <a:off x="777240" y="1280160"/>
            <a:ext cx="10454640" cy="4800599"/>
          </a:xfrm>
        </p:spPr>
        <p:txBody>
          <a:bodyPr vert="horz" lIns="0" tIns="0" rIns="0" bIns="0" rtlCol="0" anchor="t">
            <a:noAutofit/>
          </a:bodyPr>
          <a:lstStyle/>
          <a:p>
            <a:pPr marL="298450" indent="-285750">
              <a:lnSpc>
                <a:spcPct val="100000"/>
              </a:lnSpc>
              <a:spcBef>
                <a:spcPts val="1360"/>
              </a:spcBef>
              <a:buClr>
                <a:schemeClr val="bg2"/>
              </a:buClr>
              <a:buFont typeface="Wingdings" panose="05000000000000000000" pitchFamily="2" charset="2"/>
              <a:buChar char="Ø"/>
            </a:pPr>
            <a:r>
              <a:rPr lang="en-US" sz="1900" spc="-10">
                <a:latin typeface="+mn-lt"/>
                <a:cs typeface="Arial"/>
              </a:rPr>
              <a:t>Members’</a:t>
            </a:r>
            <a:r>
              <a:rPr lang="en-US" sz="1900" spc="-35">
                <a:latin typeface="+mn-lt"/>
                <a:cs typeface="Arial"/>
              </a:rPr>
              <a:t> </a:t>
            </a:r>
            <a:r>
              <a:rPr lang="en-US" sz="1900">
                <a:latin typeface="+mn-lt"/>
                <a:cs typeface="Arial"/>
              </a:rPr>
              <a:t>coverage</a:t>
            </a:r>
            <a:r>
              <a:rPr lang="en-US" sz="1900" spc="-15">
                <a:latin typeface="+mn-lt"/>
                <a:cs typeface="Arial"/>
              </a:rPr>
              <a:t> </a:t>
            </a:r>
            <a:r>
              <a:rPr lang="en-US" sz="1900">
                <a:latin typeface="+mn-lt"/>
                <a:cs typeface="Arial"/>
              </a:rPr>
              <a:t>and</a:t>
            </a:r>
            <a:r>
              <a:rPr lang="en-US" sz="1900" spc="-15">
                <a:latin typeface="+mn-lt"/>
                <a:cs typeface="Arial"/>
              </a:rPr>
              <a:t> </a:t>
            </a:r>
            <a:r>
              <a:rPr lang="en-US" sz="1900" spc="-10">
                <a:latin typeface="+mn-lt"/>
                <a:cs typeface="Arial"/>
              </a:rPr>
              <a:t>PCP</a:t>
            </a:r>
            <a:r>
              <a:rPr lang="en-US" sz="1900" spc="-5">
                <a:latin typeface="+mn-lt"/>
                <a:cs typeface="Arial"/>
              </a:rPr>
              <a:t> </a:t>
            </a:r>
            <a:r>
              <a:rPr lang="en-US" sz="1900" spc="-15">
                <a:latin typeface="+mn-lt"/>
                <a:cs typeface="Arial"/>
              </a:rPr>
              <a:t>must</a:t>
            </a:r>
            <a:r>
              <a:rPr lang="en-US" sz="1900" spc="50">
                <a:latin typeface="+mn-lt"/>
                <a:cs typeface="Arial"/>
              </a:rPr>
              <a:t> </a:t>
            </a:r>
            <a:r>
              <a:rPr lang="en-US" sz="1900">
                <a:latin typeface="+mn-lt"/>
                <a:cs typeface="Arial"/>
              </a:rPr>
              <a:t>be</a:t>
            </a:r>
            <a:r>
              <a:rPr lang="en-US" sz="1900" spc="20">
                <a:latin typeface="+mn-lt"/>
                <a:cs typeface="Arial"/>
              </a:rPr>
              <a:t> </a:t>
            </a:r>
            <a:r>
              <a:rPr lang="en-US" sz="1900" spc="5">
                <a:latin typeface="+mn-lt"/>
                <a:cs typeface="Arial"/>
              </a:rPr>
              <a:t>verified</a:t>
            </a:r>
            <a:r>
              <a:rPr lang="en-US" sz="1900" spc="-90">
                <a:latin typeface="+mn-lt"/>
                <a:cs typeface="Arial"/>
              </a:rPr>
              <a:t> </a:t>
            </a:r>
            <a:r>
              <a:rPr lang="en-US" sz="1900">
                <a:latin typeface="+mn-lt"/>
                <a:cs typeface="Arial"/>
              </a:rPr>
              <a:t>before</a:t>
            </a:r>
            <a:r>
              <a:rPr lang="en-US" sz="1900" spc="-60">
                <a:latin typeface="+mn-lt"/>
                <a:cs typeface="Arial"/>
              </a:rPr>
              <a:t> </a:t>
            </a:r>
            <a:r>
              <a:rPr lang="en-US" sz="1900">
                <a:latin typeface="+mn-lt"/>
                <a:cs typeface="Arial"/>
              </a:rPr>
              <a:t>every</a:t>
            </a:r>
            <a:r>
              <a:rPr lang="en-US" sz="1900" spc="-25">
                <a:latin typeface="+mn-lt"/>
                <a:cs typeface="Arial"/>
              </a:rPr>
              <a:t> </a:t>
            </a:r>
            <a:r>
              <a:rPr lang="en-US" sz="1900" spc="-10">
                <a:latin typeface="+mn-lt"/>
                <a:cs typeface="Arial"/>
              </a:rPr>
              <a:t>encounter.</a:t>
            </a:r>
            <a:endParaRPr lang="en-US" sz="1900">
              <a:latin typeface="+mn-lt"/>
              <a:cs typeface="Arial"/>
            </a:endParaRPr>
          </a:p>
          <a:p>
            <a:pPr marL="812800" marR="5080" indent="-342900">
              <a:lnSpc>
                <a:spcPct val="100000"/>
              </a:lnSpc>
              <a:spcBef>
                <a:spcPts val="1260"/>
              </a:spcBef>
              <a:buClr>
                <a:schemeClr val="bg2"/>
              </a:buClr>
              <a:buFont typeface="Wingdings" panose="05000000000000000000" pitchFamily="2" charset="2"/>
              <a:buChar char="q"/>
            </a:pPr>
            <a:r>
              <a:rPr lang="en-US" sz="1900" b="1">
                <a:latin typeface="+mn-lt"/>
                <a:cs typeface="Arial"/>
              </a:rPr>
              <a:t>Step</a:t>
            </a:r>
            <a:r>
              <a:rPr lang="en-US" sz="1900" b="1" spc="155">
                <a:latin typeface="+mn-lt"/>
                <a:cs typeface="Arial"/>
              </a:rPr>
              <a:t> </a:t>
            </a:r>
            <a:r>
              <a:rPr lang="en-US" sz="1900" b="1">
                <a:latin typeface="+mn-lt"/>
                <a:cs typeface="Arial"/>
              </a:rPr>
              <a:t>1:</a:t>
            </a:r>
            <a:r>
              <a:rPr lang="en-US" sz="1900" b="1" spc="120">
                <a:latin typeface="+mn-lt"/>
                <a:cs typeface="Arial"/>
              </a:rPr>
              <a:t> </a:t>
            </a:r>
            <a:r>
              <a:rPr lang="en-US" sz="1900" spc="-5">
                <a:latin typeface="+mn-lt"/>
                <a:cs typeface="Arial"/>
              </a:rPr>
              <a:t>Ask</a:t>
            </a:r>
            <a:r>
              <a:rPr lang="en-US" sz="1900" spc="145">
                <a:latin typeface="+mn-lt"/>
                <a:cs typeface="Arial"/>
              </a:rPr>
              <a:t> </a:t>
            </a:r>
            <a:r>
              <a:rPr lang="en-US" sz="1900">
                <a:latin typeface="+mn-lt"/>
                <a:cs typeface="Arial"/>
              </a:rPr>
              <a:t>to</a:t>
            </a:r>
            <a:r>
              <a:rPr lang="en-US" sz="1900" spc="155">
                <a:latin typeface="+mn-lt"/>
                <a:cs typeface="Arial"/>
              </a:rPr>
              <a:t> </a:t>
            </a:r>
            <a:r>
              <a:rPr lang="en-US" sz="1900">
                <a:latin typeface="+mn-lt"/>
                <a:cs typeface="Arial"/>
              </a:rPr>
              <a:t>see</a:t>
            </a:r>
            <a:r>
              <a:rPr lang="en-US" sz="1900" spc="114">
                <a:latin typeface="+mn-lt"/>
                <a:cs typeface="Arial"/>
              </a:rPr>
              <a:t> </a:t>
            </a:r>
            <a:r>
              <a:rPr lang="en-US" sz="1900">
                <a:latin typeface="+mn-lt"/>
                <a:cs typeface="Arial"/>
              </a:rPr>
              <a:t>their</a:t>
            </a:r>
            <a:r>
              <a:rPr lang="en-US" sz="1900" spc="155">
                <a:latin typeface="+mn-lt"/>
                <a:cs typeface="Arial"/>
              </a:rPr>
              <a:t> </a:t>
            </a:r>
            <a:r>
              <a:rPr lang="en-US" sz="1900" spc="-5" err="1">
                <a:latin typeface="+mn-lt"/>
                <a:cs typeface="Arial"/>
              </a:rPr>
              <a:t>MetroPlusHealth</a:t>
            </a:r>
            <a:r>
              <a:rPr lang="en-US" sz="1900" spc="110">
                <a:latin typeface="+mn-lt"/>
                <a:cs typeface="Arial"/>
              </a:rPr>
              <a:t> </a:t>
            </a:r>
            <a:r>
              <a:rPr lang="en-US" sz="1900" spc="-10">
                <a:latin typeface="+mn-lt"/>
                <a:cs typeface="Arial"/>
              </a:rPr>
              <a:t>Member</a:t>
            </a:r>
            <a:r>
              <a:rPr lang="en-US" sz="1900" spc="160">
                <a:latin typeface="+mn-lt"/>
                <a:cs typeface="Arial"/>
              </a:rPr>
              <a:t> </a:t>
            </a:r>
            <a:r>
              <a:rPr lang="en-US" sz="1900">
                <a:latin typeface="+mn-lt"/>
                <a:cs typeface="Arial"/>
              </a:rPr>
              <a:t>ID</a:t>
            </a:r>
            <a:r>
              <a:rPr lang="en-US" sz="1900" spc="140">
                <a:latin typeface="+mn-lt"/>
                <a:cs typeface="Arial"/>
              </a:rPr>
              <a:t> </a:t>
            </a:r>
            <a:r>
              <a:rPr lang="en-US" sz="1900">
                <a:latin typeface="+mn-lt"/>
                <a:cs typeface="Arial"/>
              </a:rPr>
              <a:t>Card</a:t>
            </a:r>
            <a:r>
              <a:rPr lang="en-US" sz="1900" spc="155">
                <a:latin typeface="+mn-lt"/>
                <a:cs typeface="Arial"/>
              </a:rPr>
              <a:t> </a:t>
            </a:r>
            <a:r>
              <a:rPr lang="en-US" sz="1900" spc="-10">
                <a:latin typeface="+mn-lt"/>
                <a:cs typeface="Arial"/>
              </a:rPr>
              <a:t>and</a:t>
            </a:r>
            <a:r>
              <a:rPr lang="en-US" sz="1900" spc="155">
                <a:latin typeface="+mn-lt"/>
                <a:cs typeface="Arial"/>
              </a:rPr>
              <a:t> </a:t>
            </a:r>
            <a:r>
              <a:rPr lang="en-US" sz="1900" spc="-5">
                <a:latin typeface="+mn-lt"/>
                <a:cs typeface="Arial"/>
              </a:rPr>
              <a:t>a</a:t>
            </a:r>
            <a:r>
              <a:rPr lang="en-US" sz="1900" spc="150">
                <a:latin typeface="+mn-lt"/>
                <a:cs typeface="Arial"/>
              </a:rPr>
              <a:t> </a:t>
            </a:r>
            <a:r>
              <a:rPr lang="en-US" sz="1900" spc="-10">
                <a:latin typeface="+mn-lt"/>
                <a:cs typeface="Arial"/>
              </a:rPr>
              <a:t>Photo </a:t>
            </a:r>
            <a:r>
              <a:rPr lang="en-US" sz="1900" spc="-484">
                <a:latin typeface="+mn-lt"/>
                <a:cs typeface="Arial"/>
              </a:rPr>
              <a:t> </a:t>
            </a:r>
            <a:r>
              <a:rPr lang="en-US" sz="1900">
                <a:latin typeface="+mn-lt"/>
                <a:cs typeface="Arial"/>
              </a:rPr>
              <a:t>ID</a:t>
            </a:r>
          </a:p>
          <a:p>
            <a:pPr marL="812800" indent="-342900">
              <a:lnSpc>
                <a:spcPct val="100000"/>
              </a:lnSpc>
              <a:spcBef>
                <a:spcPts val="70"/>
              </a:spcBef>
              <a:buClr>
                <a:schemeClr val="bg2"/>
              </a:buClr>
              <a:buFont typeface="Wingdings" panose="05000000000000000000" pitchFamily="2" charset="2"/>
              <a:buChar char="q"/>
            </a:pPr>
            <a:r>
              <a:rPr lang="en-US" sz="1900" b="1">
                <a:latin typeface="+mn-lt"/>
                <a:cs typeface="Arial"/>
              </a:rPr>
              <a:t>Step</a:t>
            </a:r>
            <a:r>
              <a:rPr lang="en-US" sz="1900" b="1" spc="-20">
                <a:latin typeface="+mn-lt"/>
                <a:cs typeface="Arial"/>
              </a:rPr>
              <a:t> </a:t>
            </a:r>
            <a:r>
              <a:rPr lang="en-US" sz="1900" b="1">
                <a:latin typeface="+mn-lt"/>
                <a:cs typeface="Arial"/>
              </a:rPr>
              <a:t>2:</a:t>
            </a:r>
            <a:r>
              <a:rPr lang="en-US" sz="1900" b="1" spc="20">
                <a:latin typeface="+mn-lt"/>
                <a:cs typeface="Arial"/>
              </a:rPr>
              <a:t> </a:t>
            </a:r>
            <a:r>
              <a:rPr lang="en-US" sz="1900">
                <a:latin typeface="+mn-lt"/>
                <a:cs typeface="Arial"/>
              </a:rPr>
              <a:t>Check</a:t>
            </a:r>
            <a:r>
              <a:rPr lang="en-US" sz="1900" spc="-35">
                <a:latin typeface="+mn-lt"/>
                <a:cs typeface="Arial"/>
              </a:rPr>
              <a:t> </a:t>
            </a:r>
            <a:r>
              <a:rPr lang="en-US" sz="1900" spc="-10">
                <a:latin typeface="+mn-lt"/>
                <a:cs typeface="Arial"/>
              </a:rPr>
              <a:t>member’s</a:t>
            </a:r>
            <a:r>
              <a:rPr lang="en-US" sz="1900" spc="80">
                <a:latin typeface="+mn-lt"/>
                <a:cs typeface="Arial"/>
              </a:rPr>
              <a:t> </a:t>
            </a:r>
            <a:r>
              <a:rPr lang="en-US" sz="1900" spc="5">
                <a:latin typeface="+mn-lt"/>
                <a:cs typeface="Arial"/>
              </a:rPr>
              <a:t>eligibility</a:t>
            </a:r>
            <a:r>
              <a:rPr lang="en-US" sz="1900" spc="-100">
                <a:latin typeface="+mn-lt"/>
                <a:cs typeface="Arial"/>
              </a:rPr>
              <a:t> </a:t>
            </a:r>
            <a:r>
              <a:rPr lang="en-US" sz="1900" spc="5">
                <a:latin typeface="+mn-lt"/>
                <a:cs typeface="Arial"/>
              </a:rPr>
              <a:t>using</a:t>
            </a:r>
            <a:r>
              <a:rPr lang="en-US" sz="1900" spc="-25">
                <a:latin typeface="+mn-lt"/>
                <a:cs typeface="Arial"/>
              </a:rPr>
              <a:t> </a:t>
            </a:r>
            <a:r>
              <a:rPr lang="en-US" sz="1900">
                <a:latin typeface="+mn-lt"/>
                <a:cs typeface="Arial"/>
              </a:rPr>
              <a:t>one</a:t>
            </a:r>
            <a:r>
              <a:rPr lang="en-US" sz="1900" spc="-20">
                <a:latin typeface="+mn-lt"/>
                <a:cs typeface="Arial"/>
              </a:rPr>
              <a:t> </a:t>
            </a:r>
            <a:r>
              <a:rPr lang="en-US" sz="1900">
                <a:latin typeface="+mn-lt"/>
                <a:cs typeface="Arial"/>
              </a:rPr>
              <a:t>of</a:t>
            </a:r>
            <a:r>
              <a:rPr lang="en-US" sz="1900" spc="-25">
                <a:latin typeface="+mn-lt"/>
                <a:cs typeface="Arial"/>
              </a:rPr>
              <a:t> </a:t>
            </a:r>
            <a:r>
              <a:rPr lang="en-US" sz="1900">
                <a:latin typeface="+mn-lt"/>
                <a:cs typeface="Arial"/>
              </a:rPr>
              <a:t>these</a:t>
            </a:r>
            <a:r>
              <a:rPr lang="en-US" sz="1900" spc="-25">
                <a:latin typeface="+mn-lt"/>
                <a:cs typeface="Arial"/>
              </a:rPr>
              <a:t> </a:t>
            </a:r>
            <a:r>
              <a:rPr lang="en-US" sz="1900" spc="-10">
                <a:latin typeface="+mn-lt"/>
                <a:cs typeface="Arial"/>
              </a:rPr>
              <a:t>methods:</a:t>
            </a:r>
            <a:endParaRPr lang="en-US" sz="1900">
              <a:latin typeface="+mn-lt"/>
              <a:cs typeface="Arial"/>
            </a:endParaRPr>
          </a:p>
          <a:p>
            <a:pPr marL="1214755" indent="-288290">
              <a:lnSpc>
                <a:spcPct val="100000"/>
              </a:lnSpc>
              <a:spcBef>
                <a:spcPts val="615"/>
              </a:spcBef>
              <a:buClr>
                <a:schemeClr val="bg2"/>
              </a:buClr>
              <a:buFont typeface="Wingdings" panose="05000000000000000000" pitchFamily="2" charset="2"/>
              <a:buChar char="Ø"/>
              <a:tabLst>
                <a:tab pos="1214755" algn="l"/>
                <a:tab pos="1215390" algn="l"/>
              </a:tabLst>
            </a:pPr>
            <a:r>
              <a:rPr lang="en-US" sz="1900" err="1">
                <a:latin typeface="+mn-lt"/>
                <a:cs typeface="Arial"/>
              </a:rPr>
              <a:t>MetroPlusHealth</a:t>
            </a:r>
            <a:r>
              <a:rPr lang="en-US" sz="1900" spc="-50">
                <a:latin typeface="+mn-lt"/>
                <a:cs typeface="Arial"/>
              </a:rPr>
              <a:t> </a:t>
            </a:r>
            <a:r>
              <a:rPr lang="en-US" sz="1900">
                <a:latin typeface="+mn-lt"/>
                <a:cs typeface="Arial"/>
              </a:rPr>
              <a:t>Provider</a:t>
            </a:r>
            <a:r>
              <a:rPr lang="en-US" sz="1900" spc="-75">
                <a:latin typeface="+mn-lt"/>
                <a:cs typeface="Arial"/>
              </a:rPr>
              <a:t> </a:t>
            </a:r>
            <a:r>
              <a:rPr lang="en-US" sz="1900" spc="5">
                <a:latin typeface="+mn-lt"/>
                <a:cs typeface="Arial"/>
              </a:rPr>
              <a:t>Portal:</a:t>
            </a:r>
            <a:endParaRPr lang="en-US" sz="1900">
              <a:latin typeface="+mn-lt"/>
              <a:cs typeface="Arial"/>
            </a:endParaRPr>
          </a:p>
          <a:p>
            <a:pPr marL="1500505" indent="-285750">
              <a:lnSpc>
                <a:spcPct val="100000"/>
              </a:lnSpc>
              <a:buClr>
                <a:schemeClr val="bg2"/>
              </a:buClr>
              <a:buFont typeface="Wingdings" panose="05000000000000000000" pitchFamily="2" charset="2"/>
              <a:buChar char="Ø"/>
            </a:pPr>
            <a:r>
              <a:rPr lang="en-US" sz="1900" b="1" u="sng" spc="-5">
                <a:uFill>
                  <a:solidFill>
                    <a:srgbClr val="0563C1"/>
                  </a:solidFill>
                </a:uFill>
                <a:latin typeface="+mn-lt"/>
                <a:cs typeface="Arial"/>
                <a:hlinkClick r:id="rId4">
                  <a:extLst>
                    <a:ext uri="{A12FA001-AC4F-418D-AE19-62706E023703}">
                      <ahyp:hlinkClr xmlns:ahyp="http://schemas.microsoft.com/office/drawing/2018/hyperlinkcolor" val="tx"/>
                    </a:ext>
                  </a:extLst>
                </a:hlinkClick>
              </a:rPr>
              <a:t>http://providers.metroplus.org</a:t>
            </a:r>
            <a:endParaRPr lang="en-US" sz="1900">
              <a:latin typeface="+mn-lt"/>
              <a:cs typeface="Arial"/>
            </a:endParaRPr>
          </a:p>
          <a:p>
            <a:pPr marL="1214755" marR="378460" indent="-288290">
              <a:lnSpc>
                <a:spcPct val="100000"/>
              </a:lnSpc>
              <a:spcBef>
                <a:spcPts val="610"/>
              </a:spcBef>
              <a:buClr>
                <a:schemeClr val="bg2"/>
              </a:buClr>
              <a:buFont typeface="Wingdings" panose="05000000000000000000" pitchFamily="2" charset="2"/>
              <a:buChar char="Ø"/>
              <a:tabLst>
                <a:tab pos="1214755" algn="l"/>
                <a:tab pos="1215390" algn="l"/>
              </a:tabLst>
            </a:pPr>
            <a:r>
              <a:rPr lang="en-US" sz="1900" spc="-15">
                <a:latin typeface="+mn-lt"/>
                <a:cs typeface="Arial"/>
              </a:rPr>
              <a:t>EMEVS</a:t>
            </a:r>
            <a:r>
              <a:rPr lang="en-US" sz="1900" spc="55">
                <a:latin typeface="+mn-lt"/>
                <a:cs typeface="Arial"/>
              </a:rPr>
              <a:t> </a:t>
            </a:r>
            <a:r>
              <a:rPr lang="en-US" sz="1900" spc="-15">
                <a:latin typeface="+mn-lt"/>
                <a:cs typeface="Arial"/>
              </a:rPr>
              <a:t>web</a:t>
            </a:r>
            <a:r>
              <a:rPr lang="en-US" sz="1900" spc="5">
                <a:latin typeface="+mn-lt"/>
                <a:cs typeface="Arial"/>
              </a:rPr>
              <a:t> site:</a:t>
            </a:r>
            <a:r>
              <a:rPr lang="en-US" sz="1900" spc="-30">
                <a:latin typeface="+mn-lt"/>
                <a:cs typeface="Arial"/>
              </a:rPr>
              <a:t> </a:t>
            </a:r>
            <a:r>
              <a:rPr lang="en-US" sz="1900" b="1" u="sng" spc="-20">
                <a:solidFill>
                  <a:srgbClr val="0563C1"/>
                </a:solidFill>
                <a:uFill>
                  <a:solidFill>
                    <a:srgbClr val="0563C1"/>
                  </a:solidFill>
                </a:uFill>
                <a:latin typeface="+mn-lt"/>
                <a:cs typeface="Arial"/>
                <a:hlinkClick r:id="rId5">
                  <a:extLst>
                    <a:ext uri="{A12FA001-AC4F-418D-AE19-62706E023703}">
                      <ahyp:hlinkClr xmlns:ahyp="http://schemas.microsoft.com/office/drawing/2018/hyperlinkcolor" val="tx"/>
                    </a:ext>
                  </a:extLst>
                </a:hlinkClick>
              </a:rPr>
              <a:t>www.emedny.org</a:t>
            </a:r>
            <a:r>
              <a:rPr lang="en-US" sz="1900" b="1" spc="15">
                <a:latin typeface="+mn-lt"/>
                <a:cs typeface="Arial"/>
                <a:hlinkClick r:id="rId5">
                  <a:extLst>
                    <a:ext uri="{A12FA001-AC4F-418D-AE19-62706E023703}">
                      <ahyp:hlinkClr xmlns:ahyp="http://schemas.microsoft.com/office/drawing/2018/hyperlinkcolor" val="tx"/>
                    </a:ext>
                  </a:extLst>
                </a:hlinkClick>
              </a:rPr>
              <a:t> </a:t>
            </a:r>
            <a:r>
              <a:rPr lang="en-US" sz="1900">
                <a:latin typeface="+mn-lt"/>
                <a:cs typeface="Arial"/>
              </a:rPr>
              <a:t>for</a:t>
            </a:r>
            <a:r>
              <a:rPr lang="en-US" sz="1900" spc="-20">
                <a:latin typeface="+mn-lt"/>
                <a:cs typeface="Arial"/>
              </a:rPr>
              <a:t> </a:t>
            </a:r>
            <a:r>
              <a:rPr lang="en-US" sz="1900" spc="5">
                <a:latin typeface="+mn-lt"/>
                <a:cs typeface="Arial"/>
              </a:rPr>
              <a:t>Medicaid, </a:t>
            </a:r>
            <a:r>
              <a:rPr lang="en-US" sz="1900" spc="10">
                <a:latin typeface="+mn-lt"/>
                <a:cs typeface="Arial"/>
              </a:rPr>
              <a:t> </a:t>
            </a:r>
            <a:r>
              <a:rPr lang="en-US" sz="1900" spc="-25">
                <a:latin typeface="+mn-lt"/>
                <a:cs typeface="Arial"/>
              </a:rPr>
              <a:t>M</a:t>
            </a:r>
            <a:r>
              <a:rPr lang="en-US" sz="1900">
                <a:latin typeface="+mn-lt"/>
                <a:cs typeface="Arial"/>
              </a:rPr>
              <a:t>ed</a:t>
            </a:r>
            <a:r>
              <a:rPr lang="en-US" sz="1900" spc="25">
                <a:latin typeface="+mn-lt"/>
                <a:cs typeface="Arial"/>
              </a:rPr>
              <a:t>i</a:t>
            </a:r>
            <a:r>
              <a:rPr lang="en-US" sz="1900">
                <a:latin typeface="+mn-lt"/>
                <a:cs typeface="Arial"/>
              </a:rPr>
              <a:t>ca</a:t>
            </a:r>
            <a:r>
              <a:rPr lang="en-US" sz="1900" spc="25">
                <a:latin typeface="+mn-lt"/>
                <a:cs typeface="Arial"/>
              </a:rPr>
              <a:t>i</a:t>
            </a:r>
            <a:r>
              <a:rPr lang="en-US" sz="1900" spc="-5">
                <a:latin typeface="+mn-lt"/>
                <a:cs typeface="Arial"/>
              </a:rPr>
              <a:t>d</a:t>
            </a:r>
            <a:r>
              <a:rPr lang="en-US" sz="1900" spc="-65">
                <a:latin typeface="+mn-lt"/>
                <a:cs typeface="Arial"/>
              </a:rPr>
              <a:t> </a:t>
            </a:r>
            <a:r>
              <a:rPr lang="en-US" sz="1900" spc="-10">
                <a:latin typeface="+mn-lt"/>
                <a:cs typeface="Arial"/>
              </a:rPr>
              <a:t>H</a:t>
            </a:r>
            <a:r>
              <a:rPr lang="en-US" sz="1900">
                <a:latin typeface="+mn-lt"/>
                <a:cs typeface="Arial"/>
              </a:rPr>
              <a:t>IV</a:t>
            </a:r>
            <a:r>
              <a:rPr lang="en-US" sz="1900" spc="-10">
                <a:latin typeface="+mn-lt"/>
                <a:cs typeface="Arial"/>
              </a:rPr>
              <a:t> </a:t>
            </a:r>
            <a:r>
              <a:rPr lang="en-US" sz="1900" spc="-15">
                <a:latin typeface="+mn-lt"/>
                <a:cs typeface="Arial"/>
              </a:rPr>
              <a:t>S</a:t>
            </a:r>
            <a:r>
              <a:rPr lang="en-US" sz="1900" spc="-10">
                <a:latin typeface="+mn-lt"/>
                <a:cs typeface="Arial"/>
              </a:rPr>
              <a:t>N</a:t>
            </a:r>
            <a:r>
              <a:rPr lang="en-US" sz="1900">
                <a:latin typeface="+mn-lt"/>
                <a:cs typeface="Arial"/>
              </a:rPr>
              <a:t>P</a:t>
            </a:r>
            <a:r>
              <a:rPr lang="en-US" sz="1900" spc="-10">
                <a:latin typeface="+mn-lt"/>
                <a:cs typeface="Arial"/>
              </a:rPr>
              <a:t> </a:t>
            </a:r>
            <a:r>
              <a:rPr lang="en-US" sz="1900">
                <a:latin typeface="+mn-lt"/>
                <a:cs typeface="Arial"/>
              </a:rPr>
              <a:t>an</a:t>
            </a:r>
            <a:r>
              <a:rPr lang="en-US" sz="1900" spc="-5">
                <a:latin typeface="+mn-lt"/>
                <a:cs typeface="Arial"/>
              </a:rPr>
              <a:t>d</a:t>
            </a:r>
            <a:r>
              <a:rPr lang="en-US" sz="1900" spc="-25">
                <a:latin typeface="+mn-lt"/>
                <a:cs typeface="Arial"/>
              </a:rPr>
              <a:t> </a:t>
            </a:r>
            <a:r>
              <a:rPr lang="en-US" sz="1900" spc="-25" err="1">
                <a:latin typeface="+mn-lt"/>
                <a:cs typeface="Arial"/>
              </a:rPr>
              <a:t>M</a:t>
            </a:r>
            <a:r>
              <a:rPr lang="en-US" sz="1900" spc="5" err="1">
                <a:latin typeface="+mn-lt"/>
                <a:cs typeface="Arial"/>
              </a:rPr>
              <a:t>e</a:t>
            </a:r>
            <a:r>
              <a:rPr lang="en-US" sz="1900" err="1">
                <a:latin typeface="+mn-lt"/>
                <a:cs typeface="Arial"/>
              </a:rPr>
              <a:t>t</a:t>
            </a:r>
            <a:r>
              <a:rPr lang="en-US" sz="1900" spc="10" err="1">
                <a:latin typeface="+mn-lt"/>
                <a:cs typeface="Arial"/>
              </a:rPr>
              <a:t>r</a:t>
            </a:r>
            <a:r>
              <a:rPr lang="en-US" sz="1900" err="1">
                <a:latin typeface="+mn-lt"/>
                <a:cs typeface="Arial"/>
              </a:rPr>
              <a:t>o</a:t>
            </a:r>
            <a:r>
              <a:rPr lang="en-US" sz="1900" spc="-20" err="1">
                <a:latin typeface="+mn-lt"/>
                <a:cs typeface="Arial"/>
              </a:rPr>
              <a:t>P</a:t>
            </a:r>
            <a:r>
              <a:rPr lang="en-US" sz="1900" spc="25" err="1">
                <a:latin typeface="+mn-lt"/>
                <a:cs typeface="Arial"/>
              </a:rPr>
              <a:t>l</a:t>
            </a:r>
            <a:r>
              <a:rPr lang="en-US" sz="1900" err="1">
                <a:latin typeface="+mn-lt"/>
                <a:cs typeface="Arial"/>
              </a:rPr>
              <a:t>u</a:t>
            </a:r>
            <a:r>
              <a:rPr lang="en-US" sz="1900" spc="-5" err="1">
                <a:latin typeface="+mn-lt"/>
                <a:cs typeface="Arial"/>
              </a:rPr>
              <a:t>s</a:t>
            </a:r>
            <a:r>
              <a:rPr lang="en-US" sz="1900" spc="-35">
                <a:latin typeface="+mn-lt"/>
                <a:cs typeface="Arial"/>
              </a:rPr>
              <a:t> </a:t>
            </a:r>
            <a:r>
              <a:rPr lang="en-US" sz="1900" spc="-25">
                <a:latin typeface="+mn-lt"/>
                <a:cs typeface="Arial"/>
              </a:rPr>
              <a:t>M</a:t>
            </a:r>
            <a:r>
              <a:rPr lang="en-US" sz="1900">
                <a:latin typeface="+mn-lt"/>
                <a:cs typeface="Arial"/>
              </a:rPr>
              <a:t>ed</a:t>
            </a:r>
            <a:r>
              <a:rPr lang="en-US" sz="1900" spc="25">
                <a:latin typeface="+mn-lt"/>
                <a:cs typeface="Arial"/>
              </a:rPr>
              <a:t>i</a:t>
            </a:r>
            <a:r>
              <a:rPr lang="en-US" sz="1900">
                <a:latin typeface="+mn-lt"/>
                <a:cs typeface="Arial"/>
              </a:rPr>
              <a:t>ca</a:t>
            </a:r>
            <a:r>
              <a:rPr lang="en-US" sz="1900" spc="5">
                <a:latin typeface="+mn-lt"/>
                <a:cs typeface="Arial"/>
              </a:rPr>
              <a:t>r</a:t>
            </a:r>
            <a:r>
              <a:rPr lang="en-US" sz="1900" spc="-5">
                <a:latin typeface="+mn-lt"/>
                <a:cs typeface="Arial"/>
              </a:rPr>
              <a:t>e</a:t>
            </a:r>
            <a:r>
              <a:rPr lang="en-US" sz="1900" spc="-135">
                <a:latin typeface="+mn-lt"/>
                <a:cs typeface="Arial"/>
              </a:rPr>
              <a:t> </a:t>
            </a:r>
            <a:r>
              <a:rPr lang="en-US" sz="1900" spc="-15">
                <a:latin typeface="+mn-lt"/>
                <a:cs typeface="Arial"/>
              </a:rPr>
              <a:t>A</a:t>
            </a:r>
            <a:r>
              <a:rPr lang="en-US" sz="1900">
                <a:latin typeface="+mn-lt"/>
                <a:cs typeface="Arial"/>
              </a:rPr>
              <a:t>d</a:t>
            </a:r>
            <a:r>
              <a:rPr lang="en-US" sz="1900" spc="-5">
                <a:latin typeface="+mn-lt"/>
                <a:cs typeface="Arial"/>
              </a:rPr>
              <a:t>v</a:t>
            </a:r>
            <a:r>
              <a:rPr lang="en-US" sz="1900">
                <a:latin typeface="+mn-lt"/>
                <a:cs typeface="Arial"/>
              </a:rPr>
              <a:t>an</a:t>
            </a:r>
            <a:r>
              <a:rPr lang="en-US" sz="1900" spc="-5">
                <a:latin typeface="+mn-lt"/>
                <a:cs typeface="Arial"/>
              </a:rPr>
              <a:t>t</a:t>
            </a:r>
            <a:r>
              <a:rPr lang="en-US" sz="1900">
                <a:latin typeface="+mn-lt"/>
                <a:cs typeface="Arial"/>
              </a:rPr>
              <a:t>age.</a:t>
            </a:r>
          </a:p>
          <a:p>
            <a:pPr marL="1214755" indent="-288925">
              <a:lnSpc>
                <a:spcPct val="100000"/>
              </a:lnSpc>
              <a:spcBef>
                <a:spcPts val="575"/>
              </a:spcBef>
              <a:buClr>
                <a:schemeClr val="bg2"/>
              </a:buClr>
              <a:buFont typeface="Wingdings" panose="05000000000000000000" pitchFamily="2" charset="2"/>
              <a:buChar char="Ø"/>
              <a:tabLst>
                <a:tab pos="1214755" algn="l"/>
                <a:tab pos="1215390" algn="l"/>
              </a:tabLst>
            </a:pPr>
            <a:r>
              <a:rPr lang="en-US" sz="1900" spc="-15">
                <a:latin typeface="+mn-lt"/>
                <a:cs typeface="Arial"/>
              </a:rPr>
              <a:t>EMEVS</a:t>
            </a:r>
            <a:r>
              <a:rPr lang="en-US" sz="1900" spc="35">
                <a:latin typeface="+mn-lt"/>
                <a:cs typeface="Arial"/>
              </a:rPr>
              <a:t> </a:t>
            </a:r>
            <a:r>
              <a:rPr lang="en-US" sz="1900" spc="5">
                <a:latin typeface="+mn-lt"/>
                <a:cs typeface="Arial"/>
              </a:rPr>
              <a:t>verification</a:t>
            </a:r>
            <a:r>
              <a:rPr lang="en-US" sz="1900" spc="-114">
                <a:latin typeface="+mn-lt"/>
                <a:cs typeface="Arial"/>
              </a:rPr>
              <a:t> </a:t>
            </a:r>
            <a:r>
              <a:rPr lang="en-US" sz="1900" spc="10">
                <a:latin typeface="+mn-lt"/>
                <a:cs typeface="Arial"/>
              </a:rPr>
              <a:t>line:</a:t>
            </a:r>
            <a:endParaRPr lang="en-US" sz="1900">
              <a:latin typeface="+mn-lt"/>
              <a:cs typeface="Arial"/>
            </a:endParaRPr>
          </a:p>
          <a:p>
            <a:pPr marL="1671955" lvl="1" indent="-288290">
              <a:lnSpc>
                <a:spcPct val="100000"/>
              </a:lnSpc>
              <a:spcBef>
                <a:spcPts val="100"/>
              </a:spcBef>
              <a:buClr>
                <a:schemeClr val="bg2"/>
              </a:buClr>
              <a:buFont typeface="Wingdings" panose="05000000000000000000" pitchFamily="2" charset="2"/>
              <a:buChar char="Ø"/>
              <a:tabLst>
                <a:tab pos="1671955" algn="l"/>
                <a:tab pos="1672589" algn="l"/>
              </a:tabLst>
            </a:pPr>
            <a:r>
              <a:rPr lang="en-US" sz="1900" spc="-10">
                <a:latin typeface="+mn-lt"/>
                <a:cs typeface="Arial"/>
              </a:rPr>
              <a:t>Call </a:t>
            </a:r>
            <a:r>
              <a:rPr lang="en-US" sz="1900" b="1" spc="-50">
                <a:latin typeface="+mn-lt"/>
                <a:cs typeface="Arial"/>
              </a:rPr>
              <a:t>800-997-1111</a:t>
            </a:r>
            <a:endParaRPr lang="en-US" sz="1900">
              <a:latin typeface="+mn-lt"/>
              <a:cs typeface="Arial"/>
            </a:endParaRPr>
          </a:p>
          <a:p>
            <a:pPr marL="1671955" marR="7620" lvl="1" indent="-288290">
              <a:lnSpc>
                <a:spcPct val="100600"/>
              </a:lnSpc>
              <a:spcBef>
                <a:spcPts val="110"/>
              </a:spcBef>
              <a:buClr>
                <a:schemeClr val="bg2"/>
              </a:buClr>
              <a:buFont typeface="Wingdings" panose="05000000000000000000" pitchFamily="2" charset="2"/>
              <a:buChar char="Ø"/>
              <a:tabLst>
                <a:tab pos="1671955" algn="l"/>
                <a:tab pos="1672589" algn="l"/>
              </a:tabLst>
            </a:pPr>
            <a:r>
              <a:rPr lang="en-US" sz="1900" spc="-5">
                <a:latin typeface="+mn-lt"/>
                <a:cs typeface="Arial"/>
              </a:rPr>
              <a:t>Enter</a:t>
            </a:r>
            <a:r>
              <a:rPr lang="en-US" sz="1900" spc="145">
                <a:latin typeface="+mn-lt"/>
                <a:cs typeface="Arial"/>
              </a:rPr>
              <a:t> </a:t>
            </a:r>
            <a:r>
              <a:rPr lang="en-US" sz="1900">
                <a:latin typeface="+mn-lt"/>
                <a:cs typeface="Arial"/>
              </a:rPr>
              <a:t>the</a:t>
            </a:r>
            <a:r>
              <a:rPr lang="en-US" sz="1900" spc="160">
                <a:latin typeface="+mn-lt"/>
                <a:cs typeface="Arial"/>
              </a:rPr>
              <a:t> </a:t>
            </a:r>
            <a:r>
              <a:rPr lang="en-US" sz="1900" spc="-5" err="1">
                <a:latin typeface="+mn-lt"/>
                <a:cs typeface="Arial"/>
              </a:rPr>
              <a:t>MetroPlusHealth</a:t>
            </a:r>
            <a:r>
              <a:rPr lang="en-US" sz="1900" spc="150">
                <a:latin typeface="+mn-lt"/>
                <a:cs typeface="Arial"/>
              </a:rPr>
              <a:t> </a:t>
            </a:r>
            <a:r>
              <a:rPr lang="en-US" sz="1900" spc="-5">
                <a:latin typeface="+mn-lt"/>
                <a:cs typeface="Arial"/>
              </a:rPr>
              <a:t>Provider</a:t>
            </a:r>
            <a:r>
              <a:rPr lang="en-US" sz="1900" spc="180">
                <a:latin typeface="+mn-lt"/>
                <a:cs typeface="Arial"/>
              </a:rPr>
              <a:t> </a:t>
            </a:r>
            <a:r>
              <a:rPr lang="en-US" sz="1900" spc="-5">
                <a:latin typeface="+mn-lt"/>
                <a:cs typeface="Arial"/>
              </a:rPr>
              <a:t>Number</a:t>
            </a:r>
            <a:r>
              <a:rPr lang="en-US" sz="1900" spc="180">
                <a:latin typeface="+mn-lt"/>
                <a:cs typeface="Arial"/>
              </a:rPr>
              <a:t> </a:t>
            </a:r>
            <a:r>
              <a:rPr lang="en-US" sz="1900">
                <a:latin typeface="+mn-lt"/>
                <a:cs typeface="Arial"/>
              </a:rPr>
              <a:t>01529762</a:t>
            </a:r>
            <a:r>
              <a:rPr lang="en-US" sz="1900" spc="130">
                <a:latin typeface="+mn-lt"/>
                <a:cs typeface="Arial"/>
              </a:rPr>
              <a:t> </a:t>
            </a:r>
            <a:r>
              <a:rPr lang="en-US" sz="1900">
                <a:latin typeface="+mn-lt"/>
                <a:cs typeface="Arial"/>
              </a:rPr>
              <a:t>and</a:t>
            </a:r>
            <a:r>
              <a:rPr lang="en-US" sz="1900" spc="165">
                <a:latin typeface="+mn-lt"/>
                <a:cs typeface="Arial"/>
              </a:rPr>
              <a:t> </a:t>
            </a:r>
            <a:r>
              <a:rPr lang="en-US" sz="1900">
                <a:latin typeface="+mn-lt"/>
                <a:cs typeface="Arial"/>
              </a:rPr>
              <a:t>the </a:t>
            </a:r>
            <a:r>
              <a:rPr lang="en-US" sz="1900" spc="-455">
                <a:latin typeface="+mn-lt"/>
                <a:cs typeface="Arial"/>
              </a:rPr>
              <a:t> </a:t>
            </a:r>
            <a:r>
              <a:rPr lang="en-US" sz="1900" spc="-15">
                <a:latin typeface="+mn-lt"/>
                <a:cs typeface="Arial"/>
              </a:rPr>
              <a:t>Plan</a:t>
            </a:r>
            <a:r>
              <a:rPr lang="en-US" sz="1900" spc="55">
                <a:latin typeface="+mn-lt"/>
                <a:cs typeface="Arial"/>
              </a:rPr>
              <a:t> </a:t>
            </a:r>
            <a:r>
              <a:rPr lang="en-US" sz="1900" spc="-10">
                <a:latin typeface="+mn-lt"/>
                <a:cs typeface="Arial"/>
              </a:rPr>
              <a:t>Code</a:t>
            </a:r>
            <a:r>
              <a:rPr lang="en-US" sz="1900" spc="25">
                <a:latin typeface="+mn-lt"/>
                <a:cs typeface="Arial"/>
              </a:rPr>
              <a:t> </a:t>
            </a:r>
            <a:r>
              <a:rPr lang="en-US" sz="1900" spc="-15">
                <a:latin typeface="+mn-lt"/>
                <a:cs typeface="Arial"/>
              </a:rPr>
              <a:t>092</a:t>
            </a:r>
            <a:endParaRPr lang="en-US" sz="1900">
              <a:latin typeface="+mn-lt"/>
              <a:cs typeface="Arial"/>
            </a:endParaRPr>
          </a:p>
          <a:p>
            <a:pPr marL="1214755" indent="-288290">
              <a:lnSpc>
                <a:spcPct val="100000"/>
              </a:lnSpc>
              <a:spcBef>
                <a:spcPts val="595"/>
              </a:spcBef>
              <a:buClr>
                <a:schemeClr val="bg2"/>
              </a:buClr>
              <a:buFont typeface="Wingdings" panose="05000000000000000000" pitchFamily="2" charset="2"/>
              <a:buChar char="Ø"/>
              <a:tabLst>
                <a:tab pos="1214755" algn="l"/>
                <a:tab pos="1215390" algn="l"/>
              </a:tabLst>
            </a:pPr>
            <a:r>
              <a:rPr lang="en-US" sz="1900" err="1">
                <a:latin typeface="+mn-lt"/>
                <a:cs typeface="Arial"/>
              </a:rPr>
              <a:t>MetroPlusHealth</a:t>
            </a:r>
            <a:r>
              <a:rPr lang="en-US" sz="1900" spc="-40">
                <a:latin typeface="+mn-lt"/>
                <a:cs typeface="Arial"/>
              </a:rPr>
              <a:t> </a:t>
            </a:r>
            <a:r>
              <a:rPr lang="en-US" sz="1900" spc="-10">
                <a:latin typeface="+mn-lt"/>
                <a:cs typeface="Arial"/>
              </a:rPr>
              <a:t>Customer</a:t>
            </a:r>
            <a:r>
              <a:rPr lang="en-US" sz="1900" spc="10">
                <a:latin typeface="+mn-lt"/>
                <a:cs typeface="Arial"/>
              </a:rPr>
              <a:t> </a:t>
            </a:r>
            <a:r>
              <a:rPr lang="en-US" sz="1900">
                <a:latin typeface="+mn-lt"/>
                <a:cs typeface="Arial"/>
              </a:rPr>
              <a:t>Services:</a:t>
            </a:r>
            <a:r>
              <a:rPr lang="en-US" sz="1900" spc="-35">
                <a:latin typeface="+mn-lt"/>
                <a:cs typeface="Arial"/>
              </a:rPr>
              <a:t> </a:t>
            </a:r>
            <a:r>
              <a:rPr lang="en-US" sz="1900" b="1" spc="5">
                <a:latin typeface="+mn-lt"/>
                <a:cs typeface="Arial"/>
              </a:rPr>
              <a:t>800-303-9626 (TTY: 771)</a:t>
            </a:r>
            <a:endParaRPr lang="en-US" sz="1900">
              <a:latin typeface="+mn-lt"/>
              <a:cs typeface="Arial"/>
            </a:endParaRPr>
          </a:p>
          <a:p>
            <a:endParaRPr lang="en-US" sz="1900"/>
          </a:p>
        </p:txBody>
      </p:sp>
    </p:spTree>
    <p:extLst>
      <p:ext uri="{BB962C8B-B14F-4D97-AF65-F5344CB8AC3E}">
        <p14:creationId xmlns:p14="http://schemas.microsoft.com/office/powerpoint/2010/main" val="1423064944"/>
      </p:ext>
    </p:extLst>
  </p:cSld>
  <p:clrMapOvr>
    <a:masterClrMapping/>
  </p:clrMapOvr>
  <p:extLst>
    <p:ext uri="{6950BFC3-D8DA-4A85-94F7-54DA5524770B}">
      <p188:commentRel xmlns:p188="http://schemas.microsoft.com/office/powerpoint/2018/8/main" r:id="rId3"/>
    </p:ext>
  </p:extLs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1450A-99D6-794E-6B4D-3A13369C0DE2}"/>
              </a:ext>
            </a:extLst>
          </p:cNvPr>
          <p:cNvSpPr>
            <a:spLocks noGrp="1"/>
          </p:cNvSpPr>
          <p:nvPr>
            <p:ph type="title"/>
          </p:nvPr>
        </p:nvSpPr>
        <p:spPr>
          <a:xfrm>
            <a:off x="426308" y="0"/>
            <a:ext cx="11341100" cy="1078992"/>
          </a:xfrm>
        </p:spPr>
        <p:txBody>
          <a:bodyPr/>
          <a:lstStyle/>
          <a:p>
            <a:r>
              <a:rPr lang="en-US"/>
              <a:t>Our Website and Provider Portal</a:t>
            </a:r>
          </a:p>
        </p:txBody>
      </p:sp>
      <p:sp>
        <p:nvSpPr>
          <p:cNvPr id="4" name="Content Placeholder 5">
            <a:extLst>
              <a:ext uri="{FF2B5EF4-FFF2-40B4-BE49-F238E27FC236}">
                <a16:creationId xmlns:a16="http://schemas.microsoft.com/office/drawing/2014/main" id="{3DCA1A21-3974-5D00-399F-F087DD409176}"/>
              </a:ext>
            </a:extLst>
          </p:cNvPr>
          <p:cNvSpPr txBox="1">
            <a:spLocks/>
          </p:cNvSpPr>
          <p:nvPr/>
        </p:nvSpPr>
        <p:spPr>
          <a:xfrm>
            <a:off x="457200" y="1880496"/>
            <a:ext cx="3828040" cy="2567217"/>
          </a:xfrm>
          <a:prstGeom prst="rect">
            <a:avLst/>
          </a:prstGeom>
        </p:spPr>
        <p:txBody>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2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Clr>
                <a:srgbClr val="FFD030"/>
              </a:buClr>
              <a:buFont typeface="Wingdings" panose="05000000000000000000" pitchFamily="2" charset="2"/>
              <a:buChar char="§"/>
              <a:defRPr sz="2200" b="0" i="0" kern="1200">
                <a:solidFill>
                  <a:schemeClr val="bg1"/>
                </a:solidFill>
                <a:latin typeface="Arial" panose="020B0604020202020204" pitchFamily="34" charset="0"/>
                <a:ea typeface="+mn-ea"/>
                <a:cs typeface="Arial" panose="020B0604020202020204" pitchFamily="34" charset="0"/>
              </a:defRPr>
            </a:lvl2pPr>
            <a:lvl3pPr marL="1139825" indent="-225425" algn="l" defTabSz="914400" rtl="0" eaLnBrk="1" latinLnBrk="0" hangingPunct="1">
              <a:lnSpc>
                <a:spcPct val="90000"/>
              </a:lnSpc>
              <a:spcBef>
                <a:spcPts val="500"/>
              </a:spcBef>
              <a:spcAft>
                <a:spcPts val="600"/>
              </a:spcAft>
              <a:buFont typeface="Wingdings" panose="05000000000000000000" pitchFamily="2" charset="2"/>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9pPr>
          </a:lstStyle>
          <a:p>
            <a:pPr marL="19050" marR="226695">
              <a:lnSpc>
                <a:spcPts val="2039"/>
              </a:lnSpc>
              <a:spcBef>
                <a:spcPts val="0"/>
              </a:spcBef>
              <a:spcAft>
                <a:spcPts val="300"/>
              </a:spcAft>
            </a:pPr>
            <a:r>
              <a:rPr lang="en-US" sz="1800" b="1" spc="-5">
                <a:cs typeface="Georgia"/>
              </a:rPr>
              <a:t>Visit </a:t>
            </a:r>
            <a:r>
              <a:rPr lang="en-US" sz="1800" b="1" u="sng" spc="-5">
                <a:solidFill>
                  <a:srgbClr val="0065B2"/>
                </a:solidFill>
                <a:uFill>
                  <a:solidFill>
                    <a:srgbClr val="0462C1"/>
                  </a:solidFill>
                </a:uFill>
                <a:cs typeface="Georgia"/>
                <a:hlinkClick r:id="rId5">
                  <a:extLst>
                    <a:ext uri="{A12FA001-AC4F-418D-AE19-62706E023703}">
                      <ahyp:hlinkClr xmlns:ahyp="http://schemas.microsoft.com/office/drawing/2018/hyperlinkcolor" val="tx"/>
                    </a:ext>
                  </a:extLst>
                </a:hlinkClick>
              </a:rPr>
              <a:t>metroplus.org</a:t>
            </a:r>
            <a:r>
              <a:rPr lang="en-US" sz="1800" b="1" spc="-5">
                <a:solidFill>
                  <a:srgbClr val="0065B2"/>
                </a:solidFill>
                <a:uFill>
                  <a:solidFill>
                    <a:srgbClr val="0462C1"/>
                  </a:solidFill>
                </a:uFill>
                <a:cs typeface="Georgia"/>
              </a:rPr>
              <a:t> </a:t>
            </a:r>
            <a:r>
              <a:rPr lang="en-US" sz="1800" b="1" spc="-5">
                <a:cs typeface="Georgia"/>
              </a:rPr>
              <a:t>to </a:t>
            </a:r>
            <a:r>
              <a:rPr lang="en-US" sz="1800" b="1">
                <a:cs typeface="Georgia"/>
              </a:rPr>
              <a:t>access</a:t>
            </a:r>
            <a:r>
              <a:rPr lang="en-US" sz="1800" b="1" spc="-25">
                <a:cs typeface="Georgia"/>
              </a:rPr>
              <a:t> </a:t>
            </a:r>
            <a:r>
              <a:rPr lang="en-US" sz="1800" b="1" spc="-5">
                <a:cs typeface="Georgia"/>
              </a:rPr>
              <a:t>information</a:t>
            </a:r>
            <a:r>
              <a:rPr lang="en-US" sz="1800" b="1" spc="15">
                <a:cs typeface="Georgia"/>
              </a:rPr>
              <a:t> </a:t>
            </a:r>
            <a:r>
              <a:rPr lang="en-US" sz="1800" b="1" spc="-5">
                <a:cs typeface="Georgia"/>
              </a:rPr>
              <a:t>24/7</a:t>
            </a:r>
            <a:endParaRPr lang="en-US" sz="1800" b="1">
              <a:cs typeface="Georgia"/>
            </a:endParaRPr>
          </a:p>
          <a:p>
            <a:pPr marL="12700" marR="5080">
              <a:lnSpc>
                <a:spcPct val="100000"/>
              </a:lnSpc>
              <a:spcBef>
                <a:spcPts val="0"/>
              </a:spcBef>
              <a:spcAft>
                <a:spcPts val="300"/>
              </a:spcAft>
            </a:pPr>
            <a:r>
              <a:rPr lang="en-US" sz="1600" spc="-10">
                <a:cs typeface="Georgia"/>
              </a:rPr>
              <a:t>Provider</a:t>
            </a:r>
            <a:r>
              <a:rPr lang="en-US" sz="1600" spc="15">
                <a:cs typeface="Georgia"/>
              </a:rPr>
              <a:t> </a:t>
            </a:r>
            <a:r>
              <a:rPr lang="en-US" sz="1600" spc="-5">
                <a:cs typeface="Georgia"/>
              </a:rPr>
              <a:t>Manuals,</a:t>
            </a:r>
            <a:r>
              <a:rPr lang="en-US" sz="1600" spc="20">
                <a:cs typeface="Georgia"/>
              </a:rPr>
              <a:t> </a:t>
            </a:r>
            <a:r>
              <a:rPr lang="en-US" sz="1600" spc="-10">
                <a:cs typeface="Georgia"/>
              </a:rPr>
              <a:t>Newsletters, </a:t>
            </a:r>
            <a:r>
              <a:rPr lang="en-US" sz="1600" spc="-5">
                <a:cs typeface="Georgia"/>
              </a:rPr>
              <a:t>Formularies,</a:t>
            </a:r>
            <a:r>
              <a:rPr lang="en-US" sz="1600" spc="30">
                <a:cs typeface="Georgia"/>
              </a:rPr>
              <a:t> </a:t>
            </a:r>
            <a:r>
              <a:rPr lang="en-US" sz="1600" spc="-5">
                <a:cs typeface="Georgia"/>
              </a:rPr>
              <a:t>Benefits </a:t>
            </a:r>
            <a:r>
              <a:rPr lang="en-US" sz="1600" spc="-10">
                <a:cs typeface="Georgia"/>
              </a:rPr>
              <a:t>Provider</a:t>
            </a:r>
            <a:r>
              <a:rPr lang="en-US" sz="1600" spc="20">
                <a:cs typeface="Georgia"/>
              </a:rPr>
              <a:t> </a:t>
            </a:r>
            <a:r>
              <a:rPr lang="en-US" sz="1600" spc="-10">
                <a:cs typeface="Georgia"/>
              </a:rPr>
              <a:t>Search,</a:t>
            </a:r>
            <a:r>
              <a:rPr lang="en-US" sz="1600" spc="25">
                <a:cs typeface="Georgia"/>
              </a:rPr>
              <a:t> </a:t>
            </a:r>
            <a:r>
              <a:rPr lang="en-US" sz="1600" spc="-10">
                <a:cs typeface="Georgia"/>
              </a:rPr>
              <a:t>Provider</a:t>
            </a:r>
            <a:r>
              <a:rPr lang="en-US" sz="1600" spc="25">
                <a:cs typeface="Georgia"/>
              </a:rPr>
              <a:t> </a:t>
            </a:r>
            <a:r>
              <a:rPr lang="en-US" sz="1600" spc="-10">
                <a:cs typeface="Georgia"/>
              </a:rPr>
              <a:t>Directory </a:t>
            </a:r>
            <a:r>
              <a:rPr lang="en-US" sz="1600" spc="-5">
                <a:cs typeface="Georgia"/>
              </a:rPr>
              <a:t>(PDF).</a:t>
            </a:r>
          </a:p>
          <a:p>
            <a:pPr marL="12700" marR="293370">
              <a:lnSpc>
                <a:spcPct val="100000"/>
              </a:lnSpc>
              <a:spcBef>
                <a:spcPts val="0"/>
              </a:spcBef>
              <a:spcAft>
                <a:spcPts val="300"/>
              </a:spcAft>
            </a:pPr>
            <a:endParaRPr lang="en-US" sz="800" cap="none"/>
          </a:p>
          <a:p>
            <a:pPr marL="12700" marR="293370">
              <a:lnSpc>
                <a:spcPct val="100000"/>
              </a:lnSpc>
              <a:spcBef>
                <a:spcPts val="0"/>
              </a:spcBef>
              <a:spcAft>
                <a:spcPts val="300"/>
              </a:spcAft>
            </a:pPr>
            <a:r>
              <a:rPr lang="en-US" sz="1800" b="1" cap="none"/>
              <a:t>For Language Interpreter Services, please</a:t>
            </a:r>
            <a:r>
              <a:rPr lang="en-US" sz="1800" b="1" cap="none">
                <a:solidFill>
                  <a:srgbClr val="00080E"/>
                </a:solidFill>
                <a:latin typeface="Arial"/>
                <a:cs typeface="Arial"/>
              </a:rPr>
              <a:t> </a:t>
            </a:r>
            <a:r>
              <a:rPr lang="en-US" sz="1800" b="1">
                <a:solidFill>
                  <a:srgbClr val="00080E"/>
                </a:solidFill>
                <a:latin typeface="Arial"/>
                <a:cs typeface="Arial"/>
              </a:rPr>
              <a:t>contact </a:t>
            </a:r>
            <a:r>
              <a:rPr lang="en-US" sz="1600">
                <a:solidFill>
                  <a:srgbClr val="00080E"/>
                </a:solidFill>
                <a:latin typeface="Arial"/>
                <a:cs typeface="Arial"/>
              </a:rPr>
              <a:t>Provider Services at </a:t>
            </a:r>
            <a:r>
              <a:rPr lang="en-US" sz="1400" b="1">
                <a:solidFill>
                  <a:srgbClr val="00080E"/>
                </a:solidFill>
                <a:latin typeface="Arial"/>
                <a:cs typeface="Arial"/>
              </a:rPr>
              <a:t>1-800-303-9626.</a:t>
            </a:r>
            <a:endParaRPr lang="en-US" sz="1400" b="1"/>
          </a:p>
          <a:p>
            <a:pPr marL="12700" marR="293370">
              <a:lnSpc>
                <a:spcPct val="100000"/>
              </a:lnSpc>
              <a:spcBef>
                <a:spcPts val="0"/>
              </a:spcBef>
              <a:spcAft>
                <a:spcPts val="300"/>
              </a:spcAft>
            </a:pPr>
            <a:endParaRPr lang="en-US" sz="1800" b="1" spc="-5"/>
          </a:p>
          <a:p>
            <a:pPr marL="12700" marR="293370">
              <a:lnSpc>
                <a:spcPct val="100000"/>
              </a:lnSpc>
              <a:spcBef>
                <a:spcPts val="0"/>
              </a:spcBef>
              <a:spcAft>
                <a:spcPts val="300"/>
              </a:spcAft>
            </a:pPr>
            <a:endParaRPr lang="en-US" sz="1600" spc="-5"/>
          </a:p>
          <a:p>
            <a:pPr marL="12700" marR="293370">
              <a:lnSpc>
                <a:spcPct val="100000"/>
              </a:lnSpc>
              <a:spcBef>
                <a:spcPts val="0"/>
              </a:spcBef>
              <a:spcAft>
                <a:spcPts val="300"/>
              </a:spcAft>
            </a:pPr>
            <a:endParaRPr lang="en-US" sz="1600" spc="-5"/>
          </a:p>
          <a:p>
            <a:pPr marL="12700" marR="293370">
              <a:lnSpc>
                <a:spcPct val="100000"/>
              </a:lnSpc>
              <a:spcBef>
                <a:spcPts val="0"/>
              </a:spcBef>
              <a:spcAft>
                <a:spcPts val="300"/>
              </a:spcAft>
            </a:pPr>
            <a:endParaRPr lang="en-US" sz="1600" spc="-5"/>
          </a:p>
          <a:p>
            <a:pPr marL="12700" marR="293370">
              <a:lnSpc>
                <a:spcPct val="100000"/>
              </a:lnSpc>
              <a:spcBef>
                <a:spcPts val="0"/>
              </a:spcBef>
              <a:spcAft>
                <a:spcPts val="300"/>
              </a:spcAft>
            </a:pPr>
            <a:endParaRPr lang="en-US" sz="1600" spc="-5"/>
          </a:p>
          <a:p>
            <a:pPr marL="12700" marR="293370">
              <a:lnSpc>
                <a:spcPct val="100000"/>
              </a:lnSpc>
              <a:spcBef>
                <a:spcPts val="0"/>
              </a:spcBef>
              <a:spcAft>
                <a:spcPts val="300"/>
              </a:spcAft>
            </a:pPr>
            <a:endParaRPr lang="en-US" sz="1600" spc="-5"/>
          </a:p>
          <a:p>
            <a:pPr marL="12700" marR="293370">
              <a:lnSpc>
                <a:spcPct val="100000"/>
              </a:lnSpc>
              <a:spcBef>
                <a:spcPts val="0"/>
              </a:spcBef>
              <a:spcAft>
                <a:spcPts val="300"/>
              </a:spcAft>
            </a:pPr>
            <a:endParaRPr lang="en-US" sz="1600" spc="-5"/>
          </a:p>
          <a:p>
            <a:pPr marL="12700" marR="293370">
              <a:lnSpc>
                <a:spcPct val="100000"/>
              </a:lnSpc>
              <a:spcBef>
                <a:spcPts val="0"/>
              </a:spcBef>
              <a:spcAft>
                <a:spcPts val="300"/>
              </a:spcAft>
            </a:pPr>
            <a:endParaRPr lang="en-US" sz="1600" spc="-5"/>
          </a:p>
          <a:p>
            <a:pPr marL="12700" marR="293370">
              <a:lnSpc>
                <a:spcPct val="100000"/>
              </a:lnSpc>
              <a:spcBef>
                <a:spcPts val="0"/>
              </a:spcBef>
              <a:spcAft>
                <a:spcPts val="300"/>
              </a:spcAft>
            </a:pPr>
            <a:endParaRPr lang="en-US" sz="1600"/>
          </a:p>
        </p:txBody>
      </p:sp>
      <p:sp>
        <p:nvSpPr>
          <p:cNvPr id="5" name="Content Placeholder 6">
            <a:extLst>
              <a:ext uri="{FF2B5EF4-FFF2-40B4-BE49-F238E27FC236}">
                <a16:creationId xmlns:a16="http://schemas.microsoft.com/office/drawing/2014/main" id="{84106AFD-4890-7072-9112-D78208808A0F}"/>
              </a:ext>
            </a:extLst>
          </p:cNvPr>
          <p:cNvSpPr txBox="1">
            <a:spLocks/>
          </p:cNvSpPr>
          <p:nvPr/>
        </p:nvSpPr>
        <p:spPr>
          <a:xfrm>
            <a:off x="4210236" y="1726037"/>
            <a:ext cx="4756748" cy="4348364"/>
          </a:xfrm>
          <a:prstGeom prst="rect">
            <a:avLst/>
          </a:prstGeom>
        </p:spPr>
        <p:txBody>
          <a:bodyPr lIns="91440" tIns="45720" rIns="91440" bIns="45720" anchor="t"/>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2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Clr>
                <a:srgbClr val="FFD030"/>
              </a:buClr>
              <a:buFont typeface="Wingdings" panose="05000000000000000000" pitchFamily="2" charset="2"/>
              <a:buChar char="§"/>
              <a:defRPr sz="2200" b="0" i="0" kern="1200">
                <a:solidFill>
                  <a:schemeClr val="bg1"/>
                </a:solidFill>
                <a:latin typeface="Arial" panose="020B0604020202020204" pitchFamily="34" charset="0"/>
                <a:ea typeface="+mn-ea"/>
                <a:cs typeface="Arial" panose="020B0604020202020204" pitchFamily="34" charset="0"/>
              </a:defRPr>
            </a:lvl2pPr>
            <a:lvl3pPr marL="1139825" indent="-225425" algn="l" defTabSz="914400" rtl="0" eaLnBrk="1" latinLnBrk="0" hangingPunct="1">
              <a:lnSpc>
                <a:spcPct val="90000"/>
              </a:lnSpc>
              <a:spcBef>
                <a:spcPts val="500"/>
              </a:spcBef>
              <a:spcAft>
                <a:spcPts val="600"/>
              </a:spcAft>
              <a:buFont typeface="Wingdings" panose="05000000000000000000" pitchFamily="2" charset="2"/>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9pPr>
          </a:lstStyle>
          <a:p>
            <a:pPr marL="12700" marR="5080">
              <a:lnSpc>
                <a:spcPts val="2039"/>
              </a:lnSpc>
              <a:spcBef>
                <a:spcPts val="0"/>
              </a:spcBef>
              <a:spcAft>
                <a:spcPts val="300"/>
              </a:spcAft>
            </a:pPr>
            <a:r>
              <a:rPr lang="en-US" sz="1800" b="1" spc="-5">
                <a:latin typeface="Arial"/>
                <a:cs typeface="Georgia"/>
              </a:rPr>
              <a:t>Once</a:t>
            </a:r>
            <a:r>
              <a:rPr lang="en-US" sz="1800" b="1">
                <a:latin typeface="Arial"/>
                <a:cs typeface="Georgia"/>
              </a:rPr>
              <a:t> </a:t>
            </a:r>
            <a:r>
              <a:rPr lang="en-US" sz="1800" b="1" spc="-5">
                <a:latin typeface="Arial"/>
                <a:cs typeface="Georgia"/>
              </a:rPr>
              <a:t>you register, you can </a:t>
            </a:r>
            <a:r>
              <a:rPr lang="en-US" sz="1800" b="1">
                <a:latin typeface="Arial"/>
                <a:cs typeface="Georgia"/>
              </a:rPr>
              <a:t>access</a:t>
            </a:r>
            <a:r>
              <a:rPr lang="en-US" sz="1800" b="1" spc="-35">
                <a:latin typeface="Arial"/>
                <a:cs typeface="Georgia"/>
              </a:rPr>
              <a:t> </a:t>
            </a:r>
            <a:r>
              <a:rPr lang="en-US" sz="1800" b="1" spc="-5">
                <a:latin typeface="Arial"/>
                <a:cs typeface="Georgia"/>
              </a:rPr>
              <a:t>the</a:t>
            </a:r>
            <a:r>
              <a:rPr lang="en-US" sz="1800" b="1" spc="-15">
                <a:latin typeface="Arial"/>
                <a:cs typeface="Georgia"/>
              </a:rPr>
              <a:t> </a:t>
            </a:r>
            <a:r>
              <a:rPr lang="en-US" sz="1800" spc="-15">
                <a:latin typeface="Arial"/>
                <a:cs typeface="Arial"/>
                <a:hlinkClick r:id="rId6"/>
              </a:rPr>
              <a:t>Provider Portal </a:t>
            </a:r>
            <a:r>
              <a:rPr lang="en-US" sz="1800" b="1" spc="-5">
                <a:latin typeface="Arial"/>
                <a:cs typeface="Georgia"/>
              </a:rPr>
              <a:t>to:</a:t>
            </a:r>
            <a:endParaRPr lang="en-US" sz="1800" b="1">
              <a:latin typeface="Arial"/>
              <a:cs typeface="Georgia"/>
            </a:endParaRPr>
          </a:p>
          <a:p>
            <a:pPr marL="236220" indent="-223520">
              <a:lnSpc>
                <a:spcPct val="100000"/>
              </a:lnSpc>
              <a:spcBef>
                <a:spcPts val="0"/>
              </a:spcBef>
              <a:buFont typeface="Arial" panose="020B0604020202020204" pitchFamily="34" charset="0"/>
              <a:buChar char="•"/>
            </a:pPr>
            <a:r>
              <a:rPr lang="en-US" sz="1600" spc="-5">
                <a:latin typeface="Arial"/>
                <a:cs typeface="Georgia"/>
              </a:rPr>
              <a:t>Check</a:t>
            </a:r>
            <a:r>
              <a:rPr lang="en-US" sz="1600" spc="-15">
                <a:latin typeface="Arial"/>
                <a:cs typeface="Georgia"/>
              </a:rPr>
              <a:t> </a:t>
            </a:r>
            <a:r>
              <a:rPr lang="en-US" sz="1600" spc="-5">
                <a:latin typeface="Arial"/>
                <a:cs typeface="Georgia"/>
              </a:rPr>
              <a:t>member</a:t>
            </a:r>
            <a:r>
              <a:rPr lang="en-US" sz="1600" spc="-15">
                <a:latin typeface="Arial"/>
                <a:cs typeface="Georgia"/>
              </a:rPr>
              <a:t> </a:t>
            </a:r>
            <a:r>
              <a:rPr lang="en-US" sz="1600" spc="-5">
                <a:latin typeface="Arial"/>
                <a:cs typeface="Georgia"/>
              </a:rPr>
              <a:t>eligibility &amp; authorization</a:t>
            </a:r>
            <a:r>
              <a:rPr lang="en-US" sz="1600">
                <a:latin typeface="Arial"/>
                <a:cs typeface="Georgia"/>
              </a:rPr>
              <a:t> </a:t>
            </a:r>
            <a:r>
              <a:rPr lang="en-US" sz="1600" spc="-5">
                <a:latin typeface="Arial"/>
                <a:cs typeface="Georgia"/>
              </a:rPr>
              <a:t>status</a:t>
            </a:r>
            <a:endParaRPr lang="en-US" sz="1600">
              <a:latin typeface="Arial"/>
              <a:cs typeface="Georgia"/>
            </a:endParaRPr>
          </a:p>
          <a:p>
            <a:pPr marL="236220" marR="984885" indent="-223520">
              <a:lnSpc>
                <a:spcPct val="100000"/>
              </a:lnSpc>
              <a:spcBef>
                <a:spcPts val="0"/>
              </a:spcBef>
              <a:buFont typeface="Arial" panose="020B0604020202020204" pitchFamily="34" charset="0"/>
              <a:buChar char="•"/>
            </a:pPr>
            <a:r>
              <a:rPr lang="en-US" sz="1600" spc="-5">
                <a:latin typeface="Arial"/>
                <a:cs typeface="Georgia"/>
              </a:rPr>
              <a:t>Check </a:t>
            </a:r>
            <a:r>
              <a:rPr lang="en-US" sz="1600">
                <a:latin typeface="Arial"/>
                <a:cs typeface="Georgia"/>
              </a:rPr>
              <a:t>the </a:t>
            </a:r>
            <a:r>
              <a:rPr lang="en-US" sz="1600" spc="-5">
                <a:latin typeface="Arial"/>
                <a:cs typeface="Georgia"/>
              </a:rPr>
              <a:t>status of submitted claims</a:t>
            </a:r>
          </a:p>
          <a:p>
            <a:pPr marL="236220" marR="174625" indent="-223520">
              <a:lnSpc>
                <a:spcPct val="100000"/>
              </a:lnSpc>
              <a:spcBef>
                <a:spcPts val="0"/>
              </a:spcBef>
              <a:spcAft>
                <a:spcPts val="0"/>
              </a:spcAft>
              <a:buFont typeface="Arial" panose="020B0604020202020204" pitchFamily="34" charset="0"/>
              <a:buChar char="•"/>
            </a:pPr>
            <a:r>
              <a:rPr lang="en-US" sz="1600" spc="-5">
                <a:latin typeface="Arial"/>
                <a:cs typeface="Georgia"/>
              </a:rPr>
              <a:t>Access</a:t>
            </a:r>
            <a:r>
              <a:rPr lang="en-US" sz="1600" spc="10">
                <a:latin typeface="Arial"/>
                <a:cs typeface="Georgia"/>
              </a:rPr>
              <a:t> </a:t>
            </a:r>
            <a:r>
              <a:rPr lang="en-US" sz="1600" spc="-5">
                <a:latin typeface="Arial"/>
                <a:cs typeface="Georgia"/>
              </a:rPr>
              <a:t>Provider orientation,</a:t>
            </a:r>
            <a:r>
              <a:rPr lang="en-US" sz="1600">
                <a:latin typeface="Arial"/>
                <a:cs typeface="Georgia"/>
              </a:rPr>
              <a:t> </a:t>
            </a:r>
            <a:r>
              <a:rPr lang="en-US" sz="1600" spc="-5">
                <a:latin typeface="Arial"/>
                <a:cs typeface="Georgia"/>
              </a:rPr>
              <a:t>benefit</a:t>
            </a:r>
            <a:r>
              <a:rPr lang="en-US" sz="1600">
                <a:latin typeface="Arial"/>
                <a:cs typeface="Georgia"/>
              </a:rPr>
              <a:t> </a:t>
            </a:r>
            <a:endParaRPr lang="en-US" sz="1600">
              <a:cs typeface="Georgia"/>
            </a:endParaRPr>
          </a:p>
          <a:p>
            <a:pPr marL="233045" marR="174625" indent="-220345">
              <a:lnSpc>
                <a:spcPct val="100000"/>
              </a:lnSpc>
              <a:spcBef>
                <a:spcPts val="0"/>
              </a:spcBef>
            </a:pPr>
            <a:r>
              <a:rPr lang="en-US" sz="1600" spc="-5">
                <a:latin typeface="Arial"/>
                <a:cs typeface="Georgia"/>
              </a:rPr>
              <a:t>	changes</a:t>
            </a:r>
            <a:r>
              <a:rPr lang="en-US" sz="1600" spc="10">
                <a:latin typeface="Arial"/>
                <a:cs typeface="Georgia"/>
              </a:rPr>
              <a:t> </a:t>
            </a:r>
            <a:r>
              <a:rPr lang="en-US" sz="1600" spc="-5">
                <a:latin typeface="Arial"/>
                <a:cs typeface="Georgia"/>
              </a:rPr>
              <a:t>and clinical</a:t>
            </a:r>
            <a:r>
              <a:rPr lang="en-US" sz="1600" spc="5">
                <a:latin typeface="Arial"/>
                <a:cs typeface="Georgia"/>
              </a:rPr>
              <a:t> </a:t>
            </a:r>
            <a:r>
              <a:rPr lang="en-US" sz="1600" spc="-5">
                <a:latin typeface="Arial"/>
                <a:cs typeface="Georgia"/>
              </a:rPr>
              <a:t>guidelines</a:t>
            </a:r>
          </a:p>
          <a:p>
            <a:pPr marL="236220" marR="174625" indent="-223520">
              <a:lnSpc>
                <a:spcPct val="100000"/>
              </a:lnSpc>
              <a:spcBef>
                <a:spcPts val="0"/>
              </a:spcBef>
              <a:buFont typeface="Arial" panose="020B0604020202020204" pitchFamily="34" charset="0"/>
              <a:buChar char="•"/>
            </a:pPr>
            <a:r>
              <a:rPr lang="en-US" sz="1600">
                <a:latin typeface="Arial"/>
                <a:cs typeface="Georgia"/>
              </a:rPr>
              <a:t>PCPs </a:t>
            </a:r>
            <a:r>
              <a:rPr lang="en-US" sz="1600" spc="-10">
                <a:latin typeface="Arial"/>
                <a:cs typeface="Georgia"/>
              </a:rPr>
              <a:t>can</a:t>
            </a:r>
            <a:r>
              <a:rPr lang="en-US" sz="1600" spc="5">
                <a:latin typeface="Arial"/>
                <a:cs typeface="Georgia"/>
              </a:rPr>
              <a:t> </a:t>
            </a:r>
            <a:r>
              <a:rPr lang="en-US" sz="1600" spc="-10">
                <a:latin typeface="Arial"/>
                <a:cs typeface="Georgia"/>
              </a:rPr>
              <a:t>access</a:t>
            </a:r>
            <a:r>
              <a:rPr lang="en-US" sz="1600" spc="10">
                <a:latin typeface="Arial"/>
                <a:cs typeface="Georgia"/>
              </a:rPr>
              <a:t> </a:t>
            </a:r>
            <a:r>
              <a:rPr lang="en-US" sz="1600" spc="-5">
                <a:latin typeface="Arial"/>
                <a:cs typeface="Georgia"/>
              </a:rPr>
              <a:t>membership</a:t>
            </a:r>
            <a:r>
              <a:rPr lang="en-US" sz="1600" spc="5">
                <a:latin typeface="Arial"/>
                <a:cs typeface="Georgia"/>
              </a:rPr>
              <a:t> </a:t>
            </a:r>
            <a:r>
              <a:rPr lang="en-US" sz="1600" spc="-5">
                <a:latin typeface="Arial"/>
                <a:cs typeface="Georgia"/>
              </a:rPr>
              <a:t>rosters,</a:t>
            </a:r>
            <a:br>
              <a:rPr lang="en-US" sz="1600" spc="5">
                <a:cs typeface="Georgia"/>
              </a:rPr>
            </a:br>
            <a:r>
              <a:rPr lang="en-US" sz="1600" spc="-5">
                <a:latin typeface="Arial"/>
                <a:cs typeface="Georgia"/>
              </a:rPr>
              <a:t>updated rosters</a:t>
            </a:r>
            <a:r>
              <a:rPr lang="en-US" sz="1600" spc="-15">
                <a:latin typeface="Arial"/>
                <a:cs typeface="Georgia"/>
              </a:rPr>
              <a:t> </a:t>
            </a:r>
            <a:r>
              <a:rPr lang="en-US" sz="1600" spc="-5">
                <a:latin typeface="Arial"/>
                <a:cs typeface="Georgia"/>
              </a:rPr>
              <a:t>are posted weekly</a:t>
            </a:r>
            <a:endParaRPr lang="en-US" sz="1600">
              <a:latin typeface="Arial"/>
              <a:cs typeface="Georgia"/>
            </a:endParaRPr>
          </a:p>
          <a:p>
            <a:pPr marL="236220" indent="-223520">
              <a:lnSpc>
                <a:spcPct val="100000"/>
              </a:lnSpc>
              <a:spcBef>
                <a:spcPts val="0"/>
              </a:spcBef>
              <a:buFont typeface="Arial" panose="020B0604020202020204" pitchFamily="34" charset="0"/>
              <a:buChar char="•"/>
            </a:pPr>
            <a:r>
              <a:rPr lang="en-US" sz="1600" spc="-5">
                <a:latin typeface="Arial"/>
                <a:cs typeface="Georgia"/>
              </a:rPr>
              <a:t>Obtain</a:t>
            </a:r>
            <a:r>
              <a:rPr lang="en-US" sz="1600" spc="-20">
                <a:latin typeface="Arial"/>
                <a:cs typeface="Georgia"/>
              </a:rPr>
              <a:t> </a:t>
            </a:r>
            <a:r>
              <a:rPr lang="en-US" sz="1600" err="1">
                <a:latin typeface="Arial"/>
                <a:cs typeface="Georgia"/>
              </a:rPr>
              <a:t>MetroPlusHealth</a:t>
            </a:r>
            <a:r>
              <a:rPr lang="en-US" sz="1600" spc="-45">
                <a:latin typeface="Arial"/>
                <a:cs typeface="Georgia"/>
              </a:rPr>
              <a:t> </a:t>
            </a:r>
            <a:r>
              <a:rPr lang="en-US" sz="1600" spc="-5">
                <a:latin typeface="Arial"/>
                <a:cs typeface="Georgia"/>
              </a:rPr>
              <a:t>reports:</a:t>
            </a:r>
            <a:endParaRPr lang="en-US" sz="1600">
              <a:latin typeface="Arial"/>
              <a:cs typeface="Georgia"/>
            </a:endParaRPr>
          </a:p>
          <a:p>
            <a:pPr marL="521970" lvl="1" indent="-285750">
              <a:lnSpc>
                <a:spcPct val="100000"/>
              </a:lnSpc>
              <a:spcBef>
                <a:spcPts val="0"/>
              </a:spcBef>
              <a:spcAft>
                <a:spcPts val="300"/>
              </a:spcAft>
              <a:buClr>
                <a:schemeClr val="accent2"/>
              </a:buClr>
              <a:buSzPct val="91666"/>
              <a:tabLst>
                <a:tab pos="133350" algn="l"/>
              </a:tabLst>
            </a:pPr>
            <a:r>
              <a:rPr lang="en-US" sz="1400" spc="-5">
                <a:latin typeface="Arial"/>
                <a:cs typeface="Georgia"/>
              </a:rPr>
              <a:t>Membership</a:t>
            </a:r>
            <a:r>
              <a:rPr lang="en-US" sz="1400" spc="-20">
                <a:latin typeface="Arial"/>
                <a:cs typeface="Georgia"/>
              </a:rPr>
              <a:t> </a:t>
            </a:r>
            <a:r>
              <a:rPr lang="en-US" sz="1400" spc="-5">
                <a:latin typeface="Arial"/>
                <a:cs typeface="Georgia"/>
              </a:rPr>
              <a:t>reports</a:t>
            </a:r>
            <a:endParaRPr lang="en-US" sz="1400">
              <a:latin typeface="Arial"/>
              <a:cs typeface="Georgia"/>
            </a:endParaRPr>
          </a:p>
          <a:p>
            <a:pPr marL="521970" lvl="1" indent="-285750">
              <a:lnSpc>
                <a:spcPct val="100000"/>
              </a:lnSpc>
              <a:spcBef>
                <a:spcPts val="0"/>
              </a:spcBef>
              <a:spcAft>
                <a:spcPts val="300"/>
              </a:spcAft>
              <a:buClr>
                <a:schemeClr val="accent2"/>
              </a:buClr>
              <a:buSzPct val="91666"/>
              <a:tabLst>
                <a:tab pos="133350" algn="l"/>
              </a:tabLst>
            </a:pPr>
            <a:r>
              <a:rPr lang="en-US" sz="1400" spc="-5">
                <a:latin typeface="Arial"/>
                <a:cs typeface="Georgia"/>
              </a:rPr>
              <a:t>Utilization</a:t>
            </a:r>
            <a:r>
              <a:rPr lang="en-US" sz="1400" spc="-30">
                <a:latin typeface="Arial"/>
                <a:cs typeface="Georgia"/>
              </a:rPr>
              <a:t> </a:t>
            </a:r>
            <a:r>
              <a:rPr lang="en-US" sz="1400" spc="-5">
                <a:latin typeface="Arial"/>
                <a:cs typeface="Georgia"/>
              </a:rPr>
              <a:t>reports</a:t>
            </a:r>
            <a:endParaRPr lang="en-US" sz="1400">
              <a:latin typeface="Arial"/>
              <a:cs typeface="Georgia"/>
            </a:endParaRPr>
          </a:p>
          <a:p>
            <a:pPr marL="521970" lvl="1" indent="-285750">
              <a:lnSpc>
                <a:spcPct val="100000"/>
              </a:lnSpc>
              <a:spcBef>
                <a:spcPts val="0"/>
              </a:spcBef>
              <a:spcAft>
                <a:spcPts val="300"/>
              </a:spcAft>
              <a:buClr>
                <a:schemeClr val="accent2"/>
              </a:buClr>
              <a:buSzPct val="91666"/>
              <a:tabLst>
                <a:tab pos="133350" algn="l"/>
              </a:tabLst>
            </a:pPr>
            <a:r>
              <a:rPr lang="en-US" sz="1400" spc="-5">
                <a:latin typeface="Arial"/>
                <a:cs typeface="Georgia"/>
              </a:rPr>
              <a:t>Provider</a:t>
            </a:r>
            <a:r>
              <a:rPr lang="en-US" sz="1400">
                <a:latin typeface="Arial"/>
                <a:cs typeface="Georgia"/>
              </a:rPr>
              <a:t> </a:t>
            </a:r>
            <a:r>
              <a:rPr lang="en-US" sz="1400" spc="-5">
                <a:latin typeface="Arial"/>
                <a:cs typeface="Georgia"/>
              </a:rPr>
              <a:t>Performance</a:t>
            </a:r>
            <a:r>
              <a:rPr lang="en-US" sz="1400">
                <a:latin typeface="Arial"/>
                <a:cs typeface="Georgia"/>
              </a:rPr>
              <a:t> </a:t>
            </a:r>
            <a:r>
              <a:rPr lang="en-US" sz="1400" spc="-5">
                <a:latin typeface="Arial"/>
                <a:cs typeface="Georgia"/>
              </a:rPr>
              <a:t>Profiles</a:t>
            </a:r>
            <a:endParaRPr lang="en-US" sz="1400">
              <a:latin typeface="Arial"/>
              <a:cs typeface="Georgia"/>
            </a:endParaRPr>
          </a:p>
          <a:p>
            <a:pPr marL="521970" lvl="1" indent="-285750">
              <a:lnSpc>
                <a:spcPct val="100000"/>
              </a:lnSpc>
              <a:spcBef>
                <a:spcPts val="0"/>
              </a:spcBef>
              <a:spcAft>
                <a:spcPts val="300"/>
              </a:spcAft>
              <a:buClr>
                <a:schemeClr val="accent2"/>
              </a:buClr>
              <a:buSzPct val="91666"/>
              <a:tabLst>
                <a:tab pos="133350" algn="l"/>
              </a:tabLst>
            </a:pPr>
            <a:r>
              <a:rPr lang="en-US" sz="1400" spc="-5">
                <a:latin typeface="Arial"/>
                <a:cs typeface="Georgia"/>
              </a:rPr>
              <a:t>Diagnosis</a:t>
            </a:r>
            <a:r>
              <a:rPr lang="en-US" sz="1400" spc="-25">
                <a:latin typeface="Arial"/>
                <a:cs typeface="Georgia"/>
              </a:rPr>
              <a:t> </a:t>
            </a:r>
            <a:r>
              <a:rPr lang="en-US" sz="1400" spc="-5">
                <a:latin typeface="Arial"/>
                <a:cs typeface="Georgia"/>
              </a:rPr>
              <a:t>Code</a:t>
            </a:r>
            <a:r>
              <a:rPr lang="en-US" sz="1400" spc="-20">
                <a:latin typeface="Arial"/>
                <a:cs typeface="Georgia"/>
              </a:rPr>
              <a:t> </a:t>
            </a:r>
            <a:r>
              <a:rPr lang="en-US" sz="1400" spc="-5">
                <a:latin typeface="Arial"/>
                <a:cs typeface="Georgia"/>
              </a:rPr>
              <a:t>lists</a:t>
            </a:r>
          </a:p>
          <a:p>
            <a:pPr marL="285750" indent="-285750">
              <a:lnSpc>
                <a:spcPct val="100000"/>
              </a:lnSpc>
              <a:spcBef>
                <a:spcPts val="0"/>
              </a:spcBef>
              <a:spcAft>
                <a:spcPts val="300"/>
              </a:spcAft>
              <a:buClr>
                <a:schemeClr val="accent2"/>
              </a:buClr>
              <a:buSzPct val="91666"/>
              <a:buChar char="•"/>
              <a:tabLst>
                <a:tab pos="133350" algn="l"/>
              </a:tabLst>
            </a:pPr>
            <a:r>
              <a:rPr lang="en-US" sz="1600" spc="-5">
                <a:latin typeface="Arial"/>
                <a:cs typeface="Arial"/>
              </a:rPr>
              <a:t>For Provider Portal Self-Paced Learning, please click </a:t>
            </a:r>
            <a:r>
              <a:rPr lang="en-US" sz="1600" spc="-5">
                <a:latin typeface="Arial"/>
                <a:cs typeface="Arial"/>
                <a:hlinkClick r:id="rId7"/>
              </a:rPr>
              <a:t>here.</a:t>
            </a:r>
            <a:endParaRPr lang="en-US" sz="1600" spc="-5">
              <a:latin typeface="Arial"/>
              <a:cs typeface="Arial"/>
            </a:endParaRPr>
          </a:p>
          <a:p>
            <a:pPr indent="-449580">
              <a:lnSpc>
                <a:spcPct val="100000"/>
              </a:lnSpc>
              <a:spcBef>
                <a:spcPts val="0"/>
              </a:spcBef>
              <a:spcAft>
                <a:spcPts val="300"/>
              </a:spcAft>
              <a:buClr>
                <a:schemeClr val="accent2"/>
              </a:buClr>
              <a:buSzPct val="91666"/>
              <a:tabLst>
                <a:tab pos="133350" algn="l"/>
              </a:tabLst>
            </a:pPr>
            <a:endParaRPr lang="en-US" sz="1400" spc="-5">
              <a:latin typeface="Arial"/>
            </a:endParaRPr>
          </a:p>
        </p:txBody>
      </p:sp>
      <p:sp>
        <p:nvSpPr>
          <p:cNvPr id="6" name="Content Placeholder 7">
            <a:extLst>
              <a:ext uri="{FF2B5EF4-FFF2-40B4-BE49-F238E27FC236}">
                <a16:creationId xmlns:a16="http://schemas.microsoft.com/office/drawing/2014/main" id="{90E6DFB7-14E5-B913-6F59-BF11CB740138}"/>
              </a:ext>
            </a:extLst>
          </p:cNvPr>
          <p:cNvSpPr txBox="1">
            <a:spLocks/>
          </p:cNvSpPr>
          <p:nvPr/>
        </p:nvSpPr>
        <p:spPr>
          <a:xfrm>
            <a:off x="9252382" y="1880496"/>
            <a:ext cx="2482417" cy="843122"/>
          </a:xfrm>
          <a:prstGeom prst="rect">
            <a:avLst/>
          </a:prstGeom>
        </p:spPr>
        <p:txBody>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2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Clr>
                <a:srgbClr val="FFD030"/>
              </a:buClr>
              <a:buFont typeface="Wingdings" panose="05000000000000000000" pitchFamily="2" charset="2"/>
              <a:buChar char="§"/>
              <a:defRPr sz="2200" b="0" i="0" kern="1200">
                <a:solidFill>
                  <a:schemeClr val="bg1"/>
                </a:solidFill>
                <a:latin typeface="Arial" panose="020B0604020202020204" pitchFamily="34" charset="0"/>
                <a:ea typeface="+mn-ea"/>
                <a:cs typeface="Arial" panose="020B0604020202020204" pitchFamily="34" charset="0"/>
              </a:defRPr>
            </a:lvl2pPr>
            <a:lvl3pPr marL="1139825" indent="-225425" algn="l" defTabSz="914400" rtl="0" eaLnBrk="1" latinLnBrk="0" hangingPunct="1">
              <a:lnSpc>
                <a:spcPct val="90000"/>
              </a:lnSpc>
              <a:spcBef>
                <a:spcPts val="500"/>
              </a:spcBef>
              <a:spcAft>
                <a:spcPts val="600"/>
              </a:spcAft>
              <a:buFont typeface="Wingdings" panose="05000000000000000000" pitchFamily="2" charset="2"/>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9pPr>
          </a:lstStyle>
          <a:p>
            <a:pPr>
              <a:lnSpc>
                <a:spcPct val="100000"/>
              </a:lnSpc>
              <a:spcBef>
                <a:spcPts val="0"/>
              </a:spcBef>
            </a:pPr>
            <a:r>
              <a:rPr lang="en-US" sz="1800" b="1" spc="-5">
                <a:cs typeface="Georgia"/>
              </a:rPr>
              <a:t>To register, </a:t>
            </a:r>
            <a:r>
              <a:rPr lang="en-US" sz="1800" b="1" spc="-10">
                <a:cs typeface="Georgia"/>
              </a:rPr>
              <a:t>go </a:t>
            </a:r>
            <a:r>
              <a:rPr lang="en-US" sz="1800" b="1" spc="-5">
                <a:cs typeface="Georgia"/>
              </a:rPr>
              <a:t>to </a:t>
            </a:r>
            <a:r>
              <a:rPr lang="en-US" sz="1800" b="1" u="sng" spc="-5">
                <a:solidFill>
                  <a:srgbClr val="0065B2"/>
                </a:solidFill>
                <a:uFill>
                  <a:solidFill>
                    <a:srgbClr val="0462C1"/>
                  </a:solidFill>
                </a:uFill>
                <a:cs typeface="Georgia"/>
                <a:hlinkClick r:id="rId5">
                  <a:extLst>
                    <a:ext uri="{A12FA001-AC4F-418D-AE19-62706E023703}">
                      <ahyp:hlinkClr xmlns:ahyp="http://schemas.microsoft.com/office/drawing/2018/hyperlinkcolor" val="tx"/>
                    </a:ext>
                  </a:extLst>
                </a:hlinkClick>
              </a:rPr>
              <a:t>metroplus.org</a:t>
            </a:r>
            <a:endParaRPr lang="en-US" sz="1800" b="1" u="sng" spc="-5">
              <a:solidFill>
                <a:srgbClr val="0065B2"/>
              </a:solidFill>
              <a:uFill>
                <a:solidFill>
                  <a:srgbClr val="0462C1"/>
                </a:solidFill>
              </a:uFill>
              <a:cs typeface="Georgia"/>
            </a:endParaRPr>
          </a:p>
          <a:p>
            <a:pPr>
              <a:lnSpc>
                <a:spcPct val="100000"/>
              </a:lnSpc>
              <a:spcBef>
                <a:spcPts val="0"/>
              </a:spcBef>
            </a:pPr>
            <a:endParaRPr lang="en-US" sz="1600" spc="-5">
              <a:solidFill>
                <a:schemeClr val="bg1"/>
              </a:solidFill>
              <a:cs typeface="Georgia"/>
            </a:endParaRPr>
          </a:p>
          <a:p>
            <a:pPr>
              <a:lnSpc>
                <a:spcPct val="100000"/>
              </a:lnSpc>
              <a:spcBef>
                <a:spcPts val="0"/>
              </a:spcBef>
            </a:pPr>
            <a:endParaRPr lang="en-US" sz="1600" b="1">
              <a:cs typeface="Georgia"/>
            </a:endParaRPr>
          </a:p>
        </p:txBody>
      </p:sp>
      <p:sp>
        <p:nvSpPr>
          <p:cNvPr id="7" name="Freeform: Shape 29">
            <a:extLst>
              <a:ext uri="{FF2B5EF4-FFF2-40B4-BE49-F238E27FC236}">
                <a16:creationId xmlns:a16="http://schemas.microsoft.com/office/drawing/2014/main" id="{881B36B9-C4AA-0DDF-AEDB-652ABDD17084}"/>
              </a:ext>
            </a:extLst>
          </p:cNvPr>
          <p:cNvSpPr/>
          <p:nvPr/>
        </p:nvSpPr>
        <p:spPr>
          <a:xfrm>
            <a:off x="1903885" y="1226381"/>
            <a:ext cx="702915" cy="506726"/>
          </a:xfrm>
          <a:custGeom>
            <a:avLst/>
            <a:gdLst>
              <a:gd name="connsiteX0" fmla="*/ 5637321 w 7528264"/>
              <a:gd name="connsiteY0" fmla="*/ 0 h 6889072"/>
              <a:gd name="connsiteX1" fmla="*/ 2024109 w 7528264"/>
              <a:gd name="connsiteY1" fmla="*/ 5024761 h 6889072"/>
              <a:gd name="connsiteX2" fmla="*/ 958789 w 7528264"/>
              <a:gd name="connsiteY2" fmla="*/ 3524435 h 6889072"/>
              <a:gd name="connsiteX3" fmla="*/ 0 w 7528264"/>
              <a:gd name="connsiteY3" fmla="*/ 4829453 h 6889072"/>
              <a:gd name="connsiteX4" fmla="*/ 1447061 w 7528264"/>
              <a:gd name="connsiteY4" fmla="*/ 6889072 h 6889072"/>
              <a:gd name="connsiteX5" fmla="*/ 2645546 w 7528264"/>
              <a:gd name="connsiteY5" fmla="*/ 6880195 h 6889072"/>
              <a:gd name="connsiteX6" fmla="*/ 7528264 w 7528264"/>
              <a:gd name="connsiteY6" fmla="*/ 0 h 6889072"/>
              <a:gd name="connsiteX7" fmla="*/ 5637321 w 7528264"/>
              <a:gd name="connsiteY7" fmla="*/ 0 h 68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8264" h="6889072">
                <a:moveTo>
                  <a:pt x="5637321" y="0"/>
                </a:moveTo>
                <a:lnTo>
                  <a:pt x="2024109" y="5024761"/>
                </a:lnTo>
                <a:lnTo>
                  <a:pt x="958789" y="3524435"/>
                </a:lnTo>
                <a:lnTo>
                  <a:pt x="0" y="4829453"/>
                </a:lnTo>
                <a:lnTo>
                  <a:pt x="1447061" y="6889072"/>
                </a:lnTo>
                <a:lnTo>
                  <a:pt x="2645546" y="6880195"/>
                </a:lnTo>
                <a:lnTo>
                  <a:pt x="7528264" y="0"/>
                </a:lnTo>
                <a:lnTo>
                  <a:pt x="563732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29">
            <a:extLst>
              <a:ext uri="{FF2B5EF4-FFF2-40B4-BE49-F238E27FC236}">
                <a16:creationId xmlns:a16="http://schemas.microsoft.com/office/drawing/2014/main" id="{8C19D6F7-B772-DEBD-D10B-DE7031AAC6E5}"/>
              </a:ext>
            </a:extLst>
          </p:cNvPr>
          <p:cNvSpPr/>
          <p:nvPr/>
        </p:nvSpPr>
        <p:spPr>
          <a:xfrm>
            <a:off x="6096000" y="1226381"/>
            <a:ext cx="702915" cy="506726"/>
          </a:xfrm>
          <a:custGeom>
            <a:avLst/>
            <a:gdLst>
              <a:gd name="connsiteX0" fmla="*/ 5637321 w 7528264"/>
              <a:gd name="connsiteY0" fmla="*/ 0 h 6889072"/>
              <a:gd name="connsiteX1" fmla="*/ 2024109 w 7528264"/>
              <a:gd name="connsiteY1" fmla="*/ 5024761 h 6889072"/>
              <a:gd name="connsiteX2" fmla="*/ 958789 w 7528264"/>
              <a:gd name="connsiteY2" fmla="*/ 3524435 h 6889072"/>
              <a:gd name="connsiteX3" fmla="*/ 0 w 7528264"/>
              <a:gd name="connsiteY3" fmla="*/ 4829453 h 6889072"/>
              <a:gd name="connsiteX4" fmla="*/ 1447061 w 7528264"/>
              <a:gd name="connsiteY4" fmla="*/ 6889072 h 6889072"/>
              <a:gd name="connsiteX5" fmla="*/ 2645546 w 7528264"/>
              <a:gd name="connsiteY5" fmla="*/ 6880195 h 6889072"/>
              <a:gd name="connsiteX6" fmla="*/ 7528264 w 7528264"/>
              <a:gd name="connsiteY6" fmla="*/ 0 h 6889072"/>
              <a:gd name="connsiteX7" fmla="*/ 5637321 w 7528264"/>
              <a:gd name="connsiteY7" fmla="*/ 0 h 68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8264" h="6889072">
                <a:moveTo>
                  <a:pt x="5637321" y="0"/>
                </a:moveTo>
                <a:lnTo>
                  <a:pt x="2024109" y="5024761"/>
                </a:lnTo>
                <a:lnTo>
                  <a:pt x="958789" y="3524435"/>
                </a:lnTo>
                <a:lnTo>
                  <a:pt x="0" y="4829453"/>
                </a:lnTo>
                <a:lnTo>
                  <a:pt x="1447061" y="6889072"/>
                </a:lnTo>
                <a:lnTo>
                  <a:pt x="2645546" y="6880195"/>
                </a:lnTo>
                <a:lnTo>
                  <a:pt x="7528264" y="0"/>
                </a:lnTo>
                <a:lnTo>
                  <a:pt x="563732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29">
            <a:extLst>
              <a:ext uri="{FF2B5EF4-FFF2-40B4-BE49-F238E27FC236}">
                <a16:creationId xmlns:a16="http://schemas.microsoft.com/office/drawing/2014/main" id="{DFD17A55-4970-A965-ECC5-0C24A42C30F2}"/>
              </a:ext>
            </a:extLst>
          </p:cNvPr>
          <p:cNvSpPr/>
          <p:nvPr/>
        </p:nvSpPr>
        <p:spPr>
          <a:xfrm>
            <a:off x="10011527" y="1226380"/>
            <a:ext cx="702915" cy="506727"/>
          </a:xfrm>
          <a:custGeom>
            <a:avLst/>
            <a:gdLst>
              <a:gd name="connsiteX0" fmla="*/ 5637321 w 7528264"/>
              <a:gd name="connsiteY0" fmla="*/ 0 h 6889072"/>
              <a:gd name="connsiteX1" fmla="*/ 2024109 w 7528264"/>
              <a:gd name="connsiteY1" fmla="*/ 5024761 h 6889072"/>
              <a:gd name="connsiteX2" fmla="*/ 958789 w 7528264"/>
              <a:gd name="connsiteY2" fmla="*/ 3524435 h 6889072"/>
              <a:gd name="connsiteX3" fmla="*/ 0 w 7528264"/>
              <a:gd name="connsiteY3" fmla="*/ 4829453 h 6889072"/>
              <a:gd name="connsiteX4" fmla="*/ 1447061 w 7528264"/>
              <a:gd name="connsiteY4" fmla="*/ 6889072 h 6889072"/>
              <a:gd name="connsiteX5" fmla="*/ 2645546 w 7528264"/>
              <a:gd name="connsiteY5" fmla="*/ 6880195 h 6889072"/>
              <a:gd name="connsiteX6" fmla="*/ 7528264 w 7528264"/>
              <a:gd name="connsiteY6" fmla="*/ 0 h 6889072"/>
              <a:gd name="connsiteX7" fmla="*/ 5637321 w 7528264"/>
              <a:gd name="connsiteY7" fmla="*/ 0 h 68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8264" h="6889072">
                <a:moveTo>
                  <a:pt x="5637321" y="0"/>
                </a:moveTo>
                <a:lnTo>
                  <a:pt x="2024109" y="5024761"/>
                </a:lnTo>
                <a:lnTo>
                  <a:pt x="958789" y="3524435"/>
                </a:lnTo>
                <a:lnTo>
                  <a:pt x="0" y="4829453"/>
                </a:lnTo>
                <a:lnTo>
                  <a:pt x="1447061" y="6889072"/>
                </a:lnTo>
                <a:lnTo>
                  <a:pt x="2645546" y="6880195"/>
                </a:lnTo>
                <a:lnTo>
                  <a:pt x="7528264" y="0"/>
                </a:lnTo>
                <a:lnTo>
                  <a:pt x="563732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A7BA217-9213-C339-6F32-AEFA608AC85D}"/>
              </a:ext>
            </a:extLst>
          </p:cNvPr>
          <p:cNvSpPr txBox="1"/>
          <p:nvPr/>
        </p:nvSpPr>
        <p:spPr>
          <a:xfrm>
            <a:off x="9392573" y="2970385"/>
            <a:ext cx="2202033" cy="1477328"/>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00000"/>
              </a:lnSpc>
              <a:spcBef>
                <a:spcPts val="0"/>
              </a:spcBef>
            </a:pPr>
            <a:r>
              <a:rPr lang="en-US" spc="-5">
                <a:solidFill>
                  <a:schemeClr val="bg1"/>
                </a:solidFill>
                <a:latin typeface="Arial" panose="020B0604020202020204" pitchFamily="34" charset="0"/>
                <a:cs typeface="Arial" panose="020B0604020202020204" pitchFamily="34" charset="0"/>
              </a:rPr>
              <a:t>Click</a:t>
            </a:r>
            <a:r>
              <a:rPr lang="en-US" spc="15">
                <a:solidFill>
                  <a:schemeClr val="bg1"/>
                </a:solidFill>
                <a:latin typeface="Arial" panose="020B0604020202020204" pitchFamily="34" charset="0"/>
                <a:cs typeface="Arial" panose="020B0604020202020204" pitchFamily="34" charset="0"/>
              </a:rPr>
              <a:t> </a:t>
            </a:r>
            <a:r>
              <a:rPr lang="en-US" b="1">
                <a:solidFill>
                  <a:srgbClr val="0070C0"/>
                </a:solidFill>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here</a:t>
            </a:r>
            <a:r>
              <a:rPr lang="en-US" spc="10">
                <a:solidFill>
                  <a:schemeClr val="bg1"/>
                </a:solidFill>
                <a:latin typeface="Arial" panose="020B0604020202020204" pitchFamily="34" charset="0"/>
                <a:cs typeface="Arial" panose="020B0604020202020204" pitchFamily="34" charset="0"/>
              </a:rPr>
              <a:t> </a:t>
            </a:r>
            <a:r>
              <a:rPr lang="en-US" spc="-5">
                <a:solidFill>
                  <a:schemeClr val="bg1"/>
                </a:solidFill>
                <a:latin typeface="Arial" panose="020B0604020202020204" pitchFamily="34" charset="0"/>
                <a:cs typeface="Arial" panose="020B0604020202020204" pitchFamily="34" charset="0"/>
              </a:rPr>
              <a:t>to</a:t>
            </a:r>
            <a:r>
              <a:rPr lang="en-US">
                <a:solidFill>
                  <a:schemeClr val="bg1"/>
                </a:solidFill>
                <a:latin typeface="Arial" panose="020B0604020202020204" pitchFamily="34" charset="0"/>
                <a:cs typeface="Arial" panose="020B0604020202020204" pitchFamily="34" charset="0"/>
              </a:rPr>
              <a:t> </a:t>
            </a:r>
            <a:r>
              <a:rPr lang="en-US" spc="-5">
                <a:solidFill>
                  <a:schemeClr val="bg1"/>
                </a:solidFill>
                <a:latin typeface="Arial" panose="020B0604020202020204" pitchFamily="34" charset="0"/>
                <a:cs typeface="Arial" panose="020B0604020202020204" pitchFamily="34" charset="0"/>
              </a:rPr>
              <a:t>link</a:t>
            </a:r>
            <a:r>
              <a:rPr lang="en-US">
                <a:solidFill>
                  <a:schemeClr val="bg1"/>
                </a:solidFill>
                <a:latin typeface="Arial" panose="020B0604020202020204" pitchFamily="34" charset="0"/>
                <a:cs typeface="Arial" panose="020B0604020202020204" pitchFamily="34" charset="0"/>
              </a:rPr>
              <a:t> </a:t>
            </a:r>
            <a:r>
              <a:rPr lang="en-US" spc="-10">
                <a:solidFill>
                  <a:schemeClr val="bg1"/>
                </a:solidFill>
                <a:latin typeface="Arial" panose="020B0604020202020204" pitchFamily="34" charset="0"/>
                <a:cs typeface="Arial" panose="020B0604020202020204" pitchFamily="34" charset="0"/>
              </a:rPr>
              <a:t>to</a:t>
            </a:r>
            <a:r>
              <a:rPr lang="en-US" spc="10">
                <a:solidFill>
                  <a:schemeClr val="bg1"/>
                </a:solidFill>
                <a:latin typeface="Arial" panose="020B0604020202020204" pitchFamily="34" charset="0"/>
                <a:cs typeface="Arial" panose="020B0604020202020204" pitchFamily="34" charset="0"/>
              </a:rPr>
              <a:t> </a:t>
            </a:r>
            <a:r>
              <a:rPr lang="en-US" spc="-5">
                <a:solidFill>
                  <a:schemeClr val="bg1"/>
                </a:solidFill>
                <a:latin typeface="Arial" panose="020B0604020202020204" pitchFamily="34" charset="0"/>
                <a:cs typeface="Arial" panose="020B0604020202020204" pitchFamily="34" charset="0"/>
              </a:rPr>
              <a:t>additional</a:t>
            </a:r>
            <a:r>
              <a:rPr lang="en-US" spc="30">
                <a:solidFill>
                  <a:schemeClr val="bg1"/>
                </a:solidFill>
                <a:latin typeface="Arial" panose="020B0604020202020204" pitchFamily="34" charset="0"/>
                <a:cs typeface="Arial" panose="020B0604020202020204" pitchFamily="34" charset="0"/>
              </a:rPr>
              <a:t> </a:t>
            </a:r>
            <a:r>
              <a:rPr lang="en-US" spc="-10">
                <a:solidFill>
                  <a:schemeClr val="bg1"/>
                </a:solidFill>
                <a:latin typeface="Arial" panose="020B0604020202020204" pitchFamily="34" charset="0"/>
                <a:cs typeface="Arial" panose="020B0604020202020204" pitchFamily="34" charset="0"/>
              </a:rPr>
              <a:t>details</a:t>
            </a:r>
            <a:r>
              <a:rPr lang="en-US" spc="25">
                <a:solidFill>
                  <a:schemeClr val="bg1"/>
                </a:solidFill>
                <a:latin typeface="Arial" panose="020B0604020202020204" pitchFamily="34" charset="0"/>
                <a:cs typeface="Arial" panose="020B0604020202020204" pitchFamily="34" charset="0"/>
              </a:rPr>
              <a:t> </a:t>
            </a:r>
            <a:r>
              <a:rPr lang="en-US" spc="-5">
                <a:solidFill>
                  <a:schemeClr val="bg1"/>
                </a:solidFill>
                <a:latin typeface="Arial" panose="020B0604020202020204" pitchFamily="34" charset="0"/>
                <a:cs typeface="Arial" panose="020B0604020202020204" pitchFamily="34" charset="0"/>
              </a:rPr>
              <a:t>regarding</a:t>
            </a:r>
            <a:r>
              <a:rPr lang="en-US" spc="25">
                <a:solidFill>
                  <a:schemeClr val="bg1"/>
                </a:solidFill>
                <a:latin typeface="Arial" panose="020B0604020202020204" pitchFamily="34" charset="0"/>
                <a:cs typeface="Arial" panose="020B0604020202020204" pitchFamily="34" charset="0"/>
              </a:rPr>
              <a:t> </a:t>
            </a:r>
            <a:r>
              <a:rPr lang="en-US" b="1" spc="-10">
                <a:solidFill>
                  <a:schemeClr val="bg1"/>
                </a:solidFill>
                <a:latin typeface="Arial" panose="020B0604020202020204" pitchFamily="34" charset="0"/>
                <a:cs typeface="Arial" panose="020B0604020202020204" pitchFamily="34" charset="0"/>
              </a:rPr>
              <a:t>Provider</a:t>
            </a:r>
            <a:r>
              <a:rPr lang="en-US" b="1" spc="30">
                <a:solidFill>
                  <a:schemeClr val="bg1"/>
                </a:solidFill>
                <a:latin typeface="Arial" panose="020B0604020202020204" pitchFamily="34" charset="0"/>
                <a:cs typeface="Arial" panose="020B0604020202020204" pitchFamily="34" charset="0"/>
              </a:rPr>
              <a:t> </a:t>
            </a:r>
            <a:r>
              <a:rPr lang="en-US" b="1" spc="-5">
                <a:solidFill>
                  <a:schemeClr val="bg1"/>
                </a:solidFill>
                <a:latin typeface="Arial" panose="020B0604020202020204" pitchFamily="34" charset="0"/>
                <a:cs typeface="Arial" panose="020B0604020202020204" pitchFamily="34" charset="0"/>
              </a:rPr>
              <a:t>Portal Navigation Training.</a:t>
            </a:r>
            <a:endParaRPr lang="en-US"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46926712"/>
      </p:ext>
    </p:extLst>
  </p:cSld>
  <p:clrMapOvr>
    <a:masterClrMapping/>
  </p:clrMapOvr>
  <p:extLst>
    <p:ext uri="{6950BFC3-D8DA-4A85-94F7-54DA5524770B}">
      <p188:commentRel xmlns:p188="http://schemas.microsoft.com/office/powerpoint/2018/8/main" r:id="rId4"/>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D5AE9-E4EA-0542-0465-3A5623E4CE52}"/>
              </a:ext>
            </a:extLst>
          </p:cNvPr>
          <p:cNvSpPr>
            <a:spLocks noGrp="1"/>
          </p:cNvSpPr>
          <p:nvPr>
            <p:ph type="title"/>
          </p:nvPr>
        </p:nvSpPr>
        <p:spPr/>
        <p:txBody>
          <a:bodyPr/>
          <a:lstStyle/>
          <a:p>
            <a:r>
              <a:rPr lang="en-US">
                <a:latin typeface="Arial"/>
                <a:cs typeface="Arial"/>
              </a:rPr>
              <a:t>MetroPlusHealth Behavioral Health Program &amp; Populations</a:t>
            </a:r>
          </a:p>
        </p:txBody>
      </p:sp>
      <p:sp>
        <p:nvSpPr>
          <p:cNvPr id="3" name="Content Placeholder 2">
            <a:extLst>
              <a:ext uri="{FF2B5EF4-FFF2-40B4-BE49-F238E27FC236}">
                <a16:creationId xmlns:a16="http://schemas.microsoft.com/office/drawing/2014/main" id="{70E16B27-3B92-D97A-BD48-FFF261BA25EF}"/>
              </a:ext>
            </a:extLst>
          </p:cNvPr>
          <p:cNvSpPr>
            <a:spLocks noGrp="1"/>
          </p:cNvSpPr>
          <p:nvPr>
            <p:ph idx="1"/>
          </p:nvPr>
        </p:nvSpPr>
        <p:spPr>
          <a:xfrm>
            <a:off x="457200" y="1660664"/>
            <a:ext cx="11341100" cy="1368226"/>
          </a:xfrm>
        </p:spPr>
        <p:txBody>
          <a:bodyPr numCol="2"/>
          <a:lstStyle/>
          <a:p>
            <a:pPr marL="236538" indent="-236538">
              <a:lnSpc>
                <a:spcPct val="100000"/>
              </a:lnSpc>
              <a:spcBef>
                <a:spcPts val="0"/>
              </a:spcBef>
              <a:buFont typeface="Arial" panose="020B0604020202020204" pitchFamily="34" charset="0"/>
              <a:buChar char="•"/>
            </a:pPr>
            <a:r>
              <a:rPr lang="en-US" sz="1800"/>
              <a:t>Provider Network Development and Contracting</a:t>
            </a:r>
          </a:p>
          <a:p>
            <a:pPr marL="236538" indent="-236538">
              <a:lnSpc>
                <a:spcPct val="100000"/>
              </a:lnSpc>
              <a:spcBef>
                <a:spcPts val="0"/>
              </a:spcBef>
              <a:buFont typeface="Arial" panose="020B0604020202020204" pitchFamily="34" charset="0"/>
              <a:buChar char="•"/>
            </a:pPr>
            <a:r>
              <a:rPr lang="en-US" sz="1800"/>
              <a:t>Care Management and Coordination</a:t>
            </a:r>
          </a:p>
          <a:p>
            <a:pPr marL="236538" indent="-236538">
              <a:lnSpc>
                <a:spcPct val="100000"/>
              </a:lnSpc>
              <a:spcBef>
                <a:spcPts val="0"/>
              </a:spcBef>
              <a:buFont typeface="Arial" panose="020B0604020202020204" pitchFamily="34" charset="0"/>
              <a:buChar char="•"/>
            </a:pPr>
            <a:r>
              <a:rPr lang="en-US" sz="1800"/>
              <a:t>Utilization Management</a:t>
            </a:r>
          </a:p>
          <a:p>
            <a:pPr marL="236538" indent="-236538">
              <a:lnSpc>
                <a:spcPct val="100000"/>
              </a:lnSpc>
              <a:spcBef>
                <a:spcPts val="0"/>
              </a:spcBef>
              <a:buFont typeface="Arial" panose="020B0604020202020204" pitchFamily="34" charset="0"/>
              <a:buChar char="•"/>
            </a:pPr>
            <a:endParaRPr lang="en-US" sz="1800"/>
          </a:p>
          <a:p>
            <a:pPr marL="236538" indent="-236538">
              <a:lnSpc>
                <a:spcPct val="100000"/>
              </a:lnSpc>
              <a:spcBef>
                <a:spcPts val="0"/>
              </a:spcBef>
              <a:buFont typeface="Arial" panose="020B0604020202020204" pitchFamily="34" charset="0"/>
              <a:buChar char="•"/>
            </a:pPr>
            <a:endParaRPr lang="en-US" sz="1800"/>
          </a:p>
          <a:p>
            <a:pPr marL="236538" indent="-236538">
              <a:lnSpc>
                <a:spcPct val="100000"/>
              </a:lnSpc>
              <a:spcBef>
                <a:spcPts val="0"/>
              </a:spcBef>
              <a:buFont typeface="Arial" panose="020B0604020202020204" pitchFamily="34" charset="0"/>
              <a:buChar char="•"/>
            </a:pPr>
            <a:r>
              <a:rPr lang="en-US" sz="1800"/>
              <a:t>Claims Processing and Payment</a:t>
            </a:r>
          </a:p>
          <a:p>
            <a:pPr marL="236538" indent="-236538">
              <a:lnSpc>
                <a:spcPct val="100000"/>
              </a:lnSpc>
              <a:spcBef>
                <a:spcPts val="0"/>
              </a:spcBef>
              <a:buFont typeface="Arial" panose="020B0604020202020204" pitchFamily="34" charset="0"/>
              <a:buChar char="•"/>
            </a:pPr>
            <a:r>
              <a:rPr lang="en-US" sz="1800"/>
              <a:t>Quality Management</a:t>
            </a:r>
          </a:p>
          <a:p>
            <a:pPr marL="236538" indent="-236538">
              <a:lnSpc>
                <a:spcPct val="100000"/>
              </a:lnSpc>
              <a:spcBef>
                <a:spcPts val="0"/>
              </a:spcBef>
              <a:buFont typeface="Arial" panose="020B0604020202020204" pitchFamily="34" charset="0"/>
              <a:buChar char="•"/>
            </a:pPr>
            <a:r>
              <a:rPr lang="en-US" sz="1800"/>
              <a:t>Behavioral Health Peer Services</a:t>
            </a:r>
          </a:p>
          <a:p>
            <a:pPr marL="236538" indent="-236538">
              <a:lnSpc>
                <a:spcPct val="100000"/>
              </a:lnSpc>
              <a:spcBef>
                <a:spcPts val="0"/>
              </a:spcBef>
              <a:buFont typeface="Arial" panose="020B0604020202020204" pitchFamily="34" charset="0"/>
              <a:buChar char="•"/>
            </a:pPr>
            <a:r>
              <a:rPr lang="en-US" sz="1800"/>
              <a:t>Member Services and Grievance Management</a:t>
            </a:r>
          </a:p>
          <a:p>
            <a:pPr>
              <a:lnSpc>
                <a:spcPct val="100000"/>
              </a:lnSpc>
              <a:spcBef>
                <a:spcPts val="0"/>
              </a:spcBef>
            </a:pPr>
            <a:endParaRPr lang="en-US" sz="1800"/>
          </a:p>
        </p:txBody>
      </p:sp>
      <p:sp>
        <p:nvSpPr>
          <p:cNvPr id="5" name="Content Placeholder 2">
            <a:extLst>
              <a:ext uri="{FF2B5EF4-FFF2-40B4-BE49-F238E27FC236}">
                <a16:creationId xmlns:a16="http://schemas.microsoft.com/office/drawing/2014/main" id="{FA127649-8131-DF54-B5C2-4B1BF47A2E2E}"/>
              </a:ext>
            </a:extLst>
          </p:cNvPr>
          <p:cNvSpPr txBox="1">
            <a:spLocks/>
          </p:cNvSpPr>
          <p:nvPr/>
        </p:nvSpPr>
        <p:spPr bwMode="gray">
          <a:xfrm>
            <a:off x="457200" y="3532909"/>
            <a:ext cx="11537950" cy="250866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2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Clr>
                <a:srgbClr val="FFD030"/>
              </a:buClr>
              <a:buFont typeface="Wingdings" panose="05000000000000000000" pitchFamily="2" charset="2"/>
              <a:buChar char="§"/>
              <a:defRPr sz="2200" b="0" i="0" kern="1200">
                <a:solidFill>
                  <a:schemeClr val="bg1"/>
                </a:solidFill>
                <a:latin typeface="Arial" panose="020B0604020202020204" pitchFamily="34" charset="0"/>
                <a:ea typeface="+mn-ea"/>
                <a:cs typeface="Arial" panose="020B0604020202020204" pitchFamily="34" charset="0"/>
              </a:defRPr>
            </a:lvl2pPr>
            <a:lvl3pPr marL="1139825" indent="-225425" algn="l" defTabSz="914400" rtl="0" eaLnBrk="1" latinLnBrk="0" hangingPunct="1">
              <a:lnSpc>
                <a:spcPct val="90000"/>
              </a:lnSpc>
              <a:spcBef>
                <a:spcPts val="500"/>
              </a:spcBef>
              <a:spcAft>
                <a:spcPts val="600"/>
              </a:spcAft>
              <a:buFont typeface="Wingdings" panose="05000000000000000000" pitchFamily="2" charset="2"/>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9pPr>
          </a:lstStyle>
          <a:p>
            <a:pPr marL="236538" indent="-236538">
              <a:lnSpc>
                <a:spcPct val="100000"/>
              </a:lnSpc>
              <a:spcBef>
                <a:spcPts val="0"/>
              </a:spcBef>
              <a:buFont typeface="Arial" panose="020B0604020202020204" pitchFamily="34" charset="0"/>
              <a:buChar char="•"/>
            </a:pPr>
            <a:r>
              <a:rPr lang="en-US" sz="1800"/>
              <a:t>Adults with behavioral health needs and/or substance use disorders. </a:t>
            </a:r>
          </a:p>
          <a:p>
            <a:pPr marL="236538" indent="-236538">
              <a:lnSpc>
                <a:spcPct val="100000"/>
              </a:lnSpc>
              <a:spcBef>
                <a:spcPts val="0"/>
              </a:spcBef>
              <a:buFont typeface="Arial" panose="020B0604020202020204" pitchFamily="34" charset="0"/>
              <a:buChar char="•"/>
            </a:pPr>
            <a:r>
              <a:rPr lang="en-US" sz="1800"/>
              <a:t>Children, and transition age youth with behavioral health needs and/or substance use disorders, and coordination with Voluntary Foster Care Agencies.</a:t>
            </a:r>
          </a:p>
          <a:p>
            <a:pPr marL="236538" indent="-236538">
              <a:lnSpc>
                <a:spcPct val="100000"/>
              </a:lnSpc>
              <a:spcBef>
                <a:spcPts val="0"/>
              </a:spcBef>
              <a:buFont typeface="Arial" panose="020B0604020202020204" pitchFamily="34" charset="0"/>
              <a:buChar char="•"/>
            </a:pPr>
            <a:r>
              <a:rPr lang="en-US" sz="1800"/>
              <a:t>Children or adults who experience First Episode Psychosis (</a:t>
            </a:r>
            <a:r>
              <a:rPr lang="en-US" sz="1800" b="1"/>
              <a:t>FEP</a:t>
            </a:r>
            <a:r>
              <a:rPr lang="en-US" sz="1800"/>
              <a:t>).</a:t>
            </a:r>
          </a:p>
          <a:p>
            <a:pPr marL="236538" indent="-236538">
              <a:lnSpc>
                <a:spcPct val="100000"/>
              </a:lnSpc>
              <a:spcBef>
                <a:spcPts val="0"/>
              </a:spcBef>
              <a:buFont typeface="Arial" panose="020B0604020202020204" pitchFamily="34" charset="0"/>
              <a:buChar char="•"/>
            </a:pPr>
            <a:r>
              <a:rPr lang="en-US" sz="1800"/>
              <a:t>High risk groups such as individuals with co-occurring disorders, co-morbid medical needs or those involved in multiple services systems (education, justice, medical, welfare, and child welfare). </a:t>
            </a:r>
          </a:p>
          <a:p>
            <a:pPr marL="236538" indent="-236538">
              <a:lnSpc>
                <a:spcPct val="100000"/>
              </a:lnSpc>
              <a:spcBef>
                <a:spcPts val="0"/>
              </a:spcBef>
              <a:buFont typeface="Arial" panose="020B0604020202020204" pitchFamily="34" charset="0"/>
              <a:buChar char="•"/>
            </a:pPr>
            <a:r>
              <a:rPr lang="en-US" sz="1800"/>
              <a:t>Individuals with Intellectual/Developmental Disorders with behavioral health needs and/or Applied Behavioral Analysis (</a:t>
            </a:r>
            <a:r>
              <a:rPr lang="en-US" sz="1800" b="1"/>
              <a:t>ABA</a:t>
            </a:r>
            <a:r>
              <a:rPr lang="en-US" sz="1800"/>
              <a:t>).</a:t>
            </a:r>
          </a:p>
        </p:txBody>
      </p:sp>
      <p:sp>
        <p:nvSpPr>
          <p:cNvPr id="6" name="TextBox 5">
            <a:extLst>
              <a:ext uri="{FF2B5EF4-FFF2-40B4-BE49-F238E27FC236}">
                <a16:creationId xmlns:a16="http://schemas.microsoft.com/office/drawing/2014/main" id="{4A95DA7B-5EBA-AB85-5E3E-FC81730ABA77}"/>
              </a:ext>
            </a:extLst>
          </p:cNvPr>
          <p:cNvSpPr txBox="1"/>
          <p:nvPr/>
        </p:nvSpPr>
        <p:spPr>
          <a:xfrm>
            <a:off x="457200" y="2924981"/>
            <a:ext cx="4741101"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a:solidFill>
                  <a:schemeClr val="bg1"/>
                </a:solidFill>
              </a:rPr>
              <a:t>Behavioral Health Populations:</a:t>
            </a:r>
          </a:p>
        </p:txBody>
      </p:sp>
      <p:sp>
        <p:nvSpPr>
          <p:cNvPr id="4" name="TextBox 3">
            <a:extLst>
              <a:ext uri="{FF2B5EF4-FFF2-40B4-BE49-F238E27FC236}">
                <a16:creationId xmlns:a16="http://schemas.microsoft.com/office/drawing/2014/main" id="{64638666-7B58-DD45-92F5-99B8D09E0EEB}"/>
              </a:ext>
            </a:extLst>
          </p:cNvPr>
          <p:cNvSpPr txBox="1"/>
          <p:nvPr/>
        </p:nvSpPr>
        <p:spPr>
          <a:xfrm>
            <a:off x="457200" y="1169773"/>
            <a:ext cx="4741101"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a:solidFill>
                  <a:schemeClr val="bg1"/>
                </a:solidFill>
              </a:rPr>
              <a:t>Behavioral Health Related Functions:</a:t>
            </a:r>
          </a:p>
        </p:txBody>
      </p:sp>
    </p:spTree>
    <p:custDataLst>
      <p:tags r:id="rId1"/>
    </p:custDataLst>
    <p:extLst>
      <p:ext uri="{BB962C8B-B14F-4D97-AF65-F5344CB8AC3E}">
        <p14:creationId xmlns:p14="http://schemas.microsoft.com/office/powerpoint/2010/main" val="7484665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C8912-CE74-4948-78D2-A974D723CFD5}"/>
              </a:ext>
            </a:extLst>
          </p:cNvPr>
          <p:cNvSpPr>
            <a:spLocks noGrp="1"/>
          </p:cNvSpPr>
          <p:nvPr>
            <p:ph type="title"/>
          </p:nvPr>
        </p:nvSpPr>
        <p:spPr>
          <a:xfrm>
            <a:off x="457200" y="0"/>
            <a:ext cx="11341100" cy="1078992"/>
          </a:xfrm>
        </p:spPr>
        <p:txBody>
          <a:bodyPr anchor="b">
            <a:normAutofit/>
          </a:bodyPr>
          <a:lstStyle/>
          <a:p>
            <a:r>
              <a:rPr lang="en-US">
                <a:latin typeface="Arial"/>
                <a:cs typeface="Arial"/>
              </a:rPr>
              <a:t>MetroPlusHealth Enhanced (HARP) &amp; Eligibility</a:t>
            </a:r>
          </a:p>
        </p:txBody>
      </p:sp>
      <p:sp>
        <p:nvSpPr>
          <p:cNvPr id="9" name="TextBox 8">
            <a:extLst>
              <a:ext uri="{FF2B5EF4-FFF2-40B4-BE49-F238E27FC236}">
                <a16:creationId xmlns:a16="http://schemas.microsoft.com/office/drawing/2014/main" id="{8A9167E8-E34D-BA43-031B-605039EEB101}"/>
              </a:ext>
            </a:extLst>
          </p:cNvPr>
          <p:cNvSpPr txBox="1"/>
          <p:nvPr/>
        </p:nvSpPr>
        <p:spPr>
          <a:xfrm>
            <a:off x="441325" y="1550706"/>
            <a:ext cx="11341099" cy="1569660"/>
          </a:xfrm>
          <a:prstGeom prst="rect">
            <a:avLst/>
          </a:prstGeom>
          <a:noFill/>
        </p:spPr>
        <p:txBody>
          <a:bodyPr wrap="square">
            <a:spAutoFit/>
          </a:bodyPr>
          <a:lstStyle/>
          <a:p>
            <a:pPr marL="285750" lvl="0" indent="-285750">
              <a:buFont typeface="Wingdings" panose="05000000000000000000" pitchFamily="2" charset="2"/>
              <a:buChar char="§"/>
            </a:pPr>
            <a:r>
              <a:rPr lang="en-US" sz="1600">
                <a:solidFill>
                  <a:schemeClr val="bg1"/>
                </a:solidFill>
                <a:latin typeface="Arial" panose="020B0604020202020204" pitchFamily="34" charset="0"/>
                <a:cs typeface="Arial" panose="020B0604020202020204" pitchFamily="34" charset="0"/>
              </a:rPr>
              <a:t>It is a comprehensive and integrated Physical Health, BH and Substance Use Disorder Plan with added Social Services and Supports.</a:t>
            </a:r>
          </a:p>
          <a:p>
            <a:pPr marL="285750" lvl="0" indent="-285750">
              <a:buFont typeface="Wingdings" panose="05000000000000000000" pitchFamily="2" charset="2"/>
              <a:buChar char="§"/>
            </a:pPr>
            <a:r>
              <a:rPr lang="en-US" sz="1600">
                <a:solidFill>
                  <a:schemeClr val="bg1"/>
                </a:solidFill>
                <a:latin typeface="Arial" panose="020B0604020202020204" pitchFamily="34" charset="0"/>
                <a:cs typeface="Arial" panose="020B0604020202020204" pitchFamily="34" charset="0"/>
              </a:rPr>
              <a:t>Additionally, the plan manages physical health, MH, and substance use services in an integrated way for adults with BH needs. </a:t>
            </a:r>
          </a:p>
          <a:p>
            <a:pPr marL="285750" lvl="0" indent="-285750">
              <a:buFont typeface="Wingdings" panose="05000000000000000000" pitchFamily="2" charset="2"/>
              <a:buChar char="§"/>
            </a:pPr>
            <a:r>
              <a:rPr lang="en-US" sz="1600">
                <a:solidFill>
                  <a:schemeClr val="bg1"/>
                </a:solidFill>
                <a:latin typeface="Arial" panose="020B0604020202020204" pitchFamily="34" charset="0"/>
                <a:cs typeface="Arial" panose="020B0604020202020204" pitchFamily="34" charset="0"/>
              </a:rPr>
              <a:t>HARP is qualified by New York State and has specialized expertise, tools and protocols that are not part of most medical plans. </a:t>
            </a:r>
          </a:p>
        </p:txBody>
      </p:sp>
      <p:sp>
        <p:nvSpPr>
          <p:cNvPr id="10" name="TextBox 9">
            <a:extLst>
              <a:ext uri="{FF2B5EF4-FFF2-40B4-BE49-F238E27FC236}">
                <a16:creationId xmlns:a16="http://schemas.microsoft.com/office/drawing/2014/main" id="{1204B477-782A-A678-3B0D-115E80EE79FA}"/>
              </a:ext>
            </a:extLst>
          </p:cNvPr>
          <p:cNvSpPr txBox="1"/>
          <p:nvPr/>
        </p:nvSpPr>
        <p:spPr>
          <a:xfrm>
            <a:off x="441324" y="1181374"/>
            <a:ext cx="465208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spcAft>
                <a:spcPts val="900"/>
              </a:spcAft>
            </a:pPr>
            <a:r>
              <a:rPr lang="en-US" sz="1800" b="1">
                <a:solidFill>
                  <a:schemeClr val="bg1"/>
                </a:solidFill>
                <a:latin typeface="Arial" panose="020B0604020202020204" pitchFamily="34" charset="0"/>
                <a:cs typeface="Arial" panose="020B0604020202020204" pitchFamily="34" charset="0"/>
              </a:rPr>
              <a:t>This plan offers the following benefits:</a:t>
            </a:r>
            <a:endParaRPr lang="en-US" sz="1800" b="1"/>
          </a:p>
        </p:txBody>
      </p:sp>
      <p:sp>
        <p:nvSpPr>
          <p:cNvPr id="11" name="TextBox 10">
            <a:extLst>
              <a:ext uri="{FF2B5EF4-FFF2-40B4-BE49-F238E27FC236}">
                <a16:creationId xmlns:a16="http://schemas.microsoft.com/office/drawing/2014/main" id="{A8B35159-BF88-4D11-D3C9-435D2FD4DF17}"/>
              </a:ext>
            </a:extLst>
          </p:cNvPr>
          <p:cNvSpPr txBox="1"/>
          <p:nvPr/>
        </p:nvSpPr>
        <p:spPr>
          <a:xfrm>
            <a:off x="441324" y="3130745"/>
            <a:ext cx="5147733"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spcAft>
                <a:spcPts val="1200"/>
              </a:spcAft>
            </a:pPr>
            <a:r>
              <a:rPr lang="en-US" sz="1800" b="1">
                <a:latin typeface="Arial" panose="020B0604020202020204" pitchFamily="34" charset="0"/>
                <a:cs typeface="Arial" panose="020B0604020202020204" pitchFamily="34" charset="0"/>
              </a:rPr>
              <a:t>To be eligible for MetroPlusHealth Enhanced:</a:t>
            </a:r>
            <a:endParaRPr lang="en-US" sz="18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8464C27-A668-0E78-1BB8-A9F5A00537CD}"/>
              </a:ext>
            </a:extLst>
          </p:cNvPr>
          <p:cNvSpPr txBox="1"/>
          <p:nvPr/>
        </p:nvSpPr>
        <p:spPr>
          <a:xfrm>
            <a:off x="438278" y="3517755"/>
            <a:ext cx="11372850" cy="2226250"/>
          </a:xfrm>
          <a:prstGeom prst="rect">
            <a:avLst/>
          </a:prstGeom>
          <a:noFill/>
        </p:spPr>
        <p:txBody>
          <a:bodyPr wrap="square">
            <a:spAutoFit/>
          </a:bodyPr>
          <a:lstStyle/>
          <a:p>
            <a:pPr marL="285750" lvl="0" indent="-285750">
              <a:spcAft>
                <a:spcPts val="800"/>
              </a:spcAft>
              <a:buFont typeface="Wingdings" panose="05000000000000000000" pitchFamily="2" charset="2"/>
              <a:buChar char="§"/>
            </a:pPr>
            <a:r>
              <a:rPr lang="en-US" sz="1600" dirty="0">
                <a:solidFill>
                  <a:schemeClr val="bg1"/>
                </a:solidFill>
                <a:latin typeface="Arial" panose="020B0604020202020204" pitchFamily="34" charset="0"/>
                <a:cs typeface="Arial" panose="020B0604020202020204" pitchFamily="34" charset="0"/>
              </a:rPr>
              <a:t>Must be 21 or older, be insured only by Medicaid, and eligible for Medicaid Managed Care.</a:t>
            </a:r>
          </a:p>
          <a:p>
            <a:pPr marL="285750" lvl="0" indent="-285750">
              <a:spcAft>
                <a:spcPts val="800"/>
              </a:spcAft>
              <a:buFont typeface="Wingdings" panose="05000000000000000000" pitchFamily="2" charset="2"/>
              <a:buChar char="§"/>
            </a:pPr>
            <a:r>
              <a:rPr lang="en-US" sz="1600" dirty="0">
                <a:solidFill>
                  <a:schemeClr val="bg1"/>
                </a:solidFill>
                <a:latin typeface="Arial" panose="020B0604020202020204" pitchFamily="34" charset="0"/>
                <a:cs typeface="Arial" panose="020B0604020202020204" pitchFamily="34" charset="0"/>
              </a:rPr>
              <a:t>Members are deemed eligible for HARP by meeting the criteria established by the New York State Department of Health (DOH), the Office of Mental Health (OMH), and the Office of Addiction and Substance Abuse Services (OASAS).</a:t>
            </a:r>
          </a:p>
          <a:p>
            <a:pPr marL="285750" lvl="0" indent="-285750">
              <a:spcAft>
                <a:spcPts val="800"/>
              </a:spcAft>
              <a:buFont typeface="Wingdings" panose="05000000000000000000" pitchFamily="2" charset="2"/>
              <a:buChar char="§"/>
            </a:pPr>
            <a:r>
              <a:rPr lang="en-US" sz="1600" dirty="0">
                <a:solidFill>
                  <a:schemeClr val="bg1"/>
                </a:solidFill>
                <a:latin typeface="Arial" panose="020B0604020202020204" pitchFamily="34" charset="0"/>
                <a:cs typeface="Arial" panose="020B0604020202020204" pitchFamily="34" charset="0"/>
              </a:rPr>
              <a:t>Eligibility criteria include a diagnosis of a serious mental illness and/or substance use disorder, among other factors.</a:t>
            </a:r>
          </a:p>
          <a:p>
            <a:pPr marL="285750" lvl="0" indent="-285750">
              <a:spcAft>
                <a:spcPts val="800"/>
              </a:spcAft>
              <a:buFont typeface="Wingdings" panose="05000000000000000000" pitchFamily="2" charset="2"/>
              <a:buChar char="§"/>
            </a:pPr>
            <a:r>
              <a:rPr lang="en-US" sz="1600" dirty="0">
                <a:solidFill>
                  <a:schemeClr val="bg1"/>
                </a:solidFill>
                <a:latin typeface="Arial" panose="020B0604020202020204" pitchFamily="34" charset="0"/>
                <a:cs typeface="Arial" panose="020B0604020202020204" pitchFamily="34" charset="0"/>
              </a:rPr>
              <a:t>HARP</a:t>
            </a:r>
            <a:r>
              <a:rPr lang="en-US" sz="1600" i="1"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eligibility status may be found in </a:t>
            </a:r>
            <a:r>
              <a:rPr lang="en-US" sz="1600" b="1" i="1" dirty="0">
                <a:solidFill>
                  <a:schemeClr val="bg1"/>
                </a:solidFill>
                <a:latin typeface="Arial" panose="020B0604020202020204" pitchFamily="34" charset="0"/>
                <a:cs typeface="Arial" panose="020B0604020202020204" pitchFamily="34" charset="0"/>
              </a:rPr>
              <a:t>MAPP</a:t>
            </a:r>
            <a:r>
              <a:rPr lang="en-US" sz="1600" dirty="0">
                <a:solidFill>
                  <a:schemeClr val="bg1"/>
                </a:solidFill>
                <a:latin typeface="Arial" panose="020B0604020202020204" pitchFamily="34" charset="0"/>
                <a:cs typeface="Arial" panose="020B0604020202020204" pitchFamily="34" charset="0"/>
              </a:rPr>
              <a:t>,</a:t>
            </a:r>
            <a:r>
              <a:rPr lang="en-US" sz="1600" i="1" dirty="0">
                <a:solidFill>
                  <a:schemeClr val="bg1"/>
                </a:solidFill>
                <a:latin typeface="Arial" panose="020B0604020202020204" pitchFamily="34" charset="0"/>
                <a:cs typeface="Arial" panose="020B0604020202020204" pitchFamily="34" charset="0"/>
              </a:rPr>
              <a:t> </a:t>
            </a:r>
            <a:r>
              <a:rPr lang="en-US" sz="1600" b="1" i="1" dirty="0">
                <a:solidFill>
                  <a:schemeClr val="bg1"/>
                </a:solidFill>
                <a:latin typeface="Arial" panose="020B0604020202020204" pitchFamily="34" charset="0"/>
                <a:cs typeface="Arial" panose="020B0604020202020204" pitchFamily="34" charset="0"/>
              </a:rPr>
              <a:t>PSYCKES, and EMEDNY</a:t>
            </a:r>
            <a:r>
              <a:rPr lang="en-US" sz="1600" b="0" i="0" dirty="0">
                <a:solidFill>
                  <a:schemeClr val="bg1"/>
                </a:solidFill>
                <a:latin typeface="Arial" panose="020B0604020202020204" pitchFamily="34" charset="0"/>
                <a:cs typeface="Arial" panose="020B0604020202020204" pitchFamily="34" charset="0"/>
              </a:rPr>
              <a:t>, and in </a:t>
            </a:r>
            <a:r>
              <a:rPr lang="en-US" sz="1600" b="1" i="1" dirty="0">
                <a:solidFill>
                  <a:schemeClr val="bg1"/>
                </a:solidFill>
                <a:latin typeface="Arial" panose="020B0604020202020204" pitchFamily="34" charset="0"/>
                <a:cs typeface="Arial" panose="020B0604020202020204" pitchFamily="34" charset="0"/>
              </a:rPr>
              <a:t>e-PACES </a:t>
            </a:r>
            <a:r>
              <a:rPr lang="en-US" sz="1600" b="0" i="0" dirty="0">
                <a:solidFill>
                  <a:schemeClr val="bg1"/>
                </a:solidFill>
                <a:latin typeface="Arial" panose="020B0604020202020204" pitchFamily="34" charset="0"/>
                <a:cs typeface="Arial" panose="020B0604020202020204" pitchFamily="34" charset="0"/>
              </a:rPr>
              <a:t>it </a:t>
            </a:r>
            <a:r>
              <a:rPr lang="en-US" sz="1600" dirty="0">
                <a:solidFill>
                  <a:schemeClr val="bg1"/>
                </a:solidFill>
                <a:latin typeface="Arial" panose="020B0604020202020204" pitchFamily="34" charset="0"/>
                <a:cs typeface="Arial" panose="020B0604020202020204" pitchFamily="34" charset="0"/>
              </a:rPr>
              <a:t>appears on an individual’s file in the restriction/exception code part of the report.</a:t>
            </a:r>
          </a:p>
          <a:p>
            <a:pPr marL="285750" lvl="0" indent="-285750">
              <a:spcAft>
                <a:spcPts val="600"/>
              </a:spcAft>
              <a:buFont typeface="Wingdings" panose="05000000000000000000" pitchFamily="2" charset="2"/>
              <a:buChar char="§"/>
            </a:pPr>
            <a:r>
              <a:rPr lang="en-US" sz="1600" dirty="0">
                <a:solidFill>
                  <a:schemeClr val="bg1"/>
                </a:solidFill>
                <a:latin typeface="Arial" panose="020B0604020202020204" pitchFamily="34" charset="0"/>
                <a:cs typeface="Arial" panose="020B0604020202020204" pitchFamily="34" charset="0"/>
              </a:rPr>
              <a:t>A </a:t>
            </a:r>
            <a:r>
              <a:rPr lang="en-US" sz="1600" b="1" u="sng" dirty="0">
                <a:solidFill>
                  <a:schemeClr val="bg1"/>
                </a:solidFill>
                <a:latin typeface="Arial" panose="020B0604020202020204" pitchFamily="34" charset="0"/>
                <a:cs typeface="Arial" panose="020B0604020202020204" pitchFamily="34" charset="0"/>
              </a:rPr>
              <a:t>H9 code</a:t>
            </a:r>
            <a:r>
              <a:rPr lang="en-US" sz="1600" dirty="0">
                <a:solidFill>
                  <a:schemeClr val="bg1"/>
                </a:solidFill>
                <a:latin typeface="Arial" panose="020B0604020202020204" pitchFamily="34" charset="0"/>
                <a:cs typeface="Arial" panose="020B0604020202020204" pitchFamily="34" charset="0"/>
              </a:rPr>
              <a:t> indicates that the member is HARP eligible, but not yet enrolled in a HARP plan.</a:t>
            </a:r>
          </a:p>
        </p:txBody>
      </p:sp>
      <p:sp>
        <p:nvSpPr>
          <p:cNvPr id="6" name="TextBox 5">
            <a:extLst>
              <a:ext uri="{FF2B5EF4-FFF2-40B4-BE49-F238E27FC236}">
                <a16:creationId xmlns:a16="http://schemas.microsoft.com/office/drawing/2014/main" id="{F2317046-BBFC-C92B-C352-D028DAC1D29B}"/>
              </a:ext>
            </a:extLst>
          </p:cNvPr>
          <p:cNvSpPr txBox="1"/>
          <p:nvPr/>
        </p:nvSpPr>
        <p:spPr>
          <a:xfrm>
            <a:off x="2190317" y="5761683"/>
            <a:ext cx="7665894" cy="307777"/>
          </a:xfrm>
          <a:prstGeom prst="rect">
            <a:avLst/>
          </a:prstGeom>
          <a:noFill/>
        </p:spPr>
        <p:txBody>
          <a:bodyPr wrap="square">
            <a:spAutoFit/>
          </a:bodyPr>
          <a:lstStyle/>
          <a:p>
            <a:pPr lvl="0" algn="ctr">
              <a:spcAft>
                <a:spcPct val="15000"/>
              </a:spcAft>
            </a:pPr>
            <a:r>
              <a:rPr lang="en-US" sz="1400" b="1" u="sng">
                <a:solidFill>
                  <a:schemeClr val="bg1"/>
                </a:solidFill>
                <a:latin typeface="Arial" panose="020B0604020202020204" pitchFamily="34" charset="0"/>
                <a:cs typeface="Arial" panose="020B0604020202020204" pitchFamily="34" charset="0"/>
              </a:rPr>
              <a:t>This plan does not require you to change your current health care providers. </a:t>
            </a:r>
            <a:endParaRPr lang="en-US" sz="140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385585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E17EF-1694-6CF1-E6D8-1F69A87B7FC0}"/>
              </a:ext>
            </a:extLst>
          </p:cNvPr>
          <p:cNvSpPr>
            <a:spLocks noGrp="1"/>
          </p:cNvSpPr>
          <p:nvPr>
            <p:ph type="title"/>
          </p:nvPr>
        </p:nvSpPr>
        <p:spPr>
          <a:xfrm>
            <a:off x="444500" y="-502920"/>
            <a:ext cx="11366500" cy="2072640"/>
          </a:xfrm>
        </p:spPr>
        <p:txBody>
          <a:bodyPr/>
          <a:lstStyle/>
          <a:p>
            <a:pPr algn="ctr"/>
            <a:br>
              <a:rPr lang="en-US" sz="3600" b="1" dirty="0">
                <a:latin typeface="+mj-lt"/>
              </a:rPr>
            </a:br>
            <a:r>
              <a:rPr lang="en-US" sz="3600" b="1" dirty="0">
                <a:latin typeface="+mj-lt"/>
              </a:rPr>
              <a:t>HARP Team: Coordinating Care of </a:t>
            </a:r>
            <a:br>
              <a:rPr lang="en-US" sz="3600" b="1" dirty="0">
                <a:latin typeface="+mj-lt"/>
              </a:rPr>
            </a:br>
            <a:r>
              <a:rPr lang="en-US" sz="3600" b="1" dirty="0">
                <a:latin typeface="+mj-lt"/>
              </a:rPr>
              <a:t>MH &amp; PH Services</a:t>
            </a:r>
            <a:br>
              <a:rPr lang="en-US" sz="3200" b="1" dirty="0">
                <a:latin typeface="Myraid pro"/>
              </a:rPr>
            </a:br>
            <a:endParaRPr lang="en-US" b="1" dirty="0"/>
          </a:p>
        </p:txBody>
      </p:sp>
      <p:sp>
        <p:nvSpPr>
          <p:cNvPr id="3" name="Text Placeholder 2">
            <a:extLst>
              <a:ext uri="{FF2B5EF4-FFF2-40B4-BE49-F238E27FC236}">
                <a16:creationId xmlns:a16="http://schemas.microsoft.com/office/drawing/2014/main" id="{C4D211D1-69E7-1C7F-4F61-BB38385CAA6F}"/>
              </a:ext>
            </a:extLst>
          </p:cNvPr>
          <p:cNvSpPr>
            <a:spLocks noGrp="1"/>
          </p:cNvSpPr>
          <p:nvPr>
            <p:ph type="body" idx="1"/>
          </p:nvPr>
        </p:nvSpPr>
        <p:spPr/>
        <p:txBody>
          <a:bodyPr/>
          <a:lstStyle/>
          <a:p>
            <a:pPr algn="ctr"/>
            <a:r>
              <a:rPr lang="en-US" sz="3600">
                <a:latin typeface="Myraid pro"/>
              </a:rPr>
              <a:t>Mental Health Benefits </a:t>
            </a:r>
          </a:p>
        </p:txBody>
      </p:sp>
      <p:sp>
        <p:nvSpPr>
          <p:cNvPr id="4" name="Content Placeholder 3">
            <a:extLst>
              <a:ext uri="{FF2B5EF4-FFF2-40B4-BE49-F238E27FC236}">
                <a16:creationId xmlns:a16="http://schemas.microsoft.com/office/drawing/2014/main" id="{7599CE25-3BDB-286E-CA95-62D0DA35CF32}"/>
              </a:ext>
            </a:extLst>
          </p:cNvPr>
          <p:cNvSpPr>
            <a:spLocks noGrp="1"/>
          </p:cNvSpPr>
          <p:nvPr>
            <p:ph sz="half" idx="2"/>
          </p:nvPr>
        </p:nvSpPr>
        <p:spPr>
          <a:xfrm>
            <a:off x="444500" y="2139950"/>
            <a:ext cx="5651500" cy="3749406"/>
          </a:xfrm>
        </p:spPr>
        <p:txBody>
          <a:bodyPr/>
          <a:lstStyle/>
          <a:p>
            <a:pPr marL="285750" marR="17780" lvl="0" indent="-285750" defTabSz="914400" rtl="0" eaLnBrk="1" fontAlgn="auto" latinLnBrk="0" hangingPunct="1">
              <a:lnSpc>
                <a:spcPct val="100000"/>
              </a:lnSpc>
              <a:spcBef>
                <a:spcPts val="1520"/>
              </a:spcBef>
              <a:spcAft>
                <a:spcPts val="0"/>
              </a:spcAft>
              <a:buClr>
                <a:schemeClr val="bg2"/>
              </a:buClr>
              <a:buSzTx/>
              <a:buFont typeface="Wingdings" panose="05000000000000000000" pitchFamily="2" charset="2"/>
              <a:buChar char="Ø"/>
              <a:tabLst>
                <a:tab pos="342265" algn="l"/>
                <a:tab pos="342900" algn="l"/>
              </a:tabLst>
              <a:defRPr/>
            </a:pPr>
            <a:r>
              <a:rPr kumimoji="0" lang="en-US" sz="1800" b="0" i="0" u="none" strike="noStrike" kern="1200" cap="none" spc="0" normalizeH="0" baseline="0" noProof="0" dirty="0">
                <a:ln>
                  <a:noFill/>
                </a:ln>
                <a:solidFill>
                  <a:prstClr val="black"/>
                </a:solidFill>
                <a:effectLst/>
                <a:uLnTx/>
                <a:uFillTx/>
                <a:latin typeface="+mn-lt"/>
                <a:cs typeface="Georgia"/>
              </a:rPr>
              <a:t>Home</a:t>
            </a:r>
            <a:r>
              <a:rPr kumimoji="0" lang="en-US" sz="1800" b="0" i="0" u="none" strike="noStrike" kern="1200" cap="none" spc="-5" normalizeH="0" baseline="0" noProof="0" dirty="0">
                <a:ln>
                  <a:noFill/>
                </a:ln>
                <a:solidFill>
                  <a:prstClr val="black"/>
                </a:solidFill>
                <a:effectLst/>
                <a:uLnTx/>
                <a:uFillTx/>
                <a:latin typeface="+mn-lt"/>
                <a:cs typeface="Georgia"/>
              </a:rPr>
              <a:t> </a:t>
            </a:r>
            <a:r>
              <a:rPr kumimoji="0" lang="en-US" sz="1800" b="0" i="0" u="none" strike="noStrike" kern="1200" cap="none" spc="0" normalizeH="0" baseline="0" noProof="0" dirty="0">
                <a:ln>
                  <a:noFill/>
                </a:ln>
                <a:solidFill>
                  <a:prstClr val="black"/>
                </a:solidFill>
                <a:effectLst/>
                <a:uLnTx/>
                <a:uFillTx/>
                <a:latin typeface="+mn-lt"/>
                <a:cs typeface="Georgia"/>
              </a:rPr>
              <a:t>and</a:t>
            </a:r>
            <a:r>
              <a:rPr kumimoji="0" lang="en-US" sz="1800" b="0" i="0" u="none" strike="noStrike" kern="1200" cap="none" spc="-20" normalizeH="0" baseline="0" noProof="0" dirty="0">
                <a:ln>
                  <a:noFill/>
                </a:ln>
                <a:solidFill>
                  <a:prstClr val="black"/>
                </a:solidFill>
                <a:effectLst/>
                <a:uLnTx/>
                <a:uFillTx/>
                <a:latin typeface="+mn-lt"/>
                <a:cs typeface="Georgia"/>
              </a:rPr>
              <a:t> </a:t>
            </a:r>
            <a:r>
              <a:rPr kumimoji="0" lang="en-US" sz="1800" b="0" i="0" u="none" strike="noStrike" kern="1200" cap="none" spc="-5" normalizeH="0" baseline="0" noProof="0" dirty="0">
                <a:ln>
                  <a:noFill/>
                </a:ln>
                <a:solidFill>
                  <a:prstClr val="black"/>
                </a:solidFill>
                <a:effectLst/>
                <a:uLnTx/>
                <a:uFillTx/>
                <a:latin typeface="+mn-lt"/>
                <a:cs typeface="Georgia"/>
              </a:rPr>
              <a:t>Community</a:t>
            </a:r>
            <a:r>
              <a:rPr kumimoji="0" lang="en-US" sz="1800" b="0" i="0" u="none" strike="noStrike" kern="1200" cap="none" spc="0" normalizeH="0" baseline="0" noProof="0" dirty="0">
                <a:ln>
                  <a:noFill/>
                </a:ln>
                <a:solidFill>
                  <a:prstClr val="black"/>
                </a:solidFill>
                <a:effectLst/>
                <a:uLnTx/>
                <a:uFillTx/>
                <a:latin typeface="+mn-lt"/>
                <a:cs typeface="Georgia"/>
              </a:rPr>
              <a:t> Based</a:t>
            </a:r>
            <a:r>
              <a:rPr kumimoji="0" lang="en-US" sz="1800" b="0" i="0" u="none" strike="noStrike" kern="1200" cap="none" spc="-10" normalizeH="0" baseline="0" noProof="0" dirty="0">
                <a:ln>
                  <a:noFill/>
                </a:ln>
                <a:solidFill>
                  <a:prstClr val="black"/>
                </a:solidFill>
                <a:effectLst/>
                <a:uLnTx/>
                <a:uFillTx/>
                <a:latin typeface="+mn-lt"/>
                <a:cs typeface="Georgia"/>
              </a:rPr>
              <a:t> </a:t>
            </a:r>
            <a:r>
              <a:rPr kumimoji="0" lang="en-US" sz="1800" b="0" i="0" u="none" strike="noStrike" kern="1200" cap="none" spc="-5" normalizeH="0" baseline="0" noProof="0" dirty="0">
                <a:ln>
                  <a:noFill/>
                </a:ln>
                <a:solidFill>
                  <a:prstClr val="black"/>
                </a:solidFill>
                <a:effectLst/>
                <a:uLnTx/>
                <a:uFillTx/>
                <a:latin typeface="+mn-lt"/>
                <a:cs typeface="Georgia"/>
              </a:rPr>
              <a:t>Services (HCBS) that</a:t>
            </a:r>
            <a:endParaRPr kumimoji="0" lang="en-US" sz="1800" b="0" i="0" u="none" strike="noStrike" kern="1200" cap="none" spc="0" normalizeH="0" baseline="0" noProof="0" dirty="0">
              <a:ln>
                <a:noFill/>
              </a:ln>
              <a:solidFill>
                <a:prstClr val="black"/>
              </a:solidFill>
              <a:effectLst/>
              <a:uLnTx/>
              <a:uFillTx/>
              <a:latin typeface="+mn-lt"/>
              <a:cs typeface="Georgia"/>
            </a:endParaRPr>
          </a:p>
          <a:p>
            <a:pPr marR="5080" lvl="0" defTabSz="914400" rtl="0" eaLnBrk="1" fontAlgn="auto" latinLnBrk="0" hangingPunct="1">
              <a:lnSpc>
                <a:spcPct val="100000"/>
              </a:lnSpc>
              <a:spcBef>
                <a:spcPts val="0"/>
              </a:spcBef>
              <a:spcAft>
                <a:spcPts val="0"/>
              </a:spcAft>
              <a:buClr>
                <a:schemeClr val="bg2"/>
              </a:buClr>
              <a:buSzTx/>
              <a:tabLst/>
              <a:defRPr/>
            </a:pPr>
            <a:r>
              <a:rPr lang="en-US" sz="1800" spc="-5" dirty="0">
                <a:solidFill>
                  <a:prstClr val="black"/>
                </a:solidFill>
                <a:latin typeface="+mn-lt"/>
                <a:cs typeface="Georgia"/>
              </a:rPr>
              <a:t>     </a:t>
            </a:r>
            <a:r>
              <a:rPr kumimoji="0" lang="en-US" sz="1800" b="0" i="0" u="none" strike="noStrike" kern="1200" cap="none" spc="-5" normalizeH="0" baseline="0" noProof="0" dirty="0">
                <a:ln>
                  <a:noFill/>
                </a:ln>
                <a:solidFill>
                  <a:prstClr val="black"/>
                </a:solidFill>
                <a:effectLst/>
                <a:uLnTx/>
                <a:uFillTx/>
                <a:latin typeface="+mn-lt"/>
                <a:cs typeface="Georgia"/>
              </a:rPr>
              <a:t>can</a:t>
            </a:r>
            <a:r>
              <a:rPr kumimoji="0" lang="en-US" sz="1800" b="0" i="0" u="none" strike="noStrike" kern="1200" cap="none" spc="-10" normalizeH="0" baseline="0" noProof="0" dirty="0">
                <a:ln>
                  <a:noFill/>
                </a:ln>
                <a:solidFill>
                  <a:prstClr val="black"/>
                </a:solidFill>
                <a:effectLst/>
                <a:uLnTx/>
                <a:uFillTx/>
                <a:latin typeface="+mn-lt"/>
                <a:cs typeface="Georgia"/>
              </a:rPr>
              <a:t> </a:t>
            </a:r>
            <a:r>
              <a:rPr kumimoji="0" lang="en-US" sz="1800" b="0" i="0" u="none" strike="noStrike" kern="1200" cap="none" spc="-5" normalizeH="0" baseline="0" noProof="0" dirty="0">
                <a:ln>
                  <a:noFill/>
                </a:ln>
                <a:solidFill>
                  <a:prstClr val="black"/>
                </a:solidFill>
                <a:effectLst/>
                <a:uLnTx/>
                <a:uFillTx/>
                <a:latin typeface="+mn-lt"/>
                <a:cs typeface="Georgia"/>
              </a:rPr>
              <a:t>be</a:t>
            </a:r>
            <a:r>
              <a:rPr kumimoji="0" lang="en-US" sz="1800" b="0" i="0" u="none" strike="noStrike" kern="1200" cap="none" spc="0" normalizeH="0" baseline="0" noProof="0" dirty="0">
                <a:ln>
                  <a:noFill/>
                </a:ln>
                <a:solidFill>
                  <a:prstClr val="black"/>
                </a:solidFill>
                <a:effectLst/>
                <a:uLnTx/>
                <a:uFillTx/>
                <a:latin typeface="+mn-lt"/>
                <a:cs typeface="Georgia"/>
              </a:rPr>
              <a:t> </a:t>
            </a:r>
            <a:r>
              <a:rPr kumimoji="0" lang="en-US" sz="1800" b="0" i="0" u="none" strike="noStrike" kern="1200" cap="none" spc="-5" normalizeH="0" baseline="0" noProof="0" dirty="0">
                <a:ln>
                  <a:noFill/>
                </a:ln>
                <a:solidFill>
                  <a:prstClr val="black"/>
                </a:solidFill>
                <a:effectLst/>
                <a:uLnTx/>
                <a:uFillTx/>
                <a:latin typeface="+mn-lt"/>
                <a:cs typeface="Georgia"/>
              </a:rPr>
              <a:t>delivered</a:t>
            </a:r>
            <a:r>
              <a:rPr kumimoji="0" lang="en-US" sz="1800" b="0" i="0" u="none" strike="noStrike" kern="1200" cap="none" spc="25" normalizeH="0" baseline="0" noProof="0" dirty="0">
                <a:ln>
                  <a:noFill/>
                </a:ln>
                <a:solidFill>
                  <a:prstClr val="black"/>
                </a:solidFill>
                <a:effectLst/>
                <a:uLnTx/>
                <a:uFillTx/>
                <a:latin typeface="+mn-lt"/>
                <a:cs typeface="Georgia"/>
              </a:rPr>
              <a:t> </a:t>
            </a:r>
            <a:r>
              <a:rPr kumimoji="0" lang="en-US" sz="1800" b="0" i="0" u="none" strike="noStrike" kern="1200" cap="none" spc="0" normalizeH="0" baseline="0" noProof="0" dirty="0">
                <a:ln>
                  <a:noFill/>
                </a:ln>
                <a:solidFill>
                  <a:prstClr val="black"/>
                </a:solidFill>
                <a:effectLst/>
                <a:uLnTx/>
                <a:uFillTx/>
                <a:latin typeface="+mn-lt"/>
                <a:cs typeface="Georgia"/>
              </a:rPr>
              <a:t>in</a:t>
            </a:r>
            <a:r>
              <a:rPr kumimoji="0" lang="en-US" sz="1800" b="0" i="0" u="none" strike="noStrike" kern="1200" cap="none" spc="-15" normalizeH="0" baseline="0" noProof="0" dirty="0">
                <a:ln>
                  <a:noFill/>
                </a:ln>
                <a:solidFill>
                  <a:prstClr val="black"/>
                </a:solidFill>
                <a:effectLst/>
                <a:uLnTx/>
                <a:uFillTx/>
                <a:latin typeface="+mn-lt"/>
                <a:cs typeface="Georgia"/>
              </a:rPr>
              <a:t> </a:t>
            </a:r>
            <a:r>
              <a:rPr kumimoji="0" lang="en-US" sz="1800" b="0" i="0" u="none" strike="noStrike" kern="1200" cap="none" spc="0" normalizeH="0" baseline="0" noProof="0" dirty="0">
                <a:ln>
                  <a:noFill/>
                </a:ln>
                <a:solidFill>
                  <a:prstClr val="black"/>
                </a:solidFill>
                <a:effectLst/>
                <a:uLnTx/>
                <a:uFillTx/>
                <a:latin typeface="+mn-lt"/>
                <a:cs typeface="Georgia"/>
              </a:rPr>
              <a:t>members’</a:t>
            </a:r>
            <a:r>
              <a:rPr kumimoji="0" lang="en-US" sz="1800" b="0" i="0" u="none" strike="noStrike" kern="1200" cap="none" spc="15" normalizeH="0" baseline="0" noProof="0" dirty="0">
                <a:ln>
                  <a:noFill/>
                </a:ln>
                <a:solidFill>
                  <a:prstClr val="black"/>
                </a:solidFill>
                <a:effectLst/>
                <a:uLnTx/>
                <a:uFillTx/>
                <a:latin typeface="+mn-lt"/>
                <a:cs typeface="Georgia"/>
              </a:rPr>
              <a:t> </a:t>
            </a:r>
            <a:r>
              <a:rPr kumimoji="0" lang="en-US" sz="1800" b="0" i="0" u="none" strike="noStrike" kern="1200" cap="none" spc="-5" normalizeH="0" baseline="0" noProof="0" dirty="0">
                <a:ln>
                  <a:noFill/>
                </a:ln>
                <a:solidFill>
                  <a:prstClr val="black"/>
                </a:solidFill>
                <a:effectLst/>
                <a:uLnTx/>
                <a:uFillTx/>
                <a:latin typeface="+mn-lt"/>
                <a:cs typeface="Georgia"/>
              </a:rPr>
              <a:t>home</a:t>
            </a:r>
            <a:r>
              <a:rPr kumimoji="0" lang="en-US" sz="1800" b="0" i="0" u="none" strike="noStrike" kern="1200" cap="none" spc="10" normalizeH="0" baseline="0" noProof="0" dirty="0">
                <a:ln>
                  <a:noFill/>
                </a:ln>
                <a:solidFill>
                  <a:prstClr val="black"/>
                </a:solidFill>
                <a:effectLst/>
                <a:uLnTx/>
                <a:uFillTx/>
                <a:latin typeface="+mn-lt"/>
                <a:cs typeface="Georgia"/>
              </a:rPr>
              <a:t> </a:t>
            </a:r>
            <a:r>
              <a:rPr kumimoji="0" lang="en-US" sz="1800" b="0" i="0" u="none" strike="noStrike" kern="1200" cap="none" spc="-5" normalizeH="0" baseline="0" noProof="0" dirty="0">
                <a:ln>
                  <a:noFill/>
                </a:ln>
                <a:solidFill>
                  <a:prstClr val="black"/>
                </a:solidFill>
                <a:effectLst/>
                <a:uLnTx/>
                <a:uFillTx/>
                <a:latin typeface="+mn-lt"/>
                <a:cs typeface="Georgia"/>
              </a:rPr>
              <a:t>or</a:t>
            </a:r>
            <a:r>
              <a:rPr kumimoji="0" lang="en-US" sz="1800" b="0" i="0" u="none" strike="noStrike" kern="1200" cap="none" spc="0" normalizeH="0" baseline="0" noProof="0" dirty="0">
                <a:ln>
                  <a:noFill/>
                </a:ln>
                <a:solidFill>
                  <a:prstClr val="black"/>
                </a:solidFill>
                <a:effectLst/>
                <a:uLnTx/>
                <a:uFillTx/>
                <a:latin typeface="+mn-lt"/>
                <a:cs typeface="Georgia"/>
              </a:rPr>
              <a:t> </a:t>
            </a:r>
            <a:r>
              <a:rPr kumimoji="0" lang="en-US" sz="1800" b="0" i="0" u="none" strike="noStrike" kern="1200" cap="none" spc="-5" normalizeH="0" baseline="0" noProof="0" dirty="0">
                <a:ln>
                  <a:noFill/>
                </a:ln>
                <a:solidFill>
                  <a:prstClr val="black"/>
                </a:solidFill>
                <a:effectLst/>
                <a:uLnTx/>
                <a:uFillTx/>
                <a:latin typeface="+mn-lt"/>
                <a:cs typeface="Georgia"/>
              </a:rPr>
              <a:t>social setting</a:t>
            </a:r>
            <a:endParaRPr kumimoji="0" lang="en-US" sz="1800" b="0" i="0" u="none" strike="noStrike" kern="1200" cap="none" spc="0" normalizeH="0" baseline="0" noProof="0" dirty="0">
              <a:ln>
                <a:noFill/>
              </a:ln>
              <a:solidFill>
                <a:prstClr val="black"/>
              </a:solidFill>
              <a:effectLst/>
              <a:uLnTx/>
              <a:uFillTx/>
              <a:latin typeface="+mn-lt"/>
              <a:cs typeface="Georgia"/>
            </a:endParaRPr>
          </a:p>
          <a:p>
            <a:pPr marL="355600" marR="0" lvl="0" indent="-342900" defTabSz="914400" rtl="0" eaLnBrk="1" fontAlgn="auto" latinLnBrk="0" hangingPunct="1">
              <a:lnSpc>
                <a:spcPct val="100000"/>
              </a:lnSpc>
              <a:spcBef>
                <a:spcPts val="1405"/>
              </a:spcBef>
              <a:spcAft>
                <a:spcPts val="0"/>
              </a:spcAft>
              <a:buClr>
                <a:schemeClr val="bg2"/>
              </a:buClr>
              <a:buSzTx/>
              <a:buFont typeface="Wingdings" panose="05000000000000000000" pitchFamily="2" charset="2"/>
              <a:buChar char="Ø"/>
              <a:tabLst>
                <a:tab pos="354965" algn="l"/>
                <a:tab pos="355600" algn="l"/>
              </a:tabLst>
              <a:defRPr/>
            </a:pPr>
            <a:r>
              <a:rPr kumimoji="0" lang="en-US" sz="1800" b="0" i="0" u="none" strike="noStrike" kern="1200" cap="none" spc="0" normalizeH="0" baseline="0" noProof="0" dirty="0">
                <a:ln>
                  <a:noFill/>
                </a:ln>
                <a:solidFill>
                  <a:prstClr val="black"/>
                </a:solidFill>
                <a:effectLst/>
                <a:uLnTx/>
                <a:uFillTx/>
                <a:latin typeface="+mn-lt"/>
                <a:cs typeface="Georgia"/>
              </a:rPr>
              <a:t>Inpatient</a:t>
            </a:r>
            <a:r>
              <a:rPr kumimoji="0" lang="en-US" sz="1800" b="0" i="0" u="none" strike="noStrike" kern="1200" cap="none" spc="-20" normalizeH="0" baseline="0" noProof="0" dirty="0">
                <a:ln>
                  <a:noFill/>
                </a:ln>
                <a:solidFill>
                  <a:prstClr val="black"/>
                </a:solidFill>
                <a:effectLst/>
                <a:uLnTx/>
                <a:uFillTx/>
                <a:latin typeface="+mn-lt"/>
                <a:cs typeface="Georgia"/>
              </a:rPr>
              <a:t> </a:t>
            </a:r>
            <a:r>
              <a:rPr kumimoji="0" lang="en-US" sz="1800" b="0" i="0" u="none" strike="noStrike" kern="1200" cap="none" spc="0" normalizeH="0" baseline="0" noProof="0" dirty="0">
                <a:ln>
                  <a:noFill/>
                </a:ln>
                <a:solidFill>
                  <a:prstClr val="black"/>
                </a:solidFill>
                <a:effectLst/>
                <a:uLnTx/>
                <a:uFillTx/>
                <a:latin typeface="+mn-lt"/>
                <a:cs typeface="Georgia"/>
              </a:rPr>
              <a:t>and </a:t>
            </a:r>
            <a:r>
              <a:rPr kumimoji="0" lang="en-US" sz="1800" b="0" i="0" u="none" strike="noStrike" kern="1200" cap="none" spc="-5" normalizeH="0" baseline="0" noProof="0" dirty="0">
                <a:ln>
                  <a:noFill/>
                </a:ln>
                <a:solidFill>
                  <a:prstClr val="black"/>
                </a:solidFill>
                <a:effectLst/>
                <a:uLnTx/>
                <a:uFillTx/>
                <a:latin typeface="+mn-lt"/>
                <a:cs typeface="Georgia"/>
              </a:rPr>
              <a:t>outpatient</a:t>
            </a:r>
            <a:r>
              <a:rPr kumimoji="0" lang="en-US" sz="1800" b="0" i="0" u="none" strike="noStrike" kern="1200" cap="none" spc="0" normalizeH="0" baseline="0" noProof="0" dirty="0">
                <a:ln>
                  <a:noFill/>
                </a:ln>
                <a:solidFill>
                  <a:prstClr val="black"/>
                </a:solidFill>
                <a:effectLst/>
                <a:uLnTx/>
                <a:uFillTx/>
                <a:latin typeface="+mn-lt"/>
                <a:cs typeface="Georgia"/>
              </a:rPr>
              <a:t> </a:t>
            </a:r>
            <a:r>
              <a:rPr kumimoji="0" lang="en-US" sz="1800" b="0" i="0" u="none" strike="noStrike" kern="1200" cap="none" spc="-5" normalizeH="0" baseline="0" noProof="0" dirty="0">
                <a:ln>
                  <a:noFill/>
                </a:ln>
                <a:solidFill>
                  <a:prstClr val="black"/>
                </a:solidFill>
                <a:effectLst/>
                <a:uLnTx/>
                <a:uFillTx/>
                <a:latin typeface="+mn-lt"/>
                <a:cs typeface="Georgia"/>
              </a:rPr>
              <a:t>psychiatric</a:t>
            </a:r>
            <a:r>
              <a:rPr kumimoji="0" lang="en-US" sz="1800" b="0" i="0" u="none" strike="noStrike" kern="1200" cap="none" spc="-25" normalizeH="0" baseline="0" noProof="0" dirty="0">
                <a:ln>
                  <a:noFill/>
                </a:ln>
                <a:solidFill>
                  <a:prstClr val="black"/>
                </a:solidFill>
                <a:effectLst/>
                <a:uLnTx/>
                <a:uFillTx/>
                <a:latin typeface="+mn-lt"/>
                <a:cs typeface="Georgia"/>
              </a:rPr>
              <a:t> </a:t>
            </a:r>
            <a:r>
              <a:rPr kumimoji="0" lang="en-US" sz="1800" b="0" i="0" u="none" strike="noStrike" kern="1200" cap="none" spc="-5" normalizeH="0" baseline="0" noProof="0" dirty="0">
                <a:ln>
                  <a:noFill/>
                </a:ln>
                <a:solidFill>
                  <a:prstClr val="black"/>
                </a:solidFill>
                <a:effectLst/>
                <a:uLnTx/>
                <a:uFillTx/>
                <a:latin typeface="+mn-lt"/>
                <a:cs typeface="Georgia"/>
              </a:rPr>
              <a:t>care</a:t>
            </a:r>
            <a:endParaRPr kumimoji="0" lang="en-US" sz="1800" b="0" i="0" u="none" strike="noStrike" kern="1200" cap="none" spc="0" normalizeH="0" baseline="0" noProof="0" dirty="0">
              <a:ln>
                <a:noFill/>
              </a:ln>
              <a:solidFill>
                <a:prstClr val="black"/>
              </a:solidFill>
              <a:effectLst/>
              <a:uLnTx/>
              <a:uFillTx/>
              <a:latin typeface="+mn-lt"/>
              <a:cs typeface="Georgia"/>
            </a:endParaRPr>
          </a:p>
          <a:p>
            <a:pPr marL="355600" marR="0" lvl="0" indent="-342900" defTabSz="914400" rtl="0" eaLnBrk="1" fontAlgn="auto" latinLnBrk="0" hangingPunct="1">
              <a:lnSpc>
                <a:spcPct val="100000"/>
              </a:lnSpc>
              <a:spcBef>
                <a:spcPts val="1405"/>
              </a:spcBef>
              <a:spcAft>
                <a:spcPts val="0"/>
              </a:spcAft>
              <a:buClr>
                <a:schemeClr val="bg2"/>
              </a:buClr>
              <a:buSzTx/>
              <a:buFont typeface="Wingdings" panose="05000000000000000000" pitchFamily="2" charset="2"/>
              <a:buChar char="Ø"/>
              <a:tabLst>
                <a:tab pos="354965" algn="l"/>
                <a:tab pos="355600" algn="l"/>
              </a:tabLst>
              <a:defRPr/>
            </a:pPr>
            <a:r>
              <a:rPr kumimoji="0" lang="en-US" sz="1800" b="0" i="0" u="none" strike="noStrike" kern="1200" cap="none" spc="-5" normalizeH="0" baseline="0" noProof="0" dirty="0">
                <a:ln>
                  <a:noFill/>
                </a:ln>
                <a:solidFill>
                  <a:prstClr val="black"/>
                </a:solidFill>
                <a:effectLst/>
                <a:uLnTx/>
                <a:uFillTx/>
                <a:latin typeface="+mn-lt"/>
                <a:cs typeface="Georgia"/>
              </a:rPr>
              <a:t>Partial</a:t>
            </a:r>
            <a:r>
              <a:rPr kumimoji="0" lang="en-US" sz="1800" b="0" i="0" u="none" strike="noStrike" kern="1200" cap="none" spc="-10" normalizeH="0" baseline="0" noProof="0" dirty="0">
                <a:ln>
                  <a:noFill/>
                </a:ln>
                <a:solidFill>
                  <a:prstClr val="black"/>
                </a:solidFill>
                <a:effectLst/>
                <a:uLnTx/>
                <a:uFillTx/>
                <a:latin typeface="+mn-lt"/>
                <a:cs typeface="Georgia"/>
              </a:rPr>
              <a:t> </a:t>
            </a:r>
            <a:r>
              <a:rPr kumimoji="0" lang="en-US" sz="1800" b="0" i="0" u="none" strike="noStrike" kern="1200" cap="none" spc="0" normalizeH="0" baseline="0" noProof="0" dirty="0">
                <a:ln>
                  <a:noFill/>
                </a:ln>
                <a:solidFill>
                  <a:prstClr val="black"/>
                </a:solidFill>
                <a:effectLst/>
                <a:uLnTx/>
                <a:uFillTx/>
                <a:latin typeface="+mn-lt"/>
                <a:cs typeface="Georgia"/>
              </a:rPr>
              <a:t>Hospitalization</a:t>
            </a:r>
            <a:r>
              <a:rPr kumimoji="0" lang="en-US" sz="1800" b="0" i="0" u="none" strike="noStrike" kern="1200" cap="none" spc="-40" normalizeH="0" baseline="0" noProof="0" dirty="0">
                <a:ln>
                  <a:noFill/>
                </a:ln>
                <a:solidFill>
                  <a:prstClr val="black"/>
                </a:solidFill>
                <a:effectLst/>
                <a:uLnTx/>
                <a:uFillTx/>
                <a:latin typeface="+mn-lt"/>
                <a:cs typeface="Georgia"/>
              </a:rPr>
              <a:t> </a:t>
            </a:r>
            <a:r>
              <a:rPr kumimoji="0" lang="en-US" sz="1800" b="0" i="0" u="none" strike="noStrike" kern="1200" cap="none" spc="-5" normalizeH="0" baseline="0" noProof="0" dirty="0">
                <a:ln>
                  <a:noFill/>
                </a:ln>
                <a:solidFill>
                  <a:prstClr val="black"/>
                </a:solidFill>
                <a:effectLst/>
                <a:uLnTx/>
                <a:uFillTx/>
                <a:latin typeface="+mn-lt"/>
                <a:cs typeface="Georgia"/>
              </a:rPr>
              <a:t>Program</a:t>
            </a:r>
            <a:r>
              <a:rPr kumimoji="0" lang="en-US" sz="1800" b="0" i="0" u="none" strike="noStrike" kern="1200" cap="none" spc="20" normalizeH="0" baseline="0" noProof="0" dirty="0">
                <a:ln>
                  <a:noFill/>
                </a:ln>
                <a:solidFill>
                  <a:prstClr val="black"/>
                </a:solidFill>
                <a:effectLst/>
                <a:uLnTx/>
                <a:uFillTx/>
                <a:latin typeface="+mn-lt"/>
                <a:cs typeface="Georgia"/>
              </a:rPr>
              <a:t> </a:t>
            </a:r>
            <a:r>
              <a:rPr kumimoji="0" lang="en-US" sz="1800" b="0" i="0" u="none" strike="noStrike" kern="1200" cap="none" spc="-5" normalizeH="0" baseline="0" noProof="0" dirty="0">
                <a:ln>
                  <a:noFill/>
                </a:ln>
                <a:solidFill>
                  <a:prstClr val="black"/>
                </a:solidFill>
                <a:effectLst/>
                <a:uLnTx/>
                <a:uFillTx/>
                <a:latin typeface="+mn-lt"/>
                <a:cs typeface="Georgia"/>
              </a:rPr>
              <a:t>(PHP)</a:t>
            </a:r>
            <a:endParaRPr kumimoji="0" lang="en-US" sz="1800" b="0" i="0" u="none" strike="noStrike" kern="1200" cap="none" spc="0" normalizeH="0" baseline="0" noProof="0" dirty="0">
              <a:ln>
                <a:noFill/>
              </a:ln>
              <a:solidFill>
                <a:prstClr val="black"/>
              </a:solidFill>
              <a:effectLst/>
              <a:uLnTx/>
              <a:uFillTx/>
              <a:latin typeface="+mn-lt"/>
              <a:cs typeface="Georgia"/>
            </a:endParaRPr>
          </a:p>
          <a:p>
            <a:pPr marL="355600" marR="0" lvl="0" indent="-342900" defTabSz="914400" rtl="0" eaLnBrk="1" fontAlgn="auto" latinLnBrk="0" hangingPunct="1">
              <a:lnSpc>
                <a:spcPct val="100000"/>
              </a:lnSpc>
              <a:spcBef>
                <a:spcPts val="1395"/>
              </a:spcBef>
              <a:spcAft>
                <a:spcPts val="0"/>
              </a:spcAft>
              <a:buClr>
                <a:schemeClr val="bg2"/>
              </a:buClr>
              <a:buSzTx/>
              <a:buFont typeface="Wingdings" panose="05000000000000000000" pitchFamily="2" charset="2"/>
              <a:buChar char="Ø"/>
              <a:tabLst>
                <a:tab pos="354965" algn="l"/>
                <a:tab pos="355600" algn="l"/>
              </a:tabLst>
              <a:defRPr/>
            </a:pPr>
            <a:r>
              <a:rPr kumimoji="0" lang="en-US" sz="1800" b="0" i="0" u="none" strike="noStrike" kern="1200" cap="none" spc="-5" normalizeH="0" baseline="0" noProof="0" dirty="0">
                <a:ln>
                  <a:noFill/>
                </a:ln>
                <a:solidFill>
                  <a:prstClr val="black"/>
                </a:solidFill>
                <a:effectLst/>
                <a:uLnTx/>
                <a:uFillTx/>
                <a:latin typeface="+mn-lt"/>
                <a:cs typeface="Georgia"/>
              </a:rPr>
              <a:t>Substance</a:t>
            </a:r>
            <a:r>
              <a:rPr kumimoji="0" lang="en-US" sz="1800" b="0" i="0" u="none" strike="noStrike" kern="1200" cap="none" spc="5" normalizeH="0" baseline="0" noProof="0" dirty="0">
                <a:ln>
                  <a:noFill/>
                </a:ln>
                <a:solidFill>
                  <a:prstClr val="black"/>
                </a:solidFill>
                <a:effectLst/>
                <a:uLnTx/>
                <a:uFillTx/>
                <a:latin typeface="+mn-lt"/>
                <a:cs typeface="Georgia"/>
              </a:rPr>
              <a:t> </a:t>
            </a:r>
            <a:r>
              <a:rPr kumimoji="0" lang="en-US" sz="1800" b="0" i="0" u="none" strike="noStrike" kern="1200" cap="none" spc="-5" normalizeH="0" baseline="0" noProof="0" dirty="0">
                <a:ln>
                  <a:noFill/>
                </a:ln>
                <a:solidFill>
                  <a:prstClr val="black"/>
                </a:solidFill>
                <a:effectLst/>
                <a:uLnTx/>
                <a:uFillTx/>
                <a:latin typeface="+mn-lt"/>
                <a:cs typeface="Georgia"/>
              </a:rPr>
              <a:t>Use Disorder</a:t>
            </a:r>
            <a:r>
              <a:rPr kumimoji="0" lang="en-US" sz="1800" b="0" i="0" u="none" strike="noStrike" kern="1200" cap="none" spc="5" normalizeH="0" baseline="0" noProof="0" dirty="0">
                <a:ln>
                  <a:noFill/>
                </a:ln>
                <a:solidFill>
                  <a:prstClr val="black"/>
                </a:solidFill>
                <a:effectLst/>
                <a:uLnTx/>
                <a:uFillTx/>
                <a:latin typeface="+mn-lt"/>
                <a:cs typeface="Georgia"/>
              </a:rPr>
              <a:t> </a:t>
            </a:r>
            <a:r>
              <a:rPr kumimoji="0" lang="en-US" sz="1800" b="0" i="0" u="none" strike="noStrike" kern="1200" cap="none" spc="0" normalizeH="0" baseline="0" noProof="0" dirty="0">
                <a:ln>
                  <a:noFill/>
                </a:ln>
                <a:solidFill>
                  <a:prstClr val="black"/>
                </a:solidFill>
                <a:effectLst/>
                <a:uLnTx/>
                <a:uFillTx/>
                <a:latin typeface="+mn-lt"/>
                <a:cs typeface="Georgia"/>
              </a:rPr>
              <a:t>Inpatient</a:t>
            </a:r>
            <a:r>
              <a:rPr kumimoji="0" lang="en-US" sz="1800" b="0" i="0" u="none" strike="noStrike" kern="1200" cap="none" spc="-10" normalizeH="0" baseline="0" noProof="0" dirty="0">
                <a:ln>
                  <a:noFill/>
                </a:ln>
                <a:solidFill>
                  <a:prstClr val="black"/>
                </a:solidFill>
                <a:effectLst/>
                <a:uLnTx/>
                <a:uFillTx/>
                <a:latin typeface="+mn-lt"/>
                <a:cs typeface="Georgia"/>
              </a:rPr>
              <a:t> </a:t>
            </a:r>
            <a:r>
              <a:rPr kumimoji="0" lang="en-US" sz="1800" b="0" i="0" u="none" strike="noStrike" kern="1200" cap="none" spc="-5" normalizeH="0" baseline="0" noProof="0" dirty="0">
                <a:ln>
                  <a:noFill/>
                </a:ln>
                <a:solidFill>
                  <a:prstClr val="black"/>
                </a:solidFill>
                <a:effectLst/>
                <a:uLnTx/>
                <a:uFillTx/>
                <a:latin typeface="+mn-lt"/>
                <a:cs typeface="Georgia"/>
              </a:rPr>
              <a:t>Detoxification</a:t>
            </a:r>
            <a:endParaRPr kumimoji="0" lang="en-US" sz="1800" b="0" i="0" u="none" strike="noStrike" kern="1200" cap="none" spc="0" normalizeH="0" baseline="0" noProof="0" dirty="0">
              <a:ln>
                <a:noFill/>
              </a:ln>
              <a:solidFill>
                <a:prstClr val="black"/>
              </a:solidFill>
              <a:effectLst/>
              <a:uLnTx/>
              <a:uFillTx/>
              <a:latin typeface="+mn-lt"/>
              <a:cs typeface="Georgia"/>
            </a:endParaRPr>
          </a:p>
          <a:p>
            <a:pPr marL="355600" marR="0" lvl="0" indent="-342900" defTabSz="914400" rtl="0" eaLnBrk="1" fontAlgn="auto" latinLnBrk="0" hangingPunct="1">
              <a:lnSpc>
                <a:spcPct val="100000"/>
              </a:lnSpc>
              <a:spcBef>
                <a:spcPts val="1405"/>
              </a:spcBef>
              <a:spcAft>
                <a:spcPts val="0"/>
              </a:spcAft>
              <a:buClr>
                <a:schemeClr val="bg2"/>
              </a:buClr>
              <a:buSzTx/>
              <a:buFont typeface="Wingdings" panose="05000000000000000000" pitchFamily="2" charset="2"/>
              <a:buChar char="Ø"/>
              <a:tabLst>
                <a:tab pos="354965" algn="l"/>
                <a:tab pos="355600" algn="l"/>
              </a:tabLst>
              <a:defRPr/>
            </a:pPr>
            <a:r>
              <a:rPr kumimoji="0" lang="en-US" sz="1800" b="0" i="0" u="none" strike="noStrike" kern="1200" cap="none" spc="-5" normalizeH="0" baseline="0" noProof="0" dirty="0">
                <a:ln>
                  <a:noFill/>
                </a:ln>
                <a:solidFill>
                  <a:prstClr val="black"/>
                </a:solidFill>
                <a:effectLst/>
                <a:uLnTx/>
                <a:uFillTx/>
                <a:latin typeface="+mn-lt"/>
                <a:cs typeface="Georgia"/>
              </a:rPr>
              <a:t>Substance</a:t>
            </a:r>
            <a:r>
              <a:rPr kumimoji="0" lang="en-US" sz="1800" b="0" i="0" u="none" strike="noStrike" kern="1200" cap="none" spc="15" normalizeH="0" baseline="0" noProof="0" dirty="0">
                <a:ln>
                  <a:noFill/>
                </a:ln>
                <a:solidFill>
                  <a:prstClr val="black"/>
                </a:solidFill>
                <a:effectLst/>
                <a:uLnTx/>
                <a:uFillTx/>
                <a:latin typeface="+mn-lt"/>
                <a:cs typeface="Georgia"/>
              </a:rPr>
              <a:t> </a:t>
            </a:r>
            <a:r>
              <a:rPr kumimoji="0" lang="en-US" sz="1800" b="0" i="0" u="none" strike="noStrike" kern="1200" cap="none" spc="-5" normalizeH="0" baseline="0" noProof="0" dirty="0">
                <a:ln>
                  <a:noFill/>
                </a:ln>
                <a:solidFill>
                  <a:prstClr val="black"/>
                </a:solidFill>
                <a:effectLst/>
                <a:uLnTx/>
                <a:uFillTx/>
                <a:latin typeface="+mn-lt"/>
                <a:cs typeface="Georgia"/>
              </a:rPr>
              <a:t>Use Disorder</a:t>
            </a:r>
            <a:r>
              <a:rPr kumimoji="0" lang="en-US" sz="1800" b="0" i="0" u="none" strike="noStrike" kern="1200" cap="none" spc="15" normalizeH="0" baseline="0" noProof="0" dirty="0">
                <a:ln>
                  <a:noFill/>
                </a:ln>
                <a:solidFill>
                  <a:prstClr val="black"/>
                </a:solidFill>
                <a:effectLst/>
                <a:uLnTx/>
                <a:uFillTx/>
                <a:latin typeface="+mn-lt"/>
                <a:cs typeface="Georgia"/>
              </a:rPr>
              <a:t> </a:t>
            </a:r>
            <a:r>
              <a:rPr kumimoji="0" lang="en-US" sz="1800" b="0" i="0" u="none" strike="noStrike" kern="1200" cap="none" spc="0" normalizeH="0" baseline="0" noProof="0" dirty="0">
                <a:ln>
                  <a:noFill/>
                </a:ln>
                <a:solidFill>
                  <a:prstClr val="black"/>
                </a:solidFill>
                <a:effectLst/>
                <a:uLnTx/>
                <a:uFillTx/>
                <a:latin typeface="+mn-lt"/>
                <a:cs typeface="Georgia"/>
              </a:rPr>
              <a:t>Inpatient</a:t>
            </a:r>
            <a:r>
              <a:rPr kumimoji="0" lang="en-US" sz="1800" b="0" i="0" u="none" strike="noStrike" kern="1200" cap="none" spc="-5" normalizeH="0" baseline="0" noProof="0" dirty="0">
                <a:ln>
                  <a:noFill/>
                </a:ln>
                <a:solidFill>
                  <a:prstClr val="black"/>
                </a:solidFill>
                <a:effectLst/>
                <a:uLnTx/>
                <a:uFillTx/>
                <a:latin typeface="+mn-lt"/>
                <a:cs typeface="Georgia"/>
              </a:rPr>
              <a:t> Rehabilitation</a:t>
            </a:r>
            <a:endParaRPr kumimoji="0" lang="en-US" sz="1800" b="0" i="0" u="none" strike="noStrike" kern="1200" cap="none" spc="0" normalizeH="0" baseline="0" noProof="0" dirty="0">
              <a:ln>
                <a:noFill/>
              </a:ln>
              <a:solidFill>
                <a:prstClr val="black"/>
              </a:solidFill>
              <a:effectLst/>
              <a:uLnTx/>
              <a:uFillTx/>
              <a:latin typeface="+mn-lt"/>
              <a:cs typeface="Georgia"/>
            </a:endParaRPr>
          </a:p>
          <a:p>
            <a:pPr marL="355600" marR="0" lvl="0" indent="-342900" defTabSz="914400" rtl="0" eaLnBrk="1" fontAlgn="auto" latinLnBrk="0" hangingPunct="1">
              <a:lnSpc>
                <a:spcPct val="100000"/>
              </a:lnSpc>
              <a:spcBef>
                <a:spcPts val="1405"/>
              </a:spcBef>
              <a:spcAft>
                <a:spcPts val="0"/>
              </a:spcAft>
              <a:buClr>
                <a:schemeClr val="bg2"/>
              </a:buClr>
              <a:buSzTx/>
              <a:buFont typeface="Wingdings" panose="05000000000000000000" pitchFamily="2" charset="2"/>
              <a:buChar char="Ø"/>
              <a:tabLst>
                <a:tab pos="354965" algn="l"/>
                <a:tab pos="355600" algn="l"/>
              </a:tabLst>
              <a:defRPr/>
            </a:pPr>
            <a:r>
              <a:rPr kumimoji="0" lang="en-US" sz="1800" b="0" i="0" u="none" strike="noStrike" kern="1200" cap="none" spc="-5" normalizeH="0" baseline="0" noProof="0" dirty="0">
                <a:ln>
                  <a:noFill/>
                </a:ln>
                <a:solidFill>
                  <a:prstClr val="black"/>
                </a:solidFill>
                <a:effectLst/>
                <a:uLnTx/>
                <a:uFillTx/>
                <a:latin typeface="+mn-lt"/>
                <a:cs typeface="Georgia"/>
              </a:rPr>
              <a:t>Crisis</a:t>
            </a:r>
            <a:r>
              <a:rPr kumimoji="0" lang="en-US" sz="1800" b="0" i="0" u="none" strike="noStrike" kern="1200" cap="none" spc="-25" normalizeH="0" baseline="0" noProof="0" dirty="0">
                <a:ln>
                  <a:noFill/>
                </a:ln>
                <a:solidFill>
                  <a:prstClr val="black"/>
                </a:solidFill>
                <a:effectLst/>
                <a:uLnTx/>
                <a:uFillTx/>
                <a:latin typeface="+mn-lt"/>
                <a:cs typeface="Georgia"/>
              </a:rPr>
              <a:t> </a:t>
            </a:r>
            <a:r>
              <a:rPr kumimoji="0" lang="en-US" sz="1800" b="0" i="0" u="none" strike="noStrike" kern="1200" cap="none" spc="0" normalizeH="0" baseline="0" noProof="0" dirty="0">
                <a:ln>
                  <a:noFill/>
                </a:ln>
                <a:solidFill>
                  <a:prstClr val="black"/>
                </a:solidFill>
                <a:effectLst/>
                <a:uLnTx/>
                <a:uFillTx/>
                <a:latin typeface="+mn-lt"/>
                <a:cs typeface="Georgia"/>
              </a:rPr>
              <a:t>Residence </a:t>
            </a:r>
            <a:r>
              <a:rPr kumimoji="0" lang="en-US" sz="1800" b="0" i="0" u="none" strike="noStrike" kern="1200" cap="none" spc="-5" normalizeH="0" baseline="0" noProof="0" dirty="0">
                <a:ln>
                  <a:noFill/>
                </a:ln>
                <a:solidFill>
                  <a:prstClr val="black"/>
                </a:solidFill>
                <a:effectLst/>
                <a:uLnTx/>
                <a:uFillTx/>
                <a:latin typeface="+mn-lt"/>
                <a:cs typeface="Georgia"/>
              </a:rPr>
              <a:t>and/or</a:t>
            </a:r>
            <a:r>
              <a:rPr kumimoji="0" lang="en-US" sz="1800" b="0" i="0" u="none" strike="noStrike" kern="1200" cap="none" spc="10" normalizeH="0" baseline="0" noProof="0" dirty="0">
                <a:ln>
                  <a:noFill/>
                </a:ln>
                <a:solidFill>
                  <a:prstClr val="black"/>
                </a:solidFill>
                <a:effectLst/>
                <a:uLnTx/>
                <a:uFillTx/>
                <a:latin typeface="+mn-lt"/>
                <a:cs typeface="Georgia"/>
              </a:rPr>
              <a:t> </a:t>
            </a:r>
            <a:r>
              <a:rPr kumimoji="0" lang="en-US" sz="1800" b="0" i="0" u="none" strike="noStrike" kern="1200" cap="none" spc="-5" normalizeH="0" baseline="0" noProof="0" dirty="0">
                <a:ln>
                  <a:noFill/>
                </a:ln>
                <a:solidFill>
                  <a:prstClr val="black"/>
                </a:solidFill>
                <a:effectLst/>
                <a:uLnTx/>
                <a:uFillTx/>
                <a:latin typeface="+mn-lt"/>
                <a:cs typeface="Georgia"/>
              </a:rPr>
              <a:t>Crisis</a:t>
            </a:r>
            <a:r>
              <a:rPr kumimoji="0" lang="en-US" sz="1800" b="0" i="0" u="none" strike="noStrike" kern="1200" cap="none" spc="-20" normalizeH="0" baseline="0" noProof="0" dirty="0">
                <a:ln>
                  <a:noFill/>
                </a:ln>
                <a:solidFill>
                  <a:prstClr val="black"/>
                </a:solidFill>
                <a:effectLst/>
                <a:uLnTx/>
                <a:uFillTx/>
                <a:latin typeface="+mn-lt"/>
                <a:cs typeface="Georgia"/>
              </a:rPr>
              <a:t> </a:t>
            </a:r>
            <a:r>
              <a:rPr kumimoji="0" lang="en-US" sz="1800" b="0" i="0" u="none" strike="noStrike" kern="1200" cap="none" spc="-5" normalizeH="0" baseline="0" noProof="0" dirty="0">
                <a:ln>
                  <a:noFill/>
                </a:ln>
                <a:solidFill>
                  <a:prstClr val="black"/>
                </a:solidFill>
                <a:effectLst/>
                <a:uLnTx/>
                <a:uFillTx/>
                <a:latin typeface="+mn-lt"/>
                <a:cs typeface="Georgia"/>
              </a:rPr>
              <a:t>Respite</a:t>
            </a:r>
            <a:endParaRPr kumimoji="0" lang="en-US" sz="1800" b="0" i="0" u="none" strike="noStrike" kern="1200" cap="none" spc="0" normalizeH="0" baseline="0" noProof="0" dirty="0">
              <a:ln>
                <a:noFill/>
              </a:ln>
              <a:solidFill>
                <a:prstClr val="black"/>
              </a:solidFill>
              <a:effectLst/>
              <a:uLnTx/>
              <a:uFillTx/>
              <a:latin typeface="+mn-lt"/>
              <a:cs typeface="Georgia"/>
            </a:endParaRPr>
          </a:p>
          <a:p>
            <a:pPr marL="355600" marR="0" lvl="0" indent="-342900" defTabSz="914400" rtl="0" eaLnBrk="1" fontAlgn="auto" latinLnBrk="0" hangingPunct="1">
              <a:lnSpc>
                <a:spcPct val="100000"/>
              </a:lnSpc>
              <a:spcBef>
                <a:spcPts val="1395"/>
              </a:spcBef>
              <a:spcAft>
                <a:spcPts val="0"/>
              </a:spcAft>
              <a:buClr>
                <a:schemeClr val="bg2"/>
              </a:buClr>
              <a:buSzTx/>
              <a:buFont typeface="Wingdings" panose="05000000000000000000" pitchFamily="2" charset="2"/>
              <a:buChar char="Ø"/>
              <a:tabLst>
                <a:tab pos="354965" algn="l"/>
                <a:tab pos="355600" algn="l"/>
              </a:tabLst>
              <a:defRPr/>
            </a:pPr>
            <a:r>
              <a:rPr kumimoji="0" lang="en-US" sz="1800" b="0" i="0" u="none" strike="noStrike" kern="1200" cap="none" spc="-5" normalizeH="0" baseline="0" noProof="0" dirty="0">
                <a:ln>
                  <a:noFill/>
                </a:ln>
                <a:solidFill>
                  <a:prstClr val="black"/>
                </a:solidFill>
                <a:effectLst/>
                <a:uLnTx/>
                <a:uFillTx/>
                <a:latin typeface="+mn-lt"/>
                <a:cs typeface="Georgia"/>
              </a:rPr>
              <a:t>Assertive</a:t>
            </a:r>
            <a:r>
              <a:rPr kumimoji="0" lang="en-US" sz="1800" b="0" i="0" u="none" strike="noStrike" kern="1200" cap="none" spc="-10" normalizeH="0" baseline="0" noProof="0" dirty="0">
                <a:ln>
                  <a:noFill/>
                </a:ln>
                <a:solidFill>
                  <a:prstClr val="black"/>
                </a:solidFill>
                <a:effectLst/>
                <a:uLnTx/>
                <a:uFillTx/>
                <a:latin typeface="+mn-lt"/>
                <a:cs typeface="Georgia"/>
              </a:rPr>
              <a:t> </a:t>
            </a:r>
            <a:r>
              <a:rPr kumimoji="0" lang="en-US" sz="1800" b="0" i="0" u="none" strike="noStrike" kern="1200" cap="none" spc="-5" normalizeH="0" baseline="0" noProof="0" dirty="0">
                <a:ln>
                  <a:noFill/>
                </a:ln>
                <a:solidFill>
                  <a:prstClr val="black"/>
                </a:solidFill>
                <a:effectLst/>
                <a:uLnTx/>
                <a:uFillTx/>
                <a:latin typeface="+mn-lt"/>
                <a:cs typeface="Georgia"/>
              </a:rPr>
              <a:t>Community </a:t>
            </a:r>
            <a:r>
              <a:rPr kumimoji="0" lang="en-US" sz="1800" b="0" i="0" u="none" strike="noStrike" kern="1200" cap="none" spc="0" normalizeH="0" baseline="0" noProof="0" dirty="0">
                <a:ln>
                  <a:noFill/>
                </a:ln>
                <a:solidFill>
                  <a:prstClr val="black"/>
                </a:solidFill>
                <a:effectLst/>
                <a:uLnTx/>
                <a:uFillTx/>
                <a:latin typeface="+mn-lt"/>
                <a:cs typeface="Georgia"/>
              </a:rPr>
              <a:t>Treatment</a:t>
            </a:r>
            <a:r>
              <a:rPr kumimoji="0" lang="en-US" sz="1800" b="0" i="0" u="none" strike="noStrike" kern="1200" cap="none" spc="-10" normalizeH="0" baseline="0" noProof="0" dirty="0">
                <a:ln>
                  <a:noFill/>
                </a:ln>
                <a:solidFill>
                  <a:prstClr val="black"/>
                </a:solidFill>
                <a:effectLst/>
                <a:uLnTx/>
                <a:uFillTx/>
                <a:latin typeface="+mn-lt"/>
                <a:cs typeface="Georgia"/>
              </a:rPr>
              <a:t> </a:t>
            </a:r>
            <a:r>
              <a:rPr kumimoji="0" lang="en-US" sz="1800" b="0" i="0" u="none" strike="noStrike" kern="1200" cap="none" spc="0" normalizeH="0" baseline="0" noProof="0" dirty="0">
                <a:ln>
                  <a:noFill/>
                </a:ln>
                <a:solidFill>
                  <a:prstClr val="black"/>
                </a:solidFill>
                <a:effectLst/>
                <a:uLnTx/>
                <a:uFillTx/>
                <a:latin typeface="+mn-lt"/>
                <a:cs typeface="Georgia"/>
              </a:rPr>
              <a:t>(ACT)</a:t>
            </a:r>
          </a:p>
          <a:p>
            <a:pPr marL="355600" marR="0" lvl="0" indent="-342900" defTabSz="914400" rtl="0" eaLnBrk="1" fontAlgn="auto" latinLnBrk="0" hangingPunct="1">
              <a:lnSpc>
                <a:spcPct val="100000"/>
              </a:lnSpc>
              <a:spcBef>
                <a:spcPts val="1400"/>
              </a:spcBef>
              <a:spcAft>
                <a:spcPts val="0"/>
              </a:spcAft>
              <a:buClr>
                <a:schemeClr val="bg2"/>
              </a:buClr>
              <a:buSzTx/>
              <a:buFont typeface="Wingdings" panose="05000000000000000000" pitchFamily="2" charset="2"/>
              <a:buChar char="Ø"/>
              <a:tabLst>
                <a:tab pos="354965" algn="l"/>
                <a:tab pos="355600" algn="l"/>
              </a:tabLst>
              <a:defRPr/>
            </a:pPr>
            <a:r>
              <a:rPr kumimoji="0" lang="en-US" sz="1800" b="0" i="0" u="none" strike="noStrike" kern="1200" cap="none" spc="-5" normalizeH="0" baseline="0" noProof="0" dirty="0">
                <a:ln>
                  <a:noFill/>
                </a:ln>
                <a:solidFill>
                  <a:prstClr val="black"/>
                </a:solidFill>
                <a:effectLst/>
                <a:uLnTx/>
                <a:uFillTx/>
                <a:latin typeface="+mn-lt"/>
                <a:cs typeface="Georgia"/>
              </a:rPr>
              <a:t>Personalized</a:t>
            </a:r>
            <a:r>
              <a:rPr kumimoji="0" lang="en-US" sz="1800" b="0" i="0" u="none" strike="noStrike" kern="1200" cap="none" spc="0" normalizeH="0" baseline="0" noProof="0" dirty="0">
                <a:ln>
                  <a:noFill/>
                </a:ln>
                <a:solidFill>
                  <a:prstClr val="black"/>
                </a:solidFill>
                <a:effectLst/>
                <a:uLnTx/>
                <a:uFillTx/>
                <a:latin typeface="+mn-lt"/>
                <a:cs typeface="Georgia"/>
              </a:rPr>
              <a:t> </a:t>
            </a:r>
            <a:r>
              <a:rPr kumimoji="0" lang="en-US" sz="1800" b="0" i="0" u="none" strike="noStrike" kern="1200" cap="none" spc="-5" normalizeH="0" baseline="0" noProof="0" dirty="0">
                <a:ln>
                  <a:noFill/>
                </a:ln>
                <a:solidFill>
                  <a:prstClr val="black"/>
                </a:solidFill>
                <a:effectLst/>
                <a:uLnTx/>
                <a:uFillTx/>
                <a:latin typeface="+mn-lt"/>
                <a:cs typeface="Georgia"/>
              </a:rPr>
              <a:t>Recovery</a:t>
            </a:r>
            <a:r>
              <a:rPr kumimoji="0" lang="en-US" sz="1800" b="0" i="0" u="none" strike="noStrike" kern="1200" cap="none" spc="25" normalizeH="0" baseline="0" noProof="0" dirty="0">
                <a:ln>
                  <a:noFill/>
                </a:ln>
                <a:solidFill>
                  <a:prstClr val="black"/>
                </a:solidFill>
                <a:effectLst/>
                <a:uLnTx/>
                <a:uFillTx/>
                <a:latin typeface="+mn-lt"/>
                <a:cs typeface="Georgia"/>
              </a:rPr>
              <a:t> </a:t>
            </a:r>
            <a:r>
              <a:rPr kumimoji="0" lang="en-US" sz="1800" b="0" i="0" u="none" strike="noStrike" kern="1200" cap="none" spc="-5" normalizeH="0" baseline="0" noProof="0" dirty="0">
                <a:ln>
                  <a:noFill/>
                </a:ln>
                <a:solidFill>
                  <a:prstClr val="black"/>
                </a:solidFill>
                <a:effectLst/>
                <a:uLnTx/>
                <a:uFillTx/>
                <a:latin typeface="+mn-lt"/>
                <a:cs typeface="Georgia"/>
              </a:rPr>
              <a:t>Oriented</a:t>
            </a:r>
            <a:r>
              <a:rPr kumimoji="0" lang="en-US" sz="1800" b="0" i="0" u="none" strike="noStrike" kern="1200" cap="none" spc="5" normalizeH="0" baseline="0" noProof="0" dirty="0">
                <a:ln>
                  <a:noFill/>
                </a:ln>
                <a:solidFill>
                  <a:prstClr val="black"/>
                </a:solidFill>
                <a:effectLst/>
                <a:uLnTx/>
                <a:uFillTx/>
                <a:latin typeface="+mn-lt"/>
                <a:cs typeface="Georgia"/>
              </a:rPr>
              <a:t> </a:t>
            </a:r>
            <a:r>
              <a:rPr kumimoji="0" lang="en-US" sz="1800" b="0" i="0" u="none" strike="noStrike" kern="1200" cap="none" spc="-5" normalizeH="0" baseline="0" noProof="0" dirty="0">
                <a:ln>
                  <a:noFill/>
                </a:ln>
                <a:solidFill>
                  <a:prstClr val="black"/>
                </a:solidFill>
                <a:effectLst/>
                <a:uLnTx/>
                <a:uFillTx/>
                <a:latin typeface="+mn-lt"/>
                <a:cs typeface="Georgia"/>
              </a:rPr>
              <a:t>Services (PROS)</a:t>
            </a:r>
            <a:endParaRPr kumimoji="0" lang="en-US" sz="1800" b="0" i="0" u="none" strike="noStrike" kern="1200" cap="none" spc="0" normalizeH="0" baseline="0" noProof="0" dirty="0">
              <a:ln>
                <a:noFill/>
              </a:ln>
              <a:solidFill>
                <a:prstClr val="black"/>
              </a:solidFill>
              <a:effectLst/>
              <a:uLnTx/>
              <a:uFillTx/>
              <a:latin typeface="+mn-lt"/>
              <a:cs typeface="Georgia"/>
            </a:endParaRPr>
          </a:p>
          <a:p>
            <a:endParaRPr lang="en-US" dirty="0"/>
          </a:p>
        </p:txBody>
      </p:sp>
      <p:sp>
        <p:nvSpPr>
          <p:cNvPr id="5" name="Text Placeholder 4">
            <a:extLst>
              <a:ext uri="{FF2B5EF4-FFF2-40B4-BE49-F238E27FC236}">
                <a16:creationId xmlns:a16="http://schemas.microsoft.com/office/drawing/2014/main" id="{54E18941-76DB-8A94-0C61-59E9DA32B18E}"/>
              </a:ext>
            </a:extLst>
          </p:cNvPr>
          <p:cNvSpPr>
            <a:spLocks noGrp="1"/>
          </p:cNvSpPr>
          <p:nvPr>
            <p:ph type="body" sz="quarter" idx="3"/>
          </p:nvPr>
        </p:nvSpPr>
        <p:spPr/>
        <p:txBody>
          <a:bodyPr/>
          <a:lstStyle/>
          <a:p>
            <a:r>
              <a:rPr lang="en-US" sz="3600">
                <a:latin typeface="Myraid pro"/>
              </a:rPr>
              <a:t>Physical Health Benefits </a:t>
            </a:r>
          </a:p>
        </p:txBody>
      </p:sp>
      <p:sp>
        <p:nvSpPr>
          <p:cNvPr id="6" name="Content Placeholder 5">
            <a:extLst>
              <a:ext uri="{FF2B5EF4-FFF2-40B4-BE49-F238E27FC236}">
                <a16:creationId xmlns:a16="http://schemas.microsoft.com/office/drawing/2014/main" id="{9BC5CA82-8CAB-7B03-D876-79D1FFF4617A}"/>
              </a:ext>
            </a:extLst>
          </p:cNvPr>
          <p:cNvSpPr>
            <a:spLocks noGrp="1"/>
          </p:cNvSpPr>
          <p:nvPr>
            <p:ph sz="quarter" idx="4"/>
          </p:nvPr>
        </p:nvSpPr>
        <p:spPr>
          <a:xfrm>
            <a:off x="6400800" y="2139950"/>
            <a:ext cx="5791200" cy="3749406"/>
          </a:xfrm>
        </p:spPr>
        <p:txBody>
          <a:bodyPr/>
          <a:lstStyle/>
          <a:p>
            <a:pPr marL="355600" marR="5080" lvl="0" indent="-342900" algn="l" defTabSz="914400" rtl="0" eaLnBrk="1" fontAlgn="auto" latinLnBrk="0" hangingPunct="1">
              <a:lnSpc>
                <a:spcPct val="100000"/>
              </a:lnSpc>
              <a:spcBef>
                <a:spcPts val="600"/>
              </a:spcBef>
              <a:spcAft>
                <a:spcPts val="0"/>
              </a:spcAft>
              <a:buClr>
                <a:schemeClr val="bg2"/>
              </a:buClr>
              <a:buSzTx/>
              <a:buFont typeface="Wingdings" panose="05000000000000000000" pitchFamily="2" charset="2"/>
              <a:buChar char="Ø"/>
              <a:tabLst>
                <a:tab pos="354965" algn="l"/>
                <a:tab pos="355600" algn="l"/>
              </a:tabLst>
              <a:defRPr/>
            </a:pPr>
            <a:r>
              <a:rPr kumimoji="0" lang="en-US" sz="1800" b="0" i="0" u="none" strike="noStrike" kern="1200" cap="none" spc="-5" normalizeH="0" baseline="0" noProof="0">
                <a:ln>
                  <a:noFill/>
                </a:ln>
                <a:solidFill>
                  <a:prstClr val="black"/>
                </a:solidFill>
                <a:effectLst/>
                <a:uLnTx/>
                <a:uFillTx/>
                <a:latin typeface="+mn-lt"/>
                <a:cs typeface="Georgia"/>
              </a:rPr>
              <a:t>Making PCP (Personal Care Physician) </a:t>
            </a:r>
            <a:r>
              <a:rPr kumimoji="0" lang="en-US" sz="1800" b="0" i="0" u="none" strike="noStrike" kern="1200" cap="none" spc="-420" normalizeH="0" baseline="0" noProof="0">
                <a:ln>
                  <a:noFill/>
                </a:ln>
                <a:solidFill>
                  <a:prstClr val="black"/>
                </a:solidFill>
                <a:effectLst/>
                <a:uLnTx/>
                <a:uFillTx/>
                <a:latin typeface="+mn-lt"/>
                <a:cs typeface="Georgia"/>
              </a:rPr>
              <a:t> </a:t>
            </a:r>
            <a:r>
              <a:rPr kumimoji="0" lang="en-US" sz="1800" b="0" i="0" u="none" strike="noStrike" kern="1200" cap="none" spc="0" normalizeH="0" baseline="0" noProof="0">
                <a:ln>
                  <a:noFill/>
                </a:ln>
                <a:solidFill>
                  <a:prstClr val="black"/>
                </a:solidFill>
                <a:effectLst/>
                <a:uLnTx/>
                <a:uFillTx/>
                <a:latin typeface="+mn-lt"/>
                <a:cs typeface="Georgia"/>
              </a:rPr>
              <a:t>appointments</a:t>
            </a:r>
          </a:p>
          <a:p>
            <a:pPr marL="355600" marR="0" lvl="0" indent="-342900" algn="l" defTabSz="914400" rtl="0" eaLnBrk="1" fontAlgn="auto" latinLnBrk="0" hangingPunct="1">
              <a:lnSpc>
                <a:spcPct val="100000"/>
              </a:lnSpc>
              <a:spcBef>
                <a:spcPts val="600"/>
              </a:spcBef>
              <a:spcAft>
                <a:spcPts val="0"/>
              </a:spcAft>
              <a:buClr>
                <a:schemeClr val="bg2"/>
              </a:buClr>
              <a:buSzTx/>
              <a:buFont typeface="Wingdings" panose="05000000000000000000" pitchFamily="2" charset="2"/>
              <a:buChar char="Ø"/>
              <a:tabLst>
                <a:tab pos="354965" algn="l"/>
                <a:tab pos="355600" algn="l"/>
              </a:tabLst>
              <a:defRPr/>
            </a:pPr>
            <a:r>
              <a:rPr kumimoji="0" lang="en-US" sz="1800" b="0" i="0" u="none" strike="noStrike" kern="1200" cap="none" spc="0" normalizeH="0" baseline="0" noProof="0">
                <a:ln>
                  <a:noFill/>
                </a:ln>
                <a:solidFill>
                  <a:prstClr val="black"/>
                </a:solidFill>
                <a:effectLst/>
                <a:uLnTx/>
                <a:uFillTx/>
                <a:latin typeface="+mn-lt"/>
                <a:cs typeface="Georgia"/>
              </a:rPr>
              <a:t>Looking</a:t>
            </a:r>
            <a:r>
              <a:rPr kumimoji="0" lang="en-US" sz="1800" b="0" i="0" u="none" strike="noStrike" kern="1200" cap="none" spc="-45" normalizeH="0" baseline="0" noProof="0">
                <a:ln>
                  <a:noFill/>
                </a:ln>
                <a:solidFill>
                  <a:prstClr val="black"/>
                </a:solidFill>
                <a:effectLst/>
                <a:uLnTx/>
                <a:uFillTx/>
                <a:latin typeface="+mn-lt"/>
                <a:cs typeface="Georgia"/>
              </a:rPr>
              <a:t> </a:t>
            </a:r>
            <a:r>
              <a:rPr kumimoji="0" lang="en-US" sz="1800" b="0" i="0" u="none" strike="noStrike" kern="1200" cap="none" spc="-5" normalizeH="0" baseline="0" noProof="0">
                <a:ln>
                  <a:noFill/>
                </a:ln>
                <a:solidFill>
                  <a:prstClr val="black"/>
                </a:solidFill>
                <a:effectLst/>
                <a:uLnTx/>
                <a:uFillTx/>
                <a:latin typeface="+mn-lt"/>
                <a:cs typeface="Georgia"/>
              </a:rPr>
              <a:t>up</a:t>
            </a:r>
            <a:r>
              <a:rPr kumimoji="0" lang="en-US" sz="1800" b="0" i="0" u="none" strike="noStrike" kern="1200" cap="none" spc="-40" normalizeH="0" baseline="0" noProof="0">
                <a:ln>
                  <a:noFill/>
                </a:ln>
                <a:solidFill>
                  <a:prstClr val="black"/>
                </a:solidFill>
                <a:effectLst/>
                <a:uLnTx/>
                <a:uFillTx/>
                <a:latin typeface="+mn-lt"/>
                <a:cs typeface="Georgia"/>
              </a:rPr>
              <a:t> </a:t>
            </a:r>
            <a:r>
              <a:rPr kumimoji="0" lang="en-US" sz="1800" b="0" i="0" u="none" strike="noStrike" kern="1200" cap="none" spc="-5" normalizeH="0" baseline="0" noProof="0">
                <a:ln>
                  <a:noFill/>
                </a:ln>
                <a:solidFill>
                  <a:prstClr val="black"/>
                </a:solidFill>
                <a:effectLst/>
                <a:uLnTx/>
                <a:uFillTx/>
                <a:latin typeface="+mn-lt"/>
                <a:cs typeface="Georgia"/>
              </a:rPr>
              <a:t>Providers</a:t>
            </a:r>
            <a:endParaRPr kumimoji="0" lang="en-US" sz="1800" b="0" i="0" u="none" strike="noStrike" kern="1200" cap="none" spc="0" normalizeH="0" baseline="0" noProof="0">
              <a:ln>
                <a:noFill/>
              </a:ln>
              <a:solidFill>
                <a:prstClr val="black"/>
              </a:solidFill>
              <a:effectLst/>
              <a:uLnTx/>
              <a:uFillTx/>
              <a:latin typeface="+mn-lt"/>
              <a:cs typeface="Georgia"/>
            </a:endParaRPr>
          </a:p>
          <a:p>
            <a:pPr marL="355600" marR="0" lvl="0" indent="-342900" algn="l" defTabSz="914400" rtl="0" eaLnBrk="1" fontAlgn="auto" latinLnBrk="0" hangingPunct="1">
              <a:lnSpc>
                <a:spcPct val="100000"/>
              </a:lnSpc>
              <a:spcBef>
                <a:spcPts val="600"/>
              </a:spcBef>
              <a:spcAft>
                <a:spcPts val="0"/>
              </a:spcAft>
              <a:buClr>
                <a:schemeClr val="bg2"/>
              </a:buClr>
              <a:buSzTx/>
              <a:buFont typeface="Wingdings" panose="05000000000000000000" pitchFamily="2" charset="2"/>
              <a:buChar char="Ø"/>
              <a:tabLst>
                <a:tab pos="354965" algn="l"/>
                <a:tab pos="355600" algn="l"/>
              </a:tabLst>
              <a:defRPr/>
            </a:pPr>
            <a:r>
              <a:rPr kumimoji="0" lang="en-US" sz="1800" b="0" i="0" u="none" strike="noStrike" kern="1200" cap="none" spc="-5" normalizeH="0" baseline="0" noProof="0">
                <a:ln>
                  <a:noFill/>
                </a:ln>
                <a:solidFill>
                  <a:prstClr val="black"/>
                </a:solidFill>
                <a:effectLst/>
                <a:uLnTx/>
                <a:uFillTx/>
                <a:latin typeface="+mn-lt"/>
                <a:cs typeface="Georgia"/>
              </a:rPr>
              <a:t>DME</a:t>
            </a:r>
            <a:r>
              <a:rPr kumimoji="0" lang="en-US" sz="1800" b="0" i="0" u="none" strike="noStrike" kern="1200" cap="none" spc="-10" normalizeH="0" baseline="0" noProof="0">
                <a:ln>
                  <a:noFill/>
                </a:ln>
                <a:solidFill>
                  <a:prstClr val="black"/>
                </a:solidFill>
                <a:effectLst/>
                <a:uLnTx/>
                <a:uFillTx/>
                <a:latin typeface="+mn-lt"/>
                <a:cs typeface="Georgia"/>
              </a:rPr>
              <a:t> </a:t>
            </a:r>
            <a:r>
              <a:rPr kumimoji="0" lang="en-US" sz="1800" b="0" i="0" u="none" strike="noStrike" kern="1200" cap="none" spc="-5" normalizeH="0" baseline="0" noProof="0">
                <a:ln>
                  <a:noFill/>
                </a:ln>
                <a:solidFill>
                  <a:prstClr val="black"/>
                </a:solidFill>
                <a:effectLst/>
                <a:uLnTx/>
                <a:uFillTx/>
                <a:latin typeface="+mn-lt"/>
                <a:cs typeface="Georgia"/>
              </a:rPr>
              <a:t>(Durable</a:t>
            </a:r>
            <a:r>
              <a:rPr kumimoji="0" lang="en-US" sz="1800" b="0" i="0" u="none" strike="noStrike" kern="1200" cap="none" spc="25" normalizeH="0" baseline="0" noProof="0">
                <a:ln>
                  <a:noFill/>
                </a:ln>
                <a:solidFill>
                  <a:prstClr val="black"/>
                </a:solidFill>
                <a:effectLst/>
                <a:uLnTx/>
                <a:uFillTx/>
                <a:latin typeface="+mn-lt"/>
                <a:cs typeface="Georgia"/>
              </a:rPr>
              <a:t> </a:t>
            </a:r>
            <a:r>
              <a:rPr kumimoji="0" lang="en-US" sz="1800" b="0" i="0" u="none" strike="noStrike" kern="1200" cap="none" spc="-5" normalizeH="0" baseline="0" noProof="0">
                <a:ln>
                  <a:noFill/>
                </a:ln>
                <a:solidFill>
                  <a:prstClr val="black"/>
                </a:solidFill>
                <a:effectLst/>
                <a:uLnTx/>
                <a:uFillTx/>
                <a:latin typeface="+mn-lt"/>
                <a:cs typeface="Georgia"/>
              </a:rPr>
              <a:t>Medical</a:t>
            </a:r>
            <a:r>
              <a:rPr kumimoji="0" lang="en-US" sz="1800" b="0" i="0" u="none" strike="noStrike" kern="1200" cap="none" spc="-15" normalizeH="0" baseline="0" noProof="0">
                <a:ln>
                  <a:noFill/>
                </a:ln>
                <a:solidFill>
                  <a:prstClr val="black"/>
                </a:solidFill>
                <a:effectLst/>
                <a:uLnTx/>
                <a:uFillTx/>
                <a:latin typeface="+mn-lt"/>
                <a:cs typeface="Georgia"/>
              </a:rPr>
              <a:t> </a:t>
            </a:r>
            <a:r>
              <a:rPr kumimoji="0" lang="en-US" sz="1800" b="0" i="0" u="none" strike="noStrike" kern="1200" cap="none" spc="-5" normalizeH="0" baseline="0" noProof="0">
                <a:ln>
                  <a:noFill/>
                </a:ln>
                <a:solidFill>
                  <a:prstClr val="black"/>
                </a:solidFill>
                <a:effectLst/>
                <a:uLnTx/>
                <a:uFillTx/>
                <a:latin typeface="+mn-lt"/>
                <a:cs typeface="Georgia"/>
              </a:rPr>
              <a:t>Equipment)</a:t>
            </a:r>
            <a:endParaRPr kumimoji="0" lang="en-US" sz="1800" b="0" i="0" u="none" strike="noStrike" kern="1200" cap="none" spc="0" normalizeH="0" baseline="0" noProof="0">
              <a:ln>
                <a:noFill/>
              </a:ln>
              <a:solidFill>
                <a:prstClr val="black"/>
              </a:solidFill>
              <a:effectLst/>
              <a:uLnTx/>
              <a:uFillTx/>
              <a:latin typeface="+mn-lt"/>
              <a:cs typeface="Georgia"/>
            </a:endParaRPr>
          </a:p>
          <a:p>
            <a:pPr marL="355600" marR="0" lvl="0" indent="-342900" algn="l" defTabSz="914400" rtl="0" eaLnBrk="1" fontAlgn="auto" latinLnBrk="0" hangingPunct="1">
              <a:lnSpc>
                <a:spcPct val="100000"/>
              </a:lnSpc>
              <a:spcBef>
                <a:spcPts val="600"/>
              </a:spcBef>
              <a:spcAft>
                <a:spcPts val="0"/>
              </a:spcAft>
              <a:buClr>
                <a:schemeClr val="bg2"/>
              </a:buClr>
              <a:buSzTx/>
              <a:buFont typeface="Wingdings" panose="05000000000000000000" pitchFamily="2" charset="2"/>
              <a:buChar char="Ø"/>
              <a:tabLst>
                <a:tab pos="354965" algn="l"/>
                <a:tab pos="355600" algn="l"/>
              </a:tabLst>
              <a:defRPr/>
            </a:pPr>
            <a:r>
              <a:rPr kumimoji="0" lang="en-US" sz="1800" b="0" i="0" u="none" strike="noStrike" kern="1200" cap="none" spc="-5" normalizeH="0" baseline="0" noProof="0">
                <a:ln>
                  <a:noFill/>
                </a:ln>
                <a:solidFill>
                  <a:prstClr val="black"/>
                </a:solidFill>
                <a:effectLst/>
                <a:uLnTx/>
                <a:uFillTx/>
                <a:latin typeface="+mn-lt"/>
                <a:cs typeface="Georgia"/>
              </a:rPr>
              <a:t>PCS</a:t>
            </a:r>
            <a:r>
              <a:rPr kumimoji="0" lang="en-US" sz="1800" b="0" i="0" u="none" strike="noStrike" kern="1200" cap="none" spc="-15" normalizeH="0" baseline="0" noProof="0">
                <a:ln>
                  <a:noFill/>
                </a:ln>
                <a:solidFill>
                  <a:prstClr val="black"/>
                </a:solidFill>
                <a:effectLst/>
                <a:uLnTx/>
                <a:uFillTx/>
                <a:latin typeface="+mn-lt"/>
                <a:cs typeface="Georgia"/>
              </a:rPr>
              <a:t> </a:t>
            </a:r>
            <a:r>
              <a:rPr kumimoji="0" lang="en-US" sz="1800" b="0" i="0" u="none" strike="noStrike" kern="1200" cap="none" spc="-5" normalizeH="0" baseline="0" noProof="0">
                <a:ln>
                  <a:noFill/>
                </a:ln>
                <a:solidFill>
                  <a:prstClr val="black"/>
                </a:solidFill>
                <a:effectLst/>
                <a:uLnTx/>
                <a:uFillTx/>
                <a:latin typeface="+mn-lt"/>
                <a:cs typeface="Georgia"/>
              </a:rPr>
              <a:t>(Personal Care Services)</a:t>
            </a:r>
            <a:endParaRPr kumimoji="0" lang="en-US" sz="1800" b="0" i="0" u="none" strike="noStrike" kern="1200" cap="none" spc="0" normalizeH="0" baseline="0" noProof="0">
              <a:ln>
                <a:noFill/>
              </a:ln>
              <a:solidFill>
                <a:prstClr val="black"/>
              </a:solidFill>
              <a:effectLst/>
              <a:uLnTx/>
              <a:uFillTx/>
              <a:latin typeface="+mn-lt"/>
              <a:cs typeface="Georgia"/>
            </a:endParaRPr>
          </a:p>
          <a:p>
            <a:pPr marL="355600" marR="0" lvl="0" indent="-342900" algn="l" defTabSz="914400" rtl="0" eaLnBrk="1" fontAlgn="auto" latinLnBrk="0" hangingPunct="1">
              <a:lnSpc>
                <a:spcPct val="100000"/>
              </a:lnSpc>
              <a:spcBef>
                <a:spcPts val="600"/>
              </a:spcBef>
              <a:spcAft>
                <a:spcPts val="0"/>
              </a:spcAft>
              <a:buClr>
                <a:schemeClr val="bg2"/>
              </a:buClr>
              <a:buSzTx/>
              <a:buFont typeface="Wingdings" panose="05000000000000000000" pitchFamily="2" charset="2"/>
              <a:buChar char="Ø"/>
              <a:tabLst>
                <a:tab pos="354965" algn="l"/>
                <a:tab pos="355600" algn="l"/>
              </a:tabLst>
              <a:defRPr/>
            </a:pPr>
            <a:r>
              <a:rPr kumimoji="0" lang="en-US" sz="1800" b="0" i="0" u="none" strike="noStrike" kern="1200" cap="none" spc="-5" normalizeH="0" baseline="0" noProof="0">
                <a:ln>
                  <a:noFill/>
                </a:ln>
                <a:solidFill>
                  <a:prstClr val="black"/>
                </a:solidFill>
                <a:effectLst/>
                <a:uLnTx/>
                <a:uFillTx/>
                <a:latin typeface="+mn-lt"/>
                <a:cs typeface="Georgia"/>
              </a:rPr>
              <a:t>Transportation</a:t>
            </a:r>
            <a:r>
              <a:rPr kumimoji="0" lang="en-US" sz="1800" b="0" i="0" u="none" strike="noStrike" kern="1200" cap="none" spc="-15" normalizeH="0" baseline="0" noProof="0">
                <a:ln>
                  <a:noFill/>
                </a:ln>
                <a:solidFill>
                  <a:prstClr val="black"/>
                </a:solidFill>
                <a:effectLst/>
                <a:uLnTx/>
                <a:uFillTx/>
                <a:latin typeface="+mn-lt"/>
                <a:cs typeface="Georgia"/>
              </a:rPr>
              <a:t> </a:t>
            </a:r>
            <a:r>
              <a:rPr kumimoji="0" lang="en-US" sz="1800" b="0" i="0" u="none" strike="noStrike" kern="1200" cap="none" spc="-5" normalizeH="0" baseline="0" noProof="0">
                <a:ln>
                  <a:noFill/>
                </a:ln>
                <a:solidFill>
                  <a:prstClr val="black"/>
                </a:solidFill>
                <a:effectLst/>
                <a:uLnTx/>
                <a:uFillTx/>
                <a:latin typeface="+mn-lt"/>
                <a:cs typeface="Georgia"/>
              </a:rPr>
              <a:t>to</a:t>
            </a:r>
            <a:r>
              <a:rPr kumimoji="0" lang="en-US" sz="1800" b="0" i="0" u="none" strike="noStrike" kern="1200" cap="none" spc="-10" normalizeH="0" baseline="0" noProof="0">
                <a:ln>
                  <a:noFill/>
                </a:ln>
                <a:solidFill>
                  <a:prstClr val="black"/>
                </a:solidFill>
                <a:effectLst/>
                <a:uLnTx/>
                <a:uFillTx/>
                <a:latin typeface="+mn-lt"/>
                <a:cs typeface="Georgia"/>
              </a:rPr>
              <a:t> </a:t>
            </a:r>
            <a:r>
              <a:rPr kumimoji="0" lang="en-US" sz="1800" b="0" i="0" u="none" strike="noStrike" kern="1200" cap="none" spc="0" normalizeH="0" baseline="0" noProof="0">
                <a:ln>
                  <a:noFill/>
                </a:ln>
                <a:solidFill>
                  <a:prstClr val="black"/>
                </a:solidFill>
                <a:effectLst/>
                <a:uLnTx/>
                <a:uFillTx/>
                <a:latin typeface="+mn-lt"/>
                <a:cs typeface="Georgia"/>
              </a:rPr>
              <a:t>appointments</a:t>
            </a:r>
          </a:p>
          <a:p>
            <a:pPr marL="355600" marR="0" lvl="0" indent="-342900" algn="l" defTabSz="914400" rtl="0" eaLnBrk="1" fontAlgn="auto" latinLnBrk="0" hangingPunct="1">
              <a:lnSpc>
                <a:spcPct val="100000"/>
              </a:lnSpc>
              <a:spcBef>
                <a:spcPts val="600"/>
              </a:spcBef>
              <a:spcAft>
                <a:spcPts val="0"/>
              </a:spcAft>
              <a:buClr>
                <a:schemeClr val="bg2"/>
              </a:buClr>
              <a:buSzTx/>
              <a:buFont typeface="Wingdings" panose="05000000000000000000" pitchFamily="2" charset="2"/>
              <a:buChar char="Ø"/>
              <a:tabLst>
                <a:tab pos="354965" algn="l"/>
                <a:tab pos="355600" algn="l"/>
              </a:tabLst>
              <a:defRPr/>
            </a:pPr>
            <a:r>
              <a:rPr kumimoji="0" lang="en-US" sz="1800" b="0" i="0" u="none" strike="noStrike" kern="1200" cap="none" spc="0" normalizeH="0" baseline="0" noProof="0">
                <a:ln>
                  <a:noFill/>
                </a:ln>
                <a:solidFill>
                  <a:prstClr val="black"/>
                </a:solidFill>
                <a:effectLst/>
                <a:uLnTx/>
                <a:uFillTx/>
                <a:latin typeface="+mn-lt"/>
                <a:cs typeface="Georgia"/>
              </a:rPr>
              <a:t>Dental</a:t>
            </a:r>
            <a:r>
              <a:rPr kumimoji="0" lang="en-US" sz="1800" b="0" i="0" u="none" strike="noStrike" kern="1200" cap="none" spc="-45" normalizeH="0" baseline="0" noProof="0">
                <a:ln>
                  <a:noFill/>
                </a:ln>
                <a:solidFill>
                  <a:prstClr val="black"/>
                </a:solidFill>
                <a:effectLst/>
                <a:uLnTx/>
                <a:uFillTx/>
                <a:latin typeface="+mn-lt"/>
                <a:cs typeface="Georgia"/>
              </a:rPr>
              <a:t> </a:t>
            </a:r>
            <a:r>
              <a:rPr kumimoji="0" lang="en-US" sz="1800" b="0" i="0" u="none" strike="noStrike" kern="1200" cap="none" spc="-5" normalizeH="0" baseline="0" noProof="0">
                <a:ln>
                  <a:noFill/>
                </a:ln>
                <a:solidFill>
                  <a:prstClr val="black"/>
                </a:solidFill>
                <a:effectLst/>
                <a:uLnTx/>
                <a:uFillTx/>
                <a:latin typeface="+mn-lt"/>
                <a:cs typeface="Georgia"/>
              </a:rPr>
              <a:t>Care</a:t>
            </a:r>
            <a:endParaRPr kumimoji="0" lang="en-US" sz="1800" b="0" i="0" u="none" strike="noStrike" kern="1200" cap="none" spc="0" normalizeH="0" baseline="0" noProof="0">
              <a:ln>
                <a:noFill/>
              </a:ln>
              <a:solidFill>
                <a:prstClr val="black"/>
              </a:solidFill>
              <a:effectLst/>
              <a:uLnTx/>
              <a:uFillTx/>
              <a:latin typeface="+mn-lt"/>
              <a:cs typeface="Georgia"/>
            </a:endParaRPr>
          </a:p>
          <a:p>
            <a:pPr marL="355600" marR="0" lvl="0" indent="-342900" algn="l" defTabSz="914400" rtl="0" eaLnBrk="1" fontAlgn="auto" latinLnBrk="0" hangingPunct="1">
              <a:lnSpc>
                <a:spcPct val="100000"/>
              </a:lnSpc>
              <a:spcBef>
                <a:spcPts val="600"/>
              </a:spcBef>
              <a:spcAft>
                <a:spcPts val="0"/>
              </a:spcAft>
              <a:buClr>
                <a:schemeClr val="bg2"/>
              </a:buClr>
              <a:buSzTx/>
              <a:buFont typeface="Wingdings" panose="05000000000000000000" pitchFamily="2" charset="2"/>
              <a:buChar char="Ø"/>
              <a:tabLst>
                <a:tab pos="354965" algn="l"/>
                <a:tab pos="355600" algn="l"/>
              </a:tabLst>
              <a:defRPr/>
            </a:pPr>
            <a:r>
              <a:rPr kumimoji="0" lang="en-US" sz="1800" b="0" i="0" u="none" strike="noStrike" kern="1200" cap="none" spc="0" normalizeH="0" baseline="0" noProof="0">
                <a:ln>
                  <a:noFill/>
                </a:ln>
                <a:solidFill>
                  <a:prstClr val="black"/>
                </a:solidFill>
                <a:effectLst/>
                <a:uLnTx/>
                <a:uFillTx/>
                <a:latin typeface="+mn-lt"/>
                <a:cs typeface="Georgia"/>
              </a:rPr>
              <a:t>Vision</a:t>
            </a:r>
          </a:p>
          <a:p>
            <a:pPr marL="355600" marR="0" lvl="0" indent="-342900" algn="l" defTabSz="914400" rtl="0" eaLnBrk="1" fontAlgn="auto" latinLnBrk="0" hangingPunct="1">
              <a:lnSpc>
                <a:spcPct val="100000"/>
              </a:lnSpc>
              <a:spcBef>
                <a:spcPts val="600"/>
              </a:spcBef>
              <a:spcAft>
                <a:spcPts val="0"/>
              </a:spcAft>
              <a:buClr>
                <a:schemeClr val="bg2"/>
              </a:buClr>
              <a:buSzTx/>
              <a:buFont typeface="Wingdings" panose="05000000000000000000" pitchFamily="2" charset="2"/>
              <a:buChar char="Ø"/>
              <a:tabLst>
                <a:tab pos="354965" algn="l"/>
                <a:tab pos="355600" algn="l"/>
              </a:tabLst>
              <a:defRPr/>
            </a:pPr>
            <a:r>
              <a:rPr kumimoji="0" lang="en-US" sz="1800" b="0" i="0" u="none" strike="noStrike" kern="1200" cap="none" spc="0" normalizeH="0" baseline="0" noProof="0">
                <a:ln>
                  <a:noFill/>
                </a:ln>
                <a:solidFill>
                  <a:prstClr val="black"/>
                </a:solidFill>
                <a:effectLst/>
                <a:uLnTx/>
                <a:uFillTx/>
                <a:latin typeface="+mn-lt"/>
                <a:cs typeface="Georgia"/>
              </a:rPr>
              <a:t>Hospital</a:t>
            </a:r>
            <a:r>
              <a:rPr kumimoji="0" lang="en-US" sz="1800" b="0" i="0" u="none" strike="noStrike" kern="1200" cap="none" spc="-50" normalizeH="0" baseline="0" noProof="0">
                <a:ln>
                  <a:noFill/>
                </a:ln>
                <a:solidFill>
                  <a:prstClr val="black"/>
                </a:solidFill>
                <a:effectLst/>
                <a:uLnTx/>
                <a:uFillTx/>
                <a:latin typeface="+mn-lt"/>
                <a:cs typeface="Georgia"/>
              </a:rPr>
              <a:t> </a:t>
            </a:r>
            <a:r>
              <a:rPr kumimoji="0" lang="en-US" sz="1800" b="0" i="0" u="none" strike="noStrike" kern="1200" cap="none" spc="-5" normalizeH="0" baseline="0" noProof="0">
                <a:ln>
                  <a:noFill/>
                </a:ln>
                <a:solidFill>
                  <a:prstClr val="black"/>
                </a:solidFill>
                <a:effectLst/>
                <a:uLnTx/>
                <a:uFillTx/>
                <a:latin typeface="+mn-lt"/>
                <a:cs typeface="Georgia"/>
              </a:rPr>
              <a:t>stays</a:t>
            </a:r>
            <a:endParaRPr kumimoji="0" lang="en-US" sz="1800" b="0" i="0" u="none" strike="noStrike" kern="1200" cap="none" spc="0" normalizeH="0" baseline="0" noProof="0">
              <a:ln>
                <a:noFill/>
              </a:ln>
              <a:solidFill>
                <a:prstClr val="black"/>
              </a:solidFill>
              <a:effectLst/>
              <a:uLnTx/>
              <a:uFillTx/>
              <a:latin typeface="+mn-lt"/>
              <a:cs typeface="Georgia"/>
            </a:endParaRPr>
          </a:p>
          <a:p>
            <a:pPr marL="355600" marR="0" lvl="0" indent="-342900" algn="l" defTabSz="914400" rtl="0" eaLnBrk="1" fontAlgn="auto" latinLnBrk="0" hangingPunct="1">
              <a:lnSpc>
                <a:spcPct val="100000"/>
              </a:lnSpc>
              <a:spcBef>
                <a:spcPts val="600"/>
              </a:spcBef>
              <a:spcAft>
                <a:spcPts val="0"/>
              </a:spcAft>
              <a:buClr>
                <a:schemeClr val="bg2"/>
              </a:buClr>
              <a:buSzTx/>
              <a:buFont typeface="Wingdings" panose="05000000000000000000" pitchFamily="2" charset="2"/>
              <a:buChar char="Ø"/>
              <a:tabLst>
                <a:tab pos="354965" algn="l"/>
                <a:tab pos="355600" algn="l"/>
              </a:tabLst>
              <a:defRPr/>
            </a:pPr>
            <a:r>
              <a:rPr kumimoji="0" lang="en-US" sz="1800" b="0" i="0" u="none" strike="noStrike" kern="1200" cap="none" spc="-5" normalizeH="0" baseline="0" noProof="0">
                <a:ln>
                  <a:noFill/>
                </a:ln>
                <a:solidFill>
                  <a:prstClr val="black"/>
                </a:solidFill>
                <a:effectLst/>
                <a:uLnTx/>
                <a:uFillTx/>
                <a:latin typeface="+mn-lt"/>
                <a:cs typeface="Georgia"/>
              </a:rPr>
              <a:t>Promote</a:t>
            </a:r>
            <a:r>
              <a:rPr kumimoji="0" lang="en-US" sz="1800" b="0" i="0" u="none" strike="noStrike" kern="1200" cap="none" spc="10" normalizeH="0" baseline="0" noProof="0">
                <a:ln>
                  <a:noFill/>
                </a:ln>
                <a:solidFill>
                  <a:prstClr val="black"/>
                </a:solidFill>
                <a:effectLst/>
                <a:uLnTx/>
                <a:uFillTx/>
                <a:latin typeface="+mn-lt"/>
                <a:cs typeface="Georgia"/>
              </a:rPr>
              <a:t> </a:t>
            </a:r>
            <a:r>
              <a:rPr kumimoji="0" lang="en-US" sz="1800" b="0" i="0" u="none" strike="noStrike" kern="1200" cap="none" spc="-5" normalizeH="0" baseline="0" noProof="0">
                <a:ln>
                  <a:noFill/>
                </a:ln>
                <a:solidFill>
                  <a:prstClr val="black"/>
                </a:solidFill>
                <a:effectLst/>
                <a:uLnTx/>
                <a:uFillTx/>
                <a:latin typeface="+mn-lt"/>
                <a:cs typeface="Georgia"/>
              </a:rPr>
              <a:t>Medication</a:t>
            </a:r>
            <a:r>
              <a:rPr kumimoji="0" lang="en-US" sz="1800" b="0" i="0" u="none" strike="noStrike" kern="1200" cap="none" spc="0" normalizeH="0" baseline="0" noProof="0">
                <a:ln>
                  <a:noFill/>
                </a:ln>
                <a:solidFill>
                  <a:prstClr val="black"/>
                </a:solidFill>
                <a:effectLst/>
                <a:uLnTx/>
                <a:uFillTx/>
                <a:latin typeface="+mn-lt"/>
                <a:cs typeface="Georgia"/>
              </a:rPr>
              <a:t> </a:t>
            </a:r>
            <a:r>
              <a:rPr kumimoji="0" lang="en-US" sz="1800" b="0" i="0" u="none" strike="noStrike" kern="1200" cap="none" spc="-5" normalizeH="0" baseline="0" noProof="0">
                <a:ln>
                  <a:noFill/>
                </a:ln>
                <a:solidFill>
                  <a:prstClr val="black"/>
                </a:solidFill>
                <a:effectLst/>
                <a:uLnTx/>
                <a:uFillTx/>
                <a:latin typeface="+mn-lt"/>
                <a:cs typeface="Georgia"/>
              </a:rPr>
              <a:t>Adherence</a:t>
            </a:r>
            <a:endParaRPr kumimoji="0" lang="en-US" sz="1800" b="0" i="0" u="none" strike="noStrike" kern="1200" cap="none" spc="0" normalizeH="0" baseline="0" noProof="0">
              <a:ln>
                <a:noFill/>
              </a:ln>
              <a:solidFill>
                <a:prstClr val="black"/>
              </a:solidFill>
              <a:effectLst/>
              <a:uLnTx/>
              <a:uFillTx/>
              <a:latin typeface="+mn-lt"/>
              <a:cs typeface="Georgia"/>
            </a:endParaRPr>
          </a:p>
          <a:p>
            <a:pPr marL="355600" marR="0" lvl="0" indent="-342900" algn="l" defTabSz="914400" rtl="0" eaLnBrk="1" fontAlgn="auto" latinLnBrk="0" hangingPunct="1">
              <a:lnSpc>
                <a:spcPct val="100000"/>
              </a:lnSpc>
              <a:spcBef>
                <a:spcPts val="600"/>
              </a:spcBef>
              <a:spcAft>
                <a:spcPts val="0"/>
              </a:spcAft>
              <a:buClr>
                <a:schemeClr val="bg2"/>
              </a:buClr>
              <a:buSzTx/>
              <a:buFont typeface="Wingdings" panose="05000000000000000000" pitchFamily="2" charset="2"/>
              <a:buChar char="Ø"/>
              <a:tabLst>
                <a:tab pos="354965" algn="l"/>
                <a:tab pos="355600" algn="l"/>
              </a:tabLst>
              <a:defRPr/>
            </a:pPr>
            <a:r>
              <a:rPr kumimoji="0" lang="en-US" sz="1800" b="0" i="0" u="none" strike="noStrike" kern="1200" cap="none" spc="-5" normalizeH="0" baseline="0" noProof="0">
                <a:ln>
                  <a:noFill/>
                </a:ln>
                <a:solidFill>
                  <a:prstClr val="black"/>
                </a:solidFill>
                <a:effectLst/>
                <a:uLnTx/>
                <a:uFillTx/>
                <a:latin typeface="+mn-lt"/>
                <a:cs typeface="Georgia"/>
              </a:rPr>
              <a:t>Collaborate </a:t>
            </a:r>
            <a:r>
              <a:rPr kumimoji="0" lang="en-US" sz="1800" b="0" i="0" u="none" strike="noStrike" kern="1200" cap="none" spc="0" normalizeH="0" baseline="0" noProof="0">
                <a:ln>
                  <a:noFill/>
                </a:ln>
                <a:solidFill>
                  <a:prstClr val="black"/>
                </a:solidFill>
                <a:effectLst/>
                <a:uLnTx/>
                <a:uFillTx/>
                <a:latin typeface="+mn-lt"/>
                <a:cs typeface="Georgia"/>
              </a:rPr>
              <a:t>with</a:t>
            </a:r>
            <a:r>
              <a:rPr kumimoji="0" lang="en-US" sz="1800" b="0" i="0" u="none" strike="noStrike" kern="1200" cap="none" spc="-20" normalizeH="0" baseline="0" noProof="0">
                <a:ln>
                  <a:noFill/>
                </a:ln>
                <a:solidFill>
                  <a:prstClr val="black"/>
                </a:solidFill>
                <a:effectLst/>
                <a:uLnTx/>
                <a:uFillTx/>
                <a:latin typeface="+mn-lt"/>
                <a:cs typeface="Georgia"/>
              </a:rPr>
              <a:t> </a:t>
            </a:r>
            <a:r>
              <a:rPr kumimoji="0" lang="en-US" sz="1800" b="0" i="0" u="none" strike="noStrike" kern="1200" cap="none" spc="-5" normalizeH="0" baseline="0" noProof="0">
                <a:ln>
                  <a:noFill/>
                </a:ln>
                <a:solidFill>
                  <a:prstClr val="black"/>
                </a:solidFill>
                <a:effectLst/>
                <a:uLnTx/>
                <a:uFillTx/>
                <a:latin typeface="+mn-lt"/>
                <a:cs typeface="Georgia"/>
              </a:rPr>
              <a:t>providers/vendors</a:t>
            </a:r>
            <a:endParaRPr kumimoji="0" lang="en-US" sz="1800" b="0" i="0" u="none" strike="noStrike" kern="1200" cap="none" spc="0" normalizeH="0" baseline="0" noProof="0">
              <a:ln>
                <a:noFill/>
              </a:ln>
              <a:solidFill>
                <a:prstClr val="black"/>
              </a:solidFill>
              <a:effectLst/>
              <a:uLnTx/>
              <a:uFillTx/>
              <a:latin typeface="+mn-lt"/>
              <a:cs typeface="Georgia"/>
            </a:endParaRPr>
          </a:p>
          <a:p>
            <a:pPr marL="355600" marR="0" lvl="0" indent="-342900" algn="l" defTabSz="914400" rtl="0" eaLnBrk="1" fontAlgn="auto" latinLnBrk="0" hangingPunct="1">
              <a:lnSpc>
                <a:spcPct val="100000"/>
              </a:lnSpc>
              <a:spcBef>
                <a:spcPts val="600"/>
              </a:spcBef>
              <a:spcAft>
                <a:spcPts val="0"/>
              </a:spcAft>
              <a:buClr>
                <a:schemeClr val="bg2"/>
              </a:buClr>
              <a:buSzTx/>
              <a:buFont typeface="Wingdings" panose="05000000000000000000" pitchFamily="2" charset="2"/>
              <a:buChar char="Ø"/>
              <a:tabLst>
                <a:tab pos="354965" algn="l"/>
                <a:tab pos="355600" algn="l"/>
              </a:tabLst>
              <a:defRPr/>
            </a:pPr>
            <a:r>
              <a:rPr kumimoji="0" lang="en-US" sz="1800" b="0" i="0" u="none" strike="noStrike" kern="1200" cap="none" spc="0" normalizeH="0" baseline="0" noProof="0">
                <a:ln>
                  <a:noFill/>
                </a:ln>
                <a:solidFill>
                  <a:prstClr val="black"/>
                </a:solidFill>
                <a:effectLst/>
                <a:uLnTx/>
                <a:uFillTx/>
                <a:latin typeface="+mn-lt"/>
                <a:cs typeface="Georgia"/>
              </a:rPr>
              <a:t>Assisting</a:t>
            </a:r>
            <a:r>
              <a:rPr kumimoji="0" lang="en-US" sz="1800" b="0" i="0" u="none" strike="noStrike" kern="1200" cap="none" spc="-40" normalizeH="0" baseline="0" noProof="0">
                <a:ln>
                  <a:noFill/>
                </a:ln>
                <a:solidFill>
                  <a:prstClr val="black"/>
                </a:solidFill>
                <a:effectLst/>
                <a:uLnTx/>
                <a:uFillTx/>
                <a:latin typeface="+mn-lt"/>
                <a:cs typeface="Georgia"/>
              </a:rPr>
              <a:t> </a:t>
            </a:r>
            <a:r>
              <a:rPr kumimoji="0" lang="en-US" sz="1800" b="0" i="0" u="none" strike="noStrike" kern="1200" cap="none" spc="-5" normalizeH="0" baseline="0" noProof="0">
                <a:ln>
                  <a:noFill/>
                </a:ln>
                <a:solidFill>
                  <a:prstClr val="black"/>
                </a:solidFill>
                <a:effectLst/>
                <a:uLnTx/>
                <a:uFillTx/>
                <a:latin typeface="+mn-lt"/>
                <a:cs typeface="Georgia"/>
              </a:rPr>
              <a:t>with integrated</a:t>
            </a:r>
            <a:r>
              <a:rPr kumimoji="0" lang="en-US" sz="1800" b="0" i="0" u="none" strike="noStrike" kern="1200" cap="none" spc="-10" normalizeH="0" baseline="0" noProof="0">
                <a:ln>
                  <a:noFill/>
                </a:ln>
                <a:solidFill>
                  <a:prstClr val="black"/>
                </a:solidFill>
                <a:effectLst/>
                <a:uLnTx/>
                <a:uFillTx/>
                <a:latin typeface="+mn-lt"/>
                <a:cs typeface="Georgia"/>
              </a:rPr>
              <a:t> </a:t>
            </a:r>
            <a:r>
              <a:rPr kumimoji="0" lang="en-US" sz="1800" b="0" i="0" u="none" strike="noStrike" kern="1200" cap="none" spc="-5" normalizeH="0" baseline="0" noProof="0">
                <a:ln>
                  <a:noFill/>
                </a:ln>
                <a:solidFill>
                  <a:prstClr val="black"/>
                </a:solidFill>
                <a:effectLst/>
                <a:uLnTx/>
                <a:uFillTx/>
                <a:latin typeface="+mn-lt"/>
                <a:cs typeface="Georgia"/>
              </a:rPr>
              <a:t>care</a:t>
            </a:r>
            <a:endParaRPr kumimoji="0" lang="en-US" sz="1800" b="0" i="0" u="none" strike="noStrike" kern="1200" cap="none" spc="0" normalizeH="0" baseline="0" noProof="0">
              <a:ln>
                <a:noFill/>
              </a:ln>
              <a:solidFill>
                <a:prstClr val="black"/>
              </a:solidFill>
              <a:effectLst/>
              <a:uLnTx/>
              <a:uFillTx/>
              <a:latin typeface="+mn-lt"/>
              <a:cs typeface="Georgia"/>
            </a:endParaRPr>
          </a:p>
          <a:p>
            <a:endParaRPr lang="en-US"/>
          </a:p>
        </p:txBody>
      </p:sp>
    </p:spTree>
    <p:extLst>
      <p:ext uri="{BB962C8B-B14F-4D97-AF65-F5344CB8AC3E}">
        <p14:creationId xmlns:p14="http://schemas.microsoft.com/office/powerpoint/2010/main" val="40983061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53D9C9-4BBA-1C6A-B2A1-E33D6EB033DB}"/>
              </a:ext>
            </a:extLst>
          </p:cNvPr>
          <p:cNvSpPr>
            <a:spLocks noGrp="1"/>
          </p:cNvSpPr>
          <p:nvPr>
            <p:ph type="body" sz="quarter" idx="10"/>
          </p:nvPr>
        </p:nvSpPr>
        <p:spPr>
          <a:xfrm>
            <a:off x="0" y="-7"/>
            <a:ext cx="12192000" cy="954367"/>
          </a:xfrm>
        </p:spPr>
        <p:txBody>
          <a:bodyPr/>
          <a:lstStyle/>
          <a:p>
            <a:pPr algn="ctr"/>
            <a:r>
              <a:rPr lang="en-US" sz="4600" b="1"/>
              <a:t>Children’s Special Services Program (CSS)</a:t>
            </a:r>
          </a:p>
        </p:txBody>
      </p:sp>
      <p:sp>
        <p:nvSpPr>
          <p:cNvPr id="4" name="Content Placeholder 3">
            <a:extLst>
              <a:ext uri="{FF2B5EF4-FFF2-40B4-BE49-F238E27FC236}">
                <a16:creationId xmlns:a16="http://schemas.microsoft.com/office/drawing/2014/main" id="{F11BBCBD-E053-DE6D-75AB-CE1128D98B0B}"/>
              </a:ext>
            </a:extLst>
          </p:cNvPr>
          <p:cNvSpPr>
            <a:spLocks noGrp="1"/>
          </p:cNvSpPr>
          <p:nvPr>
            <p:ph sz="quarter" idx="11"/>
          </p:nvPr>
        </p:nvSpPr>
        <p:spPr>
          <a:xfrm>
            <a:off x="624840" y="1358283"/>
            <a:ext cx="10957560" cy="4376691"/>
          </a:xfrm>
        </p:spPr>
        <p:txBody>
          <a:bodyPr/>
          <a:lstStyle/>
          <a:p>
            <a:pPr marL="297815" indent="-285750">
              <a:lnSpc>
                <a:spcPct val="100000"/>
              </a:lnSpc>
              <a:spcBef>
                <a:spcPts val="0"/>
              </a:spcBef>
              <a:buClr>
                <a:schemeClr val="bg2"/>
              </a:buClr>
              <a:buFont typeface="Wingdings" panose="05000000000000000000" pitchFamily="2" charset="2"/>
              <a:buChar char="Ø"/>
              <a:tabLst>
                <a:tab pos="241935" algn="l"/>
              </a:tabLst>
            </a:pPr>
            <a:r>
              <a:rPr lang="en-US" sz="2400" spc="-5" dirty="0">
                <a:latin typeface="+mn-lt"/>
                <a:cs typeface="Georgia"/>
              </a:rPr>
              <a:t>Our </a:t>
            </a:r>
            <a:r>
              <a:rPr lang="en-US" sz="2400" spc="-10" dirty="0">
                <a:latin typeface="+mn-lt"/>
                <a:cs typeface="Georgia"/>
              </a:rPr>
              <a:t>CSS</a:t>
            </a:r>
            <a:r>
              <a:rPr lang="en-US" sz="2400" spc="5" dirty="0">
                <a:latin typeface="+mn-lt"/>
                <a:cs typeface="Georgia"/>
              </a:rPr>
              <a:t> </a:t>
            </a:r>
            <a:r>
              <a:rPr lang="en-US" sz="2400" spc="-5" dirty="0">
                <a:latin typeface="+mn-lt"/>
                <a:cs typeface="Georgia"/>
              </a:rPr>
              <a:t>team</a:t>
            </a:r>
            <a:r>
              <a:rPr lang="en-US" sz="2400" spc="-20" dirty="0">
                <a:latin typeface="+mn-lt"/>
                <a:cs typeface="Georgia"/>
              </a:rPr>
              <a:t> </a:t>
            </a:r>
            <a:r>
              <a:rPr lang="en-US" sz="2400" spc="-5" dirty="0">
                <a:latin typeface="+mn-lt"/>
                <a:cs typeface="Georgia"/>
              </a:rPr>
              <a:t>serves</a:t>
            </a:r>
            <a:r>
              <a:rPr lang="en-US" sz="2400" dirty="0">
                <a:latin typeface="+mn-lt"/>
                <a:cs typeface="Georgia"/>
              </a:rPr>
              <a:t> </a:t>
            </a:r>
            <a:r>
              <a:rPr lang="en-US" sz="2400" spc="-5" dirty="0">
                <a:latin typeface="+mn-lt"/>
                <a:cs typeface="Georgia"/>
              </a:rPr>
              <a:t>medically fragile children</a:t>
            </a:r>
            <a:r>
              <a:rPr lang="en-US" sz="2400" spc="-15" dirty="0">
                <a:latin typeface="+mn-lt"/>
                <a:cs typeface="Georgia"/>
              </a:rPr>
              <a:t> and children with complex behavioral and/or developmental issues </a:t>
            </a:r>
            <a:r>
              <a:rPr lang="en-US" sz="2400" spc="-5" dirty="0">
                <a:latin typeface="+mn-lt"/>
                <a:cs typeface="Georgia"/>
              </a:rPr>
              <a:t>under</a:t>
            </a:r>
            <a:r>
              <a:rPr lang="en-US" sz="2400" spc="-15" dirty="0">
                <a:latin typeface="+mn-lt"/>
                <a:cs typeface="Georgia"/>
              </a:rPr>
              <a:t> </a:t>
            </a:r>
            <a:r>
              <a:rPr lang="en-US" sz="2400" dirty="0">
                <a:latin typeface="+mn-lt"/>
                <a:cs typeface="Georgia"/>
              </a:rPr>
              <a:t>21 </a:t>
            </a:r>
            <a:r>
              <a:rPr lang="en-US" sz="2400" spc="-5" dirty="0">
                <a:latin typeface="+mn-lt"/>
                <a:cs typeface="Georgia"/>
              </a:rPr>
              <a:t>years</a:t>
            </a:r>
            <a:r>
              <a:rPr lang="en-US" sz="2400" dirty="0">
                <a:latin typeface="+mn-lt"/>
                <a:cs typeface="Georgia"/>
              </a:rPr>
              <a:t> </a:t>
            </a:r>
            <a:r>
              <a:rPr lang="en-US" sz="2400" spc="-5" dirty="0">
                <a:latin typeface="+mn-lt"/>
                <a:cs typeface="Georgia"/>
              </a:rPr>
              <a:t>old</a:t>
            </a:r>
            <a:r>
              <a:rPr lang="en-US" sz="2400" dirty="0">
                <a:latin typeface="+mn-lt"/>
                <a:cs typeface="Georgia"/>
              </a:rPr>
              <a:t> </a:t>
            </a:r>
            <a:r>
              <a:rPr lang="en-US" sz="2400" spc="5" dirty="0">
                <a:latin typeface="+mn-lt"/>
                <a:cs typeface="Georgia"/>
              </a:rPr>
              <a:t>by:</a:t>
            </a:r>
          </a:p>
          <a:p>
            <a:pPr marL="12065">
              <a:lnSpc>
                <a:spcPct val="100000"/>
              </a:lnSpc>
              <a:spcBef>
                <a:spcPts val="0"/>
              </a:spcBef>
              <a:buClr>
                <a:schemeClr val="bg2"/>
              </a:buClr>
              <a:tabLst>
                <a:tab pos="241935" algn="l"/>
              </a:tabLst>
            </a:pPr>
            <a:endParaRPr lang="en-US" sz="2400" dirty="0">
              <a:latin typeface="+mn-lt"/>
              <a:cs typeface="Georgia"/>
            </a:endParaRPr>
          </a:p>
          <a:p>
            <a:pPr marL="755650" marR="666750" lvl="1" indent="-285750">
              <a:lnSpc>
                <a:spcPct val="100000"/>
              </a:lnSpc>
              <a:spcBef>
                <a:spcPts val="0"/>
              </a:spcBef>
              <a:buClr>
                <a:schemeClr val="bg2"/>
              </a:buClr>
              <a:buFont typeface="Wingdings" panose="05000000000000000000" pitchFamily="2" charset="2"/>
              <a:buChar char="Ø"/>
              <a:tabLst>
                <a:tab pos="698500" algn="l"/>
                <a:tab pos="699135" algn="l"/>
              </a:tabLst>
            </a:pPr>
            <a:r>
              <a:rPr lang="en-US" sz="2400" spc="-5" dirty="0">
                <a:latin typeface="+mn-lt"/>
                <a:cs typeface="Georgia"/>
              </a:rPr>
              <a:t>Coordinating</a:t>
            </a:r>
            <a:r>
              <a:rPr lang="en-US" sz="2400" spc="-10" dirty="0">
                <a:latin typeface="+mn-lt"/>
                <a:cs typeface="Georgia"/>
              </a:rPr>
              <a:t> </a:t>
            </a:r>
            <a:r>
              <a:rPr lang="en-US" sz="2400" spc="-5" dirty="0">
                <a:latin typeface="+mn-lt"/>
                <a:cs typeface="Georgia"/>
              </a:rPr>
              <a:t>car</a:t>
            </a:r>
            <a:r>
              <a:rPr lang="en-US" sz="2400" spc="25" dirty="0">
                <a:latin typeface="+mn-lt"/>
                <a:cs typeface="Georgia"/>
              </a:rPr>
              <a:t>e</a:t>
            </a:r>
            <a:r>
              <a:rPr lang="en-US" sz="2400" spc="-5" dirty="0">
                <a:latin typeface="+mn-lt"/>
                <a:cs typeface="Georgia"/>
              </a:rPr>
              <a:t>-oversight</a:t>
            </a:r>
            <a:r>
              <a:rPr lang="en-US" sz="2400" spc="15" dirty="0">
                <a:latin typeface="+mn-lt"/>
                <a:cs typeface="Georgia"/>
              </a:rPr>
              <a:t> </a:t>
            </a:r>
            <a:r>
              <a:rPr lang="en-US" sz="2400" spc="-5" dirty="0">
                <a:latin typeface="+mn-lt"/>
                <a:cs typeface="Georgia"/>
              </a:rPr>
              <a:t>of</a:t>
            </a:r>
            <a:r>
              <a:rPr lang="en-US" sz="2400" spc="15" dirty="0">
                <a:latin typeface="+mn-lt"/>
                <a:cs typeface="Georgia"/>
              </a:rPr>
              <a:t> </a:t>
            </a:r>
            <a:r>
              <a:rPr lang="en-US" sz="2400" spc="-5" dirty="0">
                <a:latin typeface="+mn-lt"/>
                <a:cs typeface="Georgia"/>
              </a:rPr>
              <a:t>utilization</a:t>
            </a:r>
            <a:r>
              <a:rPr lang="en-US" sz="2400" spc="10" dirty="0">
                <a:latin typeface="+mn-lt"/>
                <a:cs typeface="Georgia"/>
              </a:rPr>
              <a:t> </a:t>
            </a:r>
            <a:r>
              <a:rPr lang="en-US" sz="2400" dirty="0">
                <a:latin typeface="+mn-lt"/>
                <a:cs typeface="Georgia"/>
              </a:rPr>
              <a:t>and</a:t>
            </a:r>
            <a:r>
              <a:rPr lang="en-US" sz="2400" spc="-5" dirty="0">
                <a:latin typeface="+mn-lt"/>
                <a:cs typeface="Georgia"/>
              </a:rPr>
              <a:t> case</a:t>
            </a:r>
            <a:r>
              <a:rPr lang="en-US" sz="2400" spc="10" dirty="0">
                <a:latin typeface="+mn-lt"/>
                <a:cs typeface="Georgia"/>
              </a:rPr>
              <a:t> </a:t>
            </a:r>
            <a:r>
              <a:rPr lang="en-US" sz="2400" dirty="0">
                <a:latin typeface="+mn-lt"/>
                <a:cs typeface="Georgia"/>
              </a:rPr>
              <a:t>management</a:t>
            </a:r>
            <a:r>
              <a:rPr lang="en-US" sz="2400" spc="-5" dirty="0">
                <a:latin typeface="+mn-lt"/>
                <a:cs typeface="Georgia"/>
              </a:rPr>
              <a:t> to</a:t>
            </a:r>
            <a:r>
              <a:rPr lang="en-US" sz="2400" spc="15" dirty="0">
                <a:latin typeface="+mn-lt"/>
                <a:cs typeface="Georgia"/>
              </a:rPr>
              <a:t> </a:t>
            </a:r>
            <a:r>
              <a:rPr lang="en-US" sz="2400" spc="-5" dirty="0">
                <a:latin typeface="+mn-lt"/>
                <a:cs typeface="Georgia"/>
              </a:rPr>
              <a:t>support</a:t>
            </a:r>
            <a:r>
              <a:rPr lang="en-US" sz="2400" dirty="0">
                <a:latin typeface="+mn-lt"/>
                <a:cs typeface="Georgia"/>
              </a:rPr>
              <a:t> </a:t>
            </a:r>
            <a:r>
              <a:rPr lang="en-US" sz="2400" spc="-5" dirty="0">
                <a:latin typeface="+mn-lt"/>
                <a:cs typeface="Georgia"/>
              </a:rPr>
              <a:t>the</a:t>
            </a:r>
            <a:r>
              <a:rPr lang="en-US" sz="2400" spc="5" dirty="0">
                <a:latin typeface="+mn-lt"/>
                <a:cs typeface="Georgia"/>
              </a:rPr>
              <a:t> </a:t>
            </a:r>
            <a:r>
              <a:rPr lang="en-US" sz="2400" spc="-5" dirty="0">
                <a:latin typeface="+mn-lt"/>
                <a:cs typeface="Georgia"/>
              </a:rPr>
              <a:t>complex </a:t>
            </a:r>
            <a:r>
              <a:rPr lang="en-US" sz="2400" spc="-420" dirty="0">
                <a:latin typeface="+mn-lt"/>
                <a:cs typeface="Georgia"/>
              </a:rPr>
              <a:t> </a:t>
            </a:r>
            <a:r>
              <a:rPr lang="en-US" sz="2400" spc="-5" dirty="0">
                <a:latin typeface="+mn-lt"/>
                <a:cs typeface="Georgia"/>
              </a:rPr>
              <a:t>physical, behavioral,</a:t>
            </a:r>
            <a:r>
              <a:rPr lang="en-US" sz="2400" spc="25" dirty="0">
                <a:latin typeface="+mn-lt"/>
                <a:cs typeface="Georgia"/>
              </a:rPr>
              <a:t> </a:t>
            </a:r>
            <a:r>
              <a:rPr lang="en-US" sz="2400" dirty="0">
                <a:latin typeface="+mn-lt"/>
                <a:cs typeface="Georgia"/>
              </a:rPr>
              <a:t>and</a:t>
            </a:r>
            <a:r>
              <a:rPr lang="en-US" sz="2400" spc="-5" dirty="0">
                <a:latin typeface="+mn-lt"/>
                <a:cs typeface="Georgia"/>
              </a:rPr>
              <a:t> developmental</a:t>
            </a:r>
            <a:r>
              <a:rPr lang="en-US" sz="2400" spc="5" dirty="0">
                <a:latin typeface="+mn-lt"/>
                <a:cs typeface="Georgia"/>
              </a:rPr>
              <a:t> </a:t>
            </a:r>
            <a:r>
              <a:rPr lang="en-US" sz="2400" spc="-5" dirty="0">
                <a:latin typeface="+mn-lt"/>
                <a:cs typeface="Georgia"/>
              </a:rPr>
              <a:t>health</a:t>
            </a:r>
            <a:r>
              <a:rPr lang="en-US" sz="2400" spc="5" dirty="0">
                <a:latin typeface="+mn-lt"/>
                <a:cs typeface="Georgia"/>
              </a:rPr>
              <a:t> </a:t>
            </a:r>
            <a:r>
              <a:rPr lang="en-US" sz="2400" dirty="0">
                <a:latin typeface="+mn-lt"/>
                <a:cs typeface="Georgia"/>
              </a:rPr>
              <a:t>needs</a:t>
            </a:r>
            <a:r>
              <a:rPr lang="en-US" sz="2400" spc="-5" dirty="0">
                <a:latin typeface="+mn-lt"/>
                <a:cs typeface="Georgia"/>
              </a:rPr>
              <a:t> of</a:t>
            </a:r>
            <a:r>
              <a:rPr lang="en-US" sz="2400" spc="10" dirty="0">
                <a:latin typeface="+mn-lt"/>
                <a:cs typeface="Georgia"/>
              </a:rPr>
              <a:t> </a:t>
            </a:r>
            <a:r>
              <a:rPr lang="en-US" sz="2400" dirty="0">
                <a:latin typeface="+mn-lt"/>
                <a:cs typeface="Georgia"/>
              </a:rPr>
              <a:t>members</a:t>
            </a:r>
          </a:p>
          <a:p>
            <a:pPr marL="755650" marR="666750" lvl="1" indent="-285750">
              <a:lnSpc>
                <a:spcPct val="100000"/>
              </a:lnSpc>
              <a:spcBef>
                <a:spcPts val="0"/>
              </a:spcBef>
              <a:buClr>
                <a:schemeClr val="bg2"/>
              </a:buClr>
              <a:buFont typeface="Wingdings" panose="05000000000000000000" pitchFamily="2" charset="2"/>
              <a:buChar char="Ø"/>
              <a:tabLst>
                <a:tab pos="698500" algn="l"/>
                <a:tab pos="699135" algn="l"/>
              </a:tabLst>
            </a:pPr>
            <a:r>
              <a:rPr lang="en-US" sz="2400" dirty="0">
                <a:latin typeface="+mn-lt"/>
                <a:cs typeface="Georgia"/>
              </a:rPr>
              <a:t>Referring to community-based organizations for ongoing support</a:t>
            </a:r>
          </a:p>
          <a:p>
            <a:pPr marL="755650" marR="5080" lvl="1" indent="-285750">
              <a:lnSpc>
                <a:spcPct val="100000"/>
              </a:lnSpc>
              <a:spcBef>
                <a:spcPts val="0"/>
              </a:spcBef>
              <a:buClr>
                <a:schemeClr val="bg2"/>
              </a:buClr>
              <a:buFont typeface="Wingdings" panose="05000000000000000000" pitchFamily="2" charset="2"/>
              <a:buChar char="Ø"/>
              <a:tabLst>
                <a:tab pos="698500" algn="l"/>
                <a:tab pos="699135" algn="l"/>
              </a:tabLst>
            </a:pPr>
            <a:r>
              <a:rPr lang="en-US" sz="2400" spc="-5" dirty="0">
                <a:latin typeface="+mn-lt"/>
                <a:cs typeface="Georgia"/>
              </a:rPr>
              <a:t>Monitoring</a:t>
            </a:r>
            <a:r>
              <a:rPr lang="en-US" sz="2400" dirty="0">
                <a:latin typeface="+mn-lt"/>
                <a:cs typeface="Georgia"/>
              </a:rPr>
              <a:t> plans</a:t>
            </a:r>
            <a:r>
              <a:rPr lang="en-US" sz="2400" spc="-25" dirty="0">
                <a:latin typeface="+mn-lt"/>
                <a:cs typeface="Georgia"/>
              </a:rPr>
              <a:t> </a:t>
            </a:r>
            <a:r>
              <a:rPr lang="en-US" sz="2400" spc="-5" dirty="0">
                <a:latin typeface="+mn-lt"/>
                <a:cs typeface="Georgia"/>
              </a:rPr>
              <a:t>of</a:t>
            </a:r>
            <a:r>
              <a:rPr lang="en-US" sz="2400" spc="10" dirty="0">
                <a:latin typeface="+mn-lt"/>
                <a:cs typeface="Georgia"/>
              </a:rPr>
              <a:t> </a:t>
            </a:r>
            <a:r>
              <a:rPr lang="en-US" sz="2400" spc="-5" dirty="0">
                <a:latin typeface="+mn-lt"/>
                <a:cs typeface="Georgia"/>
              </a:rPr>
              <a:t>care</a:t>
            </a:r>
            <a:r>
              <a:rPr lang="en-US" sz="2400" spc="10" dirty="0">
                <a:latin typeface="+mn-lt"/>
                <a:cs typeface="Georgia"/>
              </a:rPr>
              <a:t> </a:t>
            </a:r>
            <a:r>
              <a:rPr lang="en-US" sz="2400" spc="-5" dirty="0">
                <a:latin typeface="+mn-lt"/>
                <a:cs typeface="Georgia"/>
              </a:rPr>
              <a:t>for</a:t>
            </a:r>
            <a:r>
              <a:rPr lang="en-US" sz="2400" spc="5" dirty="0">
                <a:latin typeface="+mn-lt"/>
                <a:cs typeface="Georgia"/>
              </a:rPr>
              <a:t> </a:t>
            </a:r>
            <a:r>
              <a:rPr lang="en-US" sz="2400" spc="-5" dirty="0">
                <a:latin typeface="+mn-lt"/>
                <a:cs typeface="Georgia"/>
              </a:rPr>
              <a:t>children</a:t>
            </a:r>
            <a:r>
              <a:rPr lang="en-US" sz="2400" dirty="0">
                <a:latin typeface="+mn-lt"/>
                <a:cs typeface="Georgia"/>
              </a:rPr>
              <a:t> </a:t>
            </a:r>
            <a:r>
              <a:rPr lang="en-US" sz="2400" spc="-5" dirty="0">
                <a:latin typeface="+mn-lt"/>
                <a:cs typeface="Georgia"/>
              </a:rPr>
              <a:t>eligible</a:t>
            </a:r>
            <a:r>
              <a:rPr lang="en-US" sz="2400" dirty="0">
                <a:latin typeface="+mn-lt"/>
                <a:cs typeface="Georgia"/>
              </a:rPr>
              <a:t> </a:t>
            </a:r>
            <a:r>
              <a:rPr lang="en-US" sz="2400" spc="-5" dirty="0">
                <a:latin typeface="+mn-lt"/>
                <a:cs typeface="Georgia"/>
              </a:rPr>
              <a:t>for</a:t>
            </a:r>
            <a:r>
              <a:rPr lang="en-US" sz="2400" dirty="0">
                <a:latin typeface="+mn-lt"/>
                <a:cs typeface="Georgia"/>
              </a:rPr>
              <a:t> Home</a:t>
            </a:r>
            <a:r>
              <a:rPr lang="en-US" sz="2400" spc="10" dirty="0">
                <a:latin typeface="+mn-lt"/>
                <a:cs typeface="Georgia"/>
              </a:rPr>
              <a:t> </a:t>
            </a:r>
            <a:r>
              <a:rPr lang="en-US" sz="2400" dirty="0">
                <a:latin typeface="+mn-lt"/>
                <a:cs typeface="Georgia"/>
              </a:rPr>
              <a:t>and</a:t>
            </a:r>
            <a:r>
              <a:rPr lang="en-US" sz="2400" spc="-5" dirty="0">
                <a:latin typeface="+mn-lt"/>
                <a:cs typeface="Georgia"/>
              </a:rPr>
              <a:t> Community</a:t>
            </a:r>
            <a:r>
              <a:rPr lang="en-US" sz="2400" spc="10" dirty="0">
                <a:latin typeface="+mn-lt"/>
                <a:cs typeface="Georgia"/>
              </a:rPr>
              <a:t> </a:t>
            </a:r>
            <a:r>
              <a:rPr lang="en-US" sz="2400" dirty="0">
                <a:latin typeface="+mn-lt"/>
                <a:cs typeface="Georgia"/>
              </a:rPr>
              <a:t>Based </a:t>
            </a:r>
            <a:r>
              <a:rPr lang="en-US" sz="2400" spc="-5" dirty="0">
                <a:latin typeface="+mn-lt"/>
                <a:cs typeface="Georgia"/>
              </a:rPr>
              <a:t>Services</a:t>
            </a:r>
            <a:r>
              <a:rPr lang="en-US" sz="2400" spc="10" dirty="0">
                <a:latin typeface="+mn-lt"/>
                <a:cs typeface="Georgia"/>
              </a:rPr>
              <a:t> </a:t>
            </a:r>
            <a:r>
              <a:rPr lang="en-US" sz="2400" spc="-5" dirty="0">
                <a:latin typeface="+mn-lt"/>
                <a:cs typeface="Georgia"/>
              </a:rPr>
              <a:t>to </a:t>
            </a:r>
            <a:r>
              <a:rPr lang="en-US" sz="2400" dirty="0">
                <a:latin typeface="+mn-lt"/>
                <a:cs typeface="Georgia"/>
              </a:rPr>
              <a:t> </a:t>
            </a:r>
            <a:r>
              <a:rPr lang="en-US" sz="2400" spc="-5" dirty="0">
                <a:latin typeface="+mn-lt"/>
                <a:cs typeface="Georgia"/>
              </a:rPr>
              <a:t>anticipate complex</a:t>
            </a:r>
            <a:r>
              <a:rPr lang="en-US" sz="2400" spc="10" dirty="0">
                <a:latin typeface="+mn-lt"/>
                <a:cs typeface="Georgia"/>
              </a:rPr>
              <a:t> </a:t>
            </a:r>
            <a:r>
              <a:rPr lang="en-US" sz="2400" dirty="0">
                <a:latin typeface="+mn-lt"/>
                <a:cs typeface="Georgia"/>
              </a:rPr>
              <a:t>needs</a:t>
            </a:r>
            <a:r>
              <a:rPr lang="en-US" sz="2400" spc="-10" dirty="0">
                <a:latin typeface="+mn-lt"/>
                <a:cs typeface="Georgia"/>
              </a:rPr>
              <a:t> </a:t>
            </a:r>
            <a:r>
              <a:rPr lang="en-US" sz="2400" spc="-5" dirty="0">
                <a:latin typeface="+mn-lt"/>
                <a:cs typeface="Georgia"/>
              </a:rPr>
              <a:t>by</a:t>
            </a:r>
            <a:r>
              <a:rPr lang="en-US" sz="2400" spc="10" dirty="0">
                <a:latin typeface="+mn-lt"/>
                <a:cs typeface="Georgia"/>
              </a:rPr>
              <a:t> </a:t>
            </a:r>
            <a:r>
              <a:rPr lang="en-US" sz="2400" spc="-5" dirty="0">
                <a:latin typeface="+mn-lt"/>
                <a:cs typeface="Georgia"/>
              </a:rPr>
              <a:t>collaborating</a:t>
            </a:r>
            <a:r>
              <a:rPr lang="en-US" sz="2400" spc="15" dirty="0">
                <a:latin typeface="+mn-lt"/>
                <a:cs typeface="Georgia"/>
              </a:rPr>
              <a:t> </a:t>
            </a:r>
            <a:r>
              <a:rPr lang="en-US" sz="2400" spc="-5" dirty="0">
                <a:latin typeface="+mn-lt"/>
                <a:cs typeface="Georgia"/>
              </a:rPr>
              <a:t>with</a:t>
            </a:r>
            <a:r>
              <a:rPr lang="en-US" sz="2400" dirty="0">
                <a:latin typeface="+mn-lt"/>
                <a:cs typeface="Georgia"/>
              </a:rPr>
              <a:t> Health </a:t>
            </a:r>
            <a:r>
              <a:rPr lang="en-US" sz="2400" spc="-5" dirty="0">
                <a:latin typeface="+mn-lt"/>
                <a:cs typeface="Georgia"/>
              </a:rPr>
              <a:t>Homes</a:t>
            </a:r>
            <a:r>
              <a:rPr lang="en-US" sz="2400" spc="10" dirty="0">
                <a:latin typeface="+mn-lt"/>
                <a:cs typeface="Georgia"/>
              </a:rPr>
              <a:t> </a:t>
            </a:r>
            <a:r>
              <a:rPr lang="en-US" sz="2400" dirty="0">
                <a:latin typeface="+mn-lt"/>
                <a:cs typeface="Georgia"/>
              </a:rPr>
              <a:t>and</a:t>
            </a:r>
            <a:r>
              <a:rPr lang="en-US" sz="2400" spc="5" dirty="0">
                <a:latin typeface="+mn-lt"/>
                <a:cs typeface="Georgia"/>
              </a:rPr>
              <a:t> </a:t>
            </a:r>
            <a:r>
              <a:rPr lang="en-US" sz="2400" spc="-5" dirty="0">
                <a:latin typeface="+mn-lt"/>
                <a:cs typeface="Georgia"/>
              </a:rPr>
              <a:t>assessing</a:t>
            </a:r>
            <a:r>
              <a:rPr lang="en-US" sz="2400" spc="-20" dirty="0">
                <a:latin typeface="+mn-lt"/>
                <a:cs typeface="Georgia"/>
              </a:rPr>
              <a:t> </a:t>
            </a:r>
            <a:r>
              <a:rPr lang="en-US" sz="2400" dirty="0">
                <a:latin typeface="+mn-lt"/>
                <a:cs typeface="Georgia"/>
              </a:rPr>
              <a:t>if</a:t>
            </a:r>
            <a:r>
              <a:rPr lang="en-US" sz="2400" spc="20" dirty="0">
                <a:latin typeface="+mn-lt"/>
                <a:cs typeface="Georgia"/>
              </a:rPr>
              <a:t> </a:t>
            </a:r>
            <a:r>
              <a:rPr lang="en-US" sz="2400" spc="-5" dirty="0">
                <a:latin typeface="+mn-lt"/>
                <a:cs typeface="Georgia"/>
              </a:rPr>
              <a:t>services</a:t>
            </a:r>
            <a:r>
              <a:rPr lang="en-US" sz="2400" spc="5" dirty="0">
                <a:latin typeface="+mn-lt"/>
                <a:cs typeface="Georgia"/>
              </a:rPr>
              <a:t> </a:t>
            </a:r>
            <a:r>
              <a:rPr lang="en-US" sz="2400" dirty="0">
                <a:latin typeface="+mn-lt"/>
                <a:cs typeface="Georgia"/>
              </a:rPr>
              <a:t>in</a:t>
            </a:r>
            <a:r>
              <a:rPr lang="en-US" sz="2400" spc="10" dirty="0">
                <a:latin typeface="+mn-lt"/>
                <a:cs typeface="Georgia"/>
              </a:rPr>
              <a:t> </a:t>
            </a:r>
            <a:r>
              <a:rPr lang="en-US" sz="2400" dirty="0">
                <a:latin typeface="+mn-lt"/>
                <a:cs typeface="Georgia"/>
              </a:rPr>
              <a:t>place </a:t>
            </a:r>
            <a:r>
              <a:rPr lang="en-US" sz="2400" spc="-420" dirty="0">
                <a:latin typeface="+mn-lt"/>
                <a:cs typeface="Georgia"/>
              </a:rPr>
              <a:t> </a:t>
            </a:r>
            <a:r>
              <a:rPr lang="en-US" sz="2400" dirty="0">
                <a:latin typeface="+mn-lt"/>
                <a:cs typeface="Georgia"/>
              </a:rPr>
              <a:t>are</a:t>
            </a:r>
            <a:r>
              <a:rPr lang="en-US" sz="2400" spc="5" dirty="0">
                <a:latin typeface="+mn-lt"/>
                <a:cs typeface="Georgia"/>
              </a:rPr>
              <a:t> </a:t>
            </a:r>
            <a:r>
              <a:rPr lang="en-US" sz="2400" dirty="0">
                <a:latin typeface="+mn-lt"/>
                <a:cs typeface="Georgia"/>
              </a:rPr>
              <a:t>meeting</a:t>
            </a:r>
            <a:r>
              <a:rPr lang="en-US" sz="2400" spc="-10" dirty="0">
                <a:latin typeface="+mn-lt"/>
                <a:cs typeface="Georgia"/>
              </a:rPr>
              <a:t> </a:t>
            </a:r>
            <a:r>
              <a:rPr lang="en-US" sz="2400" dirty="0">
                <a:latin typeface="+mn-lt"/>
                <a:cs typeface="Georgia"/>
              </a:rPr>
              <a:t>member</a:t>
            </a:r>
            <a:r>
              <a:rPr lang="en-US" sz="2400" spc="10" dirty="0">
                <a:latin typeface="+mn-lt"/>
                <a:cs typeface="Georgia"/>
              </a:rPr>
              <a:t> </a:t>
            </a:r>
            <a:r>
              <a:rPr lang="en-US" sz="2400" spc="-5" dirty="0">
                <a:latin typeface="+mn-lt"/>
                <a:cs typeface="Georgia"/>
              </a:rPr>
              <a:t>needs</a:t>
            </a:r>
            <a:endParaRPr lang="en-US" sz="2400" dirty="0">
              <a:latin typeface="+mn-lt"/>
              <a:cs typeface="Georgia"/>
            </a:endParaRPr>
          </a:p>
          <a:p>
            <a:endParaRPr lang="en-US" dirty="0"/>
          </a:p>
        </p:txBody>
      </p:sp>
    </p:spTree>
    <p:extLst>
      <p:ext uri="{BB962C8B-B14F-4D97-AF65-F5344CB8AC3E}">
        <p14:creationId xmlns:p14="http://schemas.microsoft.com/office/powerpoint/2010/main" val="4202772437"/>
      </p:ext>
    </p:extLst>
  </p:cSld>
  <p:clrMapOvr>
    <a:masterClrMapping/>
  </p:clrMapOvr>
  <p:extLst>
    <p:ext uri="{6950BFC3-D8DA-4A85-94F7-54DA5524770B}">
      <p188:commentRel xmlns:p188="http://schemas.microsoft.com/office/powerpoint/2018/8/main" r:id="rId3"/>
    </p:ext>
  </p:extLs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37D1-3CDC-8058-E2BD-1072B9BC221B}"/>
              </a:ext>
            </a:extLst>
          </p:cNvPr>
          <p:cNvSpPr>
            <a:spLocks noGrp="1"/>
          </p:cNvSpPr>
          <p:nvPr>
            <p:ph type="title"/>
          </p:nvPr>
        </p:nvSpPr>
        <p:spPr>
          <a:xfrm>
            <a:off x="469900" y="126999"/>
            <a:ext cx="11341100" cy="754437"/>
          </a:xfrm>
        </p:spPr>
        <p:txBody>
          <a:bodyPr anchor="b">
            <a:normAutofit/>
          </a:bodyPr>
          <a:lstStyle/>
          <a:p>
            <a:r>
              <a:rPr lang="en-US" dirty="0"/>
              <a:t>Children’s Special Services Program (CSS)</a:t>
            </a:r>
          </a:p>
        </p:txBody>
      </p:sp>
      <p:sp>
        <p:nvSpPr>
          <p:cNvPr id="4" name="TextBox 3">
            <a:extLst>
              <a:ext uri="{FF2B5EF4-FFF2-40B4-BE49-F238E27FC236}">
                <a16:creationId xmlns:a16="http://schemas.microsoft.com/office/drawing/2014/main" id="{BE405B8E-60A0-56F7-1EA5-0CA8BC6B5170}"/>
              </a:ext>
            </a:extLst>
          </p:cNvPr>
          <p:cNvSpPr txBox="1"/>
          <p:nvPr/>
        </p:nvSpPr>
        <p:spPr>
          <a:xfrm>
            <a:off x="422755" y="970233"/>
            <a:ext cx="11434025" cy="646331"/>
          </a:xfrm>
          <a:prstGeom prst="rect">
            <a:avLst/>
          </a:prstGeom>
          <a:solidFill>
            <a:schemeClr val="accent2">
              <a:lumMod val="60000"/>
              <a:lumOff val="40000"/>
            </a:schemeClr>
          </a:solidFill>
        </p:spPr>
        <p:txBody>
          <a:bodyPr wrap="square" lIns="91440" tIns="45720" rIns="91440" bIns="45720" rtlCol="0" anchor="t">
            <a:spAutoFit/>
          </a:bodyPr>
          <a:lstStyle/>
          <a:p>
            <a:r>
              <a:rPr lang="en-US" b="1" dirty="0">
                <a:solidFill>
                  <a:schemeClr val="bg1"/>
                </a:solidFill>
                <a:latin typeface="Arial"/>
                <a:cs typeface="Arial"/>
              </a:rPr>
              <a:t>Our CSS team serves children under 21 years old who have complex medical (medically fragile), developmentally delayed, and behavioral health needs by:</a:t>
            </a:r>
          </a:p>
        </p:txBody>
      </p:sp>
      <p:pic>
        <p:nvPicPr>
          <p:cNvPr id="8" name="Picture 7" descr="Circle of smiling faces of children with heads together looking downwards">
            <a:extLst>
              <a:ext uri="{FF2B5EF4-FFF2-40B4-BE49-F238E27FC236}">
                <a16:creationId xmlns:a16="http://schemas.microsoft.com/office/drawing/2014/main" id="{E8CFB5BD-0EC2-68D5-F63F-B7CF51B12771}"/>
              </a:ext>
            </a:extLst>
          </p:cNvPr>
          <p:cNvPicPr>
            <a:picLocks noChangeAspect="1"/>
          </p:cNvPicPr>
          <p:nvPr/>
        </p:nvPicPr>
        <p:blipFill rotWithShape="1">
          <a:blip r:embed="rId4"/>
          <a:srcRect l="4321" r="-309"/>
          <a:stretch/>
        </p:blipFill>
        <p:spPr>
          <a:xfrm>
            <a:off x="7603864" y="2970155"/>
            <a:ext cx="4116070" cy="2974071"/>
          </a:xfrm>
          <a:prstGeom prst="rect">
            <a:avLst/>
          </a:prstGeom>
          <a:ln>
            <a:solidFill>
              <a:schemeClr val="bg1"/>
            </a:solidFill>
          </a:ln>
        </p:spPr>
      </p:pic>
      <p:sp>
        <p:nvSpPr>
          <p:cNvPr id="3" name="Content Placeholder 2">
            <a:extLst>
              <a:ext uri="{FF2B5EF4-FFF2-40B4-BE49-F238E27FC236}">
                <a16:creationId xmlns:a16="http://schemas.microsoft.com/office/drawing/2014/main" id="{F092C676-65B8-E37C-E5B0-A9DC43EC29B7}"/>
              </a:ext>
            </a:extLst>
          </p:cNvPr>
          <p:cNvSpPr>
            <a:spLocks noGrp="1"/>
          </p:cNvSpPr>
          <p:nvPr>
            <p:ph sz="half" idx="2"/>
          </p:nvPr>
        </p:nvSpPr>
        <p:spPr>
          <a:xfrm>
            <a:off x="422970" y="1713370"/>
            <a:ext cx="11313831" cy="4407262"/>
          </a:xfrm>
        </p:spPr>
        <p:txBody>
          <a:bodyPr vert="horz" lIns="0" tIns="0" rIns="0" bIns="0" rtlCol="0" anchor="t">
            <a:normAutofit/>
          </a:bodyPr>
          <a:lstStyle/>
          <a:p>
            <a:pPr marL="285750" indent="-285750">
              <a:lnSpc>
                <a:spcPct val="100000"/>
              </a:lnSpc>
              <a:spcBef>
                <a:spcPts val="600"/>
              </a:spcBef>
              <a:buFont typeface="Wingdings" panose="05000000000000000000" pitchFamily="2" charset="2"/>
              <a:buChar char="§"/>
            </a:pPr>
            <a:r>
              <a:rPr lang="en-US" sz="1600" dirty="0">
                <a:latin typeface="Arial"/>
                <a:cs typeface="Arial"/>
              </a:rPr>
              <a:t>Monitoring plans of care for children eligible for Home and Community Based Services (HCBS) to anticipate complex needs by collaborating with Health Homes and assessing if services in place are meeting member needs.</a:t>
            </a:r>
            <a:endParaRPr lang="en-US" sz="1600" dirty="0"/>
          </a:p>
          <a:p>
            <a:pPr marL="285750" indent="-285750">
              <a:lnSpc>
                <a:spcPct val="100000"/>
              </a:lnSpc>
              <a:spcBef>
                <a:spcPts val="600"/>
              </a:spcBef>
              <a:buFont typeface="Wingdings" panose="05000000000000000000" pitchFamily="2" charset="2"/>
              <a:buChar char="§"/>
            </a:pPr>
            <a:r>
              <a:rPr lang="en-US" sz="1600" dirty="0">
                <a:latin typeface="Arial"/>
                <a:cs typeface="Arial"/>
              </a:rPr>
              <a:t>Following up on issues raised by members/families, Care Management Agencies (CMA), Voluntary Foster Care Agencies (VFCAs), PCPs, specialty providers, homecare agencies, DME providers, pharmacy, and any other collateral contacts to support the complex member’s needs. </a:t>
            </a:r>
            <a:endParaRPr lang="en-US" sz="1600" dirty="0"/>
          </a:p>
          <a:p>
            <a:pPr marL="285750" indent="-285750">
              <a:lnSpc>
                <a:spcPct val="100000"/>
              </a:lnSpc>
              <a:spcBef>
                <a:spcPts val="1200"/>
              </a:spcBef>
              <a:spcAft>
                <a:spcPts val="1200"/>
              </a:spcAft>
              <a:buFont typeface="Wingdings" panose="05000000000000000000" pitchFamily="2" charset="2"/>
              <a:buChar char="§"/>
            </a:pPr>
            <a:endParaRPr lang="en-US" sz="1600" b="1" dirty="0"/>
          </a:p>
        </p:txBody>
      </p:sp>
      <p:sp>
        <p:nvSpPr>
          <p:cNvPr id="5" name="TextBox 4">
            <a:extLst>
              <a:ext uri="{FF2B5EF4-FFF2-40B4-BE49-F238E27FC236}">
                <a16:creationId xmlns:a16="http://schemas.microsoft.com/office/drawing/2014/main" id="{BE7C2CD1-339E-FEC7-35D3-5A48DDB4FCF5}"/>
              </a:ext>
            </a:extLst>
          </p:cNvPr>
          <p:cNvSpPr txBox="1"/>
          <p:nvPr/>
        </p:nvSpPr>
        <p:spPr>
          <a:xfrm>
            <a:off x="309018" y="3113333"/>
            <a:ext cx="7286445" cy="29392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600"/>
              </a:spcBef>
              <a:spcAft>
                <a:spcPts val="600"/>
              </a:spcAft>
              <a:buFont typeface="Wingdings,Sans-Serif"/>
              <a:buChar char="§"/>
            </a:pPr>
            <a:r>
              <a:rPr lang="en-US" sz="1600">
                <a:solidFill>
                  <a:srgbClr val="00080E"/>
                </a:solidFill>
                <a:cs typeface="Arial"/>
              </a:rPr>
              <a:t>The CSS team takes a multi-generational approach to care management that supports the needs of the caregiver to help ensure that the child/youth will continue to receive support to remain in the community and engage in their care. Many of the new services in this program are designed to support the whole family unit to promote better outcomes for the member.</a:t>
            </a:r>
          </a:p>
          <a:p>
            <a:pPr marL="285750" indent="-285750">
              <a:spcBef>
                <a:spcPts val="600"/>
              </a:spcBef>
              <a:spcAft>
                <a:spcPts val="600"/>
              </a:spcAft>
              <a:buFont typeface="Wingdings,Sans-Serif"/>
              <a:buChar char="§"/>
            </a:pPr>
            <a:r>
              <a:rPr lang="en-US" sz="1600">
                <a:solidFill>
                  <a:srgbClr val="00080E"/>
                </a:solidFill>
                <a:cs typeface="Arial"/>
              </a:rPr>
              <a:t>Guidance for the HCBS program can found here:  </a:t>
            </a:r>
            <a:r>
              <a:rPr lang="en-US" sz="1600" u="sng">
                <a:solidFill>
                  <a:srgbClr val="0065B2"/>
                </a:solidFill>
                <a:cs typeface="Arial"/>
                <a:hlinkClick r:id="rId5"/>
              </a:rPr>
              <a:t>https://omh.ny.gov/omhweb/guidance/hcbs/</a:t>
            </a:r>
            <a:endParaRPr lang="en-US" sz="1600">
              <a:solidFill>
                <a:srgbClr val="00080E"/>
              </a:solidFill>
              <a:cs typeface="Arial"/>
            </a:endParaRPr>
          </a:p>
          <a:p>
            <a:pPr marL="285750" indent="-285750">
              <a:spcBef>
                <a:spcPts val="1200"/>
              </a:spcBef>
              <a:spcAft>
                <a:spcPts val="1200"/>
              </a:spcAft>
              <a:buFont typeface="Wingdings,Sans-Serif"/>
              <a:buChar char="§"/>
            </a:pPr>
            <a:r>
              <a:rPr lang="en-US" sz="1600">
                <a:solidFill>
                  <a:srgbClr val="00080E"/>
                </a:solidFill>
                <a:cs typeface="Arial"/>
              </a:rPr>
              <a:t>Guidance for Health Home and HCBS Eligibility can be found here:  </a:t>
            </a:r>
            <a:r>
              <a:rPr lang="en-US" sz="1600" u="sng">
                <a:solidFill>
                  <a:srgbClr val="0065B2"/>
                </a:solidFill>
                <a:cs typeface="Arial"/>
                <a:hlinkClick r:id="rId6"/>
              </a:rPr>
              <a:t>https://www.health.ny.gov/health_care/medicaid/redesign/behavioral_health/children/eligibility.htm</a:t>
            </a:r>
            <a:endParaRPr lang="en-US" sz="1600">
              <a:solidFill>
                <a:srgbClr val="00080E"/>
              </a:solidFill>
              <a:cs typeface="Arial"/>
            </a:endParaRPr>
          </a:p>
        </p:txBody>
      </p:sp>
    </p:spTree>
    <p:custDataLst>
      <p:tags r:id="rId1"/>
    </p:custDataLst>
    <p:extLst>
      <p:ext uri="{BB962C8B-B14F-4D97-AF65-F5344CB8AC3E}">
        <p14:creationId xmlns:p14="http://schemas.microsoft.com/office/powerpoint/2010/main" val="32450421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C8D0-5CE5-06B6-2DEA-9D078C5B52B1}"/>
              </a:ext>
            </a:extLst>
          </p:cNvPr>
          <p:cNvSpPr>
            <a:spLocks noGrp="1"/>
          </p:cNvSpPr>
          <p:nvPr>
            <p:ph type="title"/>
          </p:nvPr>
        </p:nvSpPr>
        <p:spPr>
          <a:xfrm>
            <a:off x="425450" y="230458"/>
            <a:ext cx="11341100" cy="672367"/>
          </a:xfrm>
        </p:spPr>
        <p:txBody>
          <a:bodyPr/>
          <a:lstStyle/>
          <a:p>
            <a:r>
              <a:rPr lang="en-US" dirty="0"/>
              <a:t>Improving Care for Children</a:t>
            </a:r>
          </a:p>
        </p:txBody>
      </p:sp>
      <p:sp>
        <p:nvSpPr>
          <p:cNvPr id="3" name="Content Placeholder 2">
            <a:extLst>
              <a:ext uri="{FF2B5EF4-FFF2-40B4-BE49-F238E27FC236}">
                <a16:creationId xmlns:a16="http://schemas.microsoft.com/office/drawing/2014/main" id="{7260DC72-D8D5-C58E-4260-4BED9543D561}"/>
              </a:ext>
            </a:extLst>
          </p:cNvPr>
          <p:cNvSpPr>
            <a:spLocks noGrp="1"/>
          </p:cNvSpPr>
          <p:nvPr>
            <p:ph idx="1"/>
          </p:nvPr>
        </p:nvSpPr>
        <p:spPr>
          <a:xfrm>
            <a:off x="425450" y="1125999"/>
            <a:ext cx="11341100" cy="5019675"/>
          </a:xfrm>
        </p:spPr>
        <p:txBody>
          <a:bodyPr vert="horz" lIns="0" tIns="0" rIns="0" bIns="0" rtlCol="0" anchor="t">
            <a:noAutofit/>
          </a:bodyPr>
          <a:lstStyle/>
          <a:p>
            <a:pPr>
              <a:lnSpc>
                <a:spcPct val="80000"/>
              </a:lnSpc>
              <a:spcBef>
                <a:spcPts val="0"/>
              </a:spcBef>
              <a:spcAft>
                <a:spcPts val="0"/>
              </a:spcAft>
            </a:pPr>
            <a:r>
              <a:rPr lang="en-US" sz="1600" b="1" kern="100" dirty="0">
                <a:effectLst/>
                <a:latin typeface="Arial" panose="020B0604020202020204" pitchFamily="34" charset="0"/>
                <a:ea typeface="Calibri" panose="020F0502020204030204" pitchFamily="34" charset="0"/>
              </a:rPr>
              <a:t>The CSS team supports New York State’s focus on improving health outcomes, managing costs, and providing care management services for Medicaid children and youth under 21 years with complex medical, behavioral, and/or developmental issues and helps to coordinate these services available to MetroPlusHealth members:</a:t>
            </a:r>
          </a:p>
          <a:p>
            <a:pPr>
              <a:lnSpc>
                <a:spcPct val="80000"/>
              </a:lnSpc>
              <a:spcBef>
                <a:spcPts val="0"/>
              </a:spcBef>
              <a:spcAft>
                <a:spcPts val="0"/>
              </a:spcAft>
            </a:pPr>
            <a:endParaRPr lang="en-US" sz="1400" b="1" dirty="0">
              <a:latin typeface="Arial"/>
              <a:cs typeface="Arial"/>
            </a:endParaRPr>
          </a:p>
          <a:p>
            <a:pPr>
              <a:lnSpc>
                <a:spcPct val="80000"/>
              </a:lnSpc>
              <a:spcBef>
                <a:spcPts val="0"/>
              </a:spcBef>
              <a:spcAft>
                <a:spcPts val="0"/>
              </a:spcAft>
            </a:pPr>
            <a:r>
              <a:rPr lang="en-US" sz="1600" b="1" dirty="0">
                <a:latin typeface="Arial"/>
                <a:cs typeface="Arial"/>
              </a:rPr>
              <a:t>Child and Family Treatment Supports and Services (CFTSS)</a:t>
            </a:r>
          </a:p>
          <a:p>
            <a:pPr marL="457200" lvl="2" indent="-228600">
              <a:lnSpc>
                <a:spcPct val="80000"/>
              </a:lnSpc>
              <a:spcBef>
                <a:spcPts val="0"/>
              </a:spcBef>
              <a:spcAft>
                <a:spcPts val="0"/>
              </a:spcAft>
            </a:pPr>
            <a:r>
              <a:rPr lang="en-US" sz="1400" dirty="0">
                <a:latin typeface="Arial"/>
                <a:cs typeface="Arial"/>
              </a:rPr>
              <a:t>Medicaid, Child Health Plus, and SNP members 0-21 have access to 6 CFTSS behavioral health services that members can receive in clinics, home, or in the community.</a:t>
            </a:r>
          </a:p>
          <a:p>
            <a:pPr marL="457200" lvl="2" indent="-228600">
              <a:lnSpc>
                <a:spcPct val="80000"/>
              </a:lnSpc>
              <a:spcBef>
                <a:spcPts val="0"/>
              </a:spcBef>
            </a:pPr>
            <a:r>
              <a:rPr lang="en-US" sz="1400" dirty="0">
                <a:latin typeface="Arial"/>
                <a:cs typeface="Arial"/>
              </a:rPr>
              <a:t>Prior authorization is not required for contracted providers designated to provide these services. </a:t>
            </a:r>
          </a:p>
          <a:p>
            <a:pPr marL="457200" lvl="2" indent="-457200">
              <a:lnSpc>
                <a:spcPct val="100000"/>
              </a:lnSpc>
              <a:spcBef>
                <a:spcPts val="0"/>
              </a:spcBef>
              <a:spcAft>
                <a:spcPts val="0"/>
              </a:spcAft>
              <a:buNone/>
            </a:pPr>
            <a:r>
              <a:rPr lang="en-US" sz="1600" b="1" dirty="0">
                <a:latin typeface="Arial"/>
                <a:cs typeface="Arial"/>
              </a:rPr>
              <a:t>Home and Community Based Services (HCBS)</a:t>
            </a:r>
          </a:p>
          <a:p>
            <a:pPr marL="457200" lvl="2" indent="-228600">
              <a:lnSpc>
                <a:spcPct val="100000"/>
              </a:lnSpc>
              <a:spcBef>
                <a:spcPts val="0"/>
              </a:spcBef>
              <a:spcAft>
                <a:spcPts val="0"/>
              </a:spcAft>
            </a:pPr>
            <a:r>
              <a:rPr lang="en-US" sz="1400" dirty="0">
                <a:latin typeface="Arial"/>
                <a:cs typeface="Arial"/>
              </a:rPr>
              <a:t>For Medicaid enrolled children with complex medical, behavioral, and/or developmental health issues who are at risk for institutional placement and have been determined eligible for these waiver services.</a:t>
            </a:r>
          </a:p>
          <a:p>
            <a:pPr marL="457200" lvl="2" indent="-228600">
              <a:lnSpc>
                <a:spcPct val="80000"/>
              </a:lnSpc>
              <a:spcBef>
                <a:spcPts val="0"/>
              </a:spcBef>
              <a:spcAft>
                <a:spcPts val="200"/>
              </a:spcAft>
            </a:pPr>
            <a:r>
              <a:rPr lang="en-US" sz="1400" dirty="0">
                <a:latin typeface="Arial"/>
                <a:cs typeface="Arial"/>
              </a:rPr>
              <a:t>Prior authorization is required for these services.</a:t>
            </a:r>
          </a:p>
          <a:p>
            <a:pPr marL="457200" lvl="2" indent="-228600">
              <a:lnSpc>
                <a:spcPct val="80000"/>
              </a:lnSpc>
              <a:spcBef>
                <a:spcPts val="0"/>
              </a:spcBef>
              <a:spcAft>
                <a:spcPts val="200"/>
              </a:spcAft>
            </a:pPr>
            <a:r>
              <a:rPr lang="en-US" sz="1400" dirty="0">
                <a:latin typeface="Arial"/>
                <a:cs typeface="Arial"/>
              </a:rPr>
              <a:t>The medical necessity criteria to evaluate authorization requests is defined by Children’s Health and Behavioral Health Medicaid System Transformation: Children’s Home and Community Based Services Manual March 2023: </a:t>
            </a:r>
            <a:r>
              <a:rPr lang="en-US" sz="1400" dirty="0">
                <a:latin typeface="Arial"/>
                <a:cs typeface="Arial"/>
                <a:hlinkClick r:id="rId4"/>
              </a:rPr>
              <a:t>https://www.health.ny.gov/health_care/medicaid/redesign/behavioral_health/children/docs/hcbs_manual.pdf</a:t>
            </a:r>
            <a:endParaRPr lang="en-US" sz="1400" dirty="0">
              <a:latin typeface="Arial"/>
              <a:cs typeface="Arial"/>
            </a:endParaRPr>
          </a:p>
          <a:p>
            <a:pPr marL="457200" lvl="2" indent="-228600">
              <a:lnSpc>
                <a:spcPct val="80000"/>
              </a:lnSpc>
              <a:spcBef>
                <a:spcPts val="0"/>
              </a:spcBef>
              <a:spcAft>
                <a:spcPts val="200"/>
              </a:spcAft>
            </a:pPr>
            <a:r>
              <a:rPr lang="en-US" sz="1400" dirty="0">
                <a:latin typeface="Arial"/>
                <a:cs typeface="Arial"/>
              </a:rPr>
              <a:t>The link to the HCBS authorization request form:  </a:t>
            </a:r>
            <a:r>
              <a:rPr lang="en-US" sz="1400" dirty="0">
                <a:latin typeface="Arial"/>
                <a:cs typeface="Arial"/>
                <a:hlinkClick r:id="rId5"/>
              </a:rPr>
              <a:t>https://www.health.ny.gov/health_care/medicaid/redesign/behavioral_health/children/docs/childrens_hcbs_authorization_cm_notification_form_fillable.pdf</a:t>
            </a:r>
            <a:r>
              <a:rPr lang="en-US" sz="1400" dirty="0">
                <a:latin typeface="Arial"/>
                <a:cs typeface="Arial"/>
              </a:rPr>
              <a:t> </a:t>
            </a:r>
          </a:p>
          <a:p>
            <a:pPr marL="457200" lvl="2" indent="-228600">
              <a:lnSpc>
                <a:spcPct val="80000"/>
              </a:lnSpc>
              <a:spcBef>
                <a:spcPts val="200"/>
              </a:spcBef>
              <a:spcAft>
                <a:spcPts val="0"/>
              </a:spcAft>
            </a:pPr>
            <a:r>
              <a:rPr lang="en-US" sz="1400" dirty="0">
                <a:latin typeface="Arial"/>
                <a:cs typeface="Arial"/>
              </a:rPr>
              <a:t>MetroPlusHealth CSS HCBS Training is available for more details.</a:t>
            </a:r>
          </a:p>
          <a:p>
            <a:pPr marL="236220" lvl="1" indent="0">
              <a:lnSpc>
                <a:spcPct val="80000"/>
              </a:lnSpc>
              <a:spcBef>
                <a:spcPts val="0"/>
              </a:spcBef>
              <a:spcAft>
                <a:spcPts val="0"/>
              </a:spcAft>
              <a:buClr>
                <a:srgbClr val="B1852C"/>
              </a:buClr>
              <a:buNone/>
            </a:pPr>
            <a:endParaRPr lang="en-US" sz="1200" dirty="0">
              <a:latin typeface="Arial"/>
              <a:cs typeface="Arial"/>
            </a:endParaRPr>
          </a:p>
          <a:p>
            <a:pPr>
              <a:lnSpc>
                <a:spcPct val="80000"/>
              </a:lnSpc>
              <a:spcBef>
                <a:spcPts val="0"/>
              </a:spcBef>
              <a:spcAft>
                <a:spcPts val="0"/>
              </a:spcAft>
            </a:pPr>
            <a:r>
              <a:rPr lang="en-US" sz="1600" b="1" dirty="0">
                <a:latin typeface="Arial"/>
                <a:cs typeface="Arial"/>
              </a:rPr>
              <a:t>Crisis Residence (CR) </a:t>
            </a:r>
            <a:r>
              <a:rPr lang="en-US" sz="1600" dirty="0">
                <a:latin typeface="Arial"/>
                <a:cs typeface="Arial"/>
                <a:hlinkClick r:id="rId6"/>
              </a:rPr>
              <a:t>Services for Children and Families (ny.gov)</a:t>
            </a:r>
          </a:p>
          <a:p>
            <a:pPr marL="457200" indent="-228600">
              <a:lnSpc>
                <a:spcPct val="80000"/>
              </a:lnSpc>
              <a:spcBef>
                <a:spcPts val="0"/>
              </a:spcBef>
              <a:spcAft>
                <a:spcPts val="0"/>
              </a:spcAft>
              <a:buFont typeface="Wingdings" panose="05000000000000000000" pitchFamily="2" charset="2"/>
              <a:buChar char="§"/>
            </a:pPr>
            <a:r>
              <a:rPr lang="en-US" sz="1400" dirty="0">
                <a:latin typeface="Arial"/>
                <a:cs typeface="Arial"/>
              </a:rPr>
              <a:t>The major goal of the program is to stabilize the situation and return the child to the home, rather than to provide long-term care.</a:t>
            </a:r>
          </a:p>
          <a:p>
            <a:pPr marL="457200" indent="-228600">
              <a:lnSpc>
                <a:spcPct val="100000"/>
              </a:lnSpc>
              <a:spcBef>
                <a:spcPts val="0"/>
              </a:spcBef>
              <a:buFont typeface="Wingdings" panose="05000000000000000000" pitchFamily="2" charset="2"/>
              <a:buChar char="§"/>
            </a:pPr>
            <a:r>
              <a:rPr lang="en-US" sz="1400" dirty="0">
                <a:latin typeface="Arial"/>
                <a:cs typeface="Arial"/>
              </a:rPr>
              <a:t>CRs serve children and adolescents exhibiting acute distress who may need stabilization in an alternate setting. </a:t>
            </a:r>
            <a:endParaRPr lang="en-US" sz="1600" b="1" dirty="0">
              <a:latin typeface="Arial"/>
              <a:cs typeface="Arial"/>
            </a:endParaRPr>
          </a:p>
          <a:p>
            <a:pPr>
              <a:lnSpc>
                <a:spcPct val="100000"/>
              </a:lnSpc>
              <a:spcBef>
                <a:spcPts val="0"/>
              </a:spcBef>
              <a:spcAft>
                <a:spcPts val="0"/>
              </a:spcAft>
            </a:pPr>
            <a:r>
              <a:rPr lang="en-US" sz="1600" b="1" dirty="0">
                <a:latin typeface="Arial"/>
                <a:cs typeface="Arial"/>
              </a:rPr>
              <a:t>Support for Children placed in the care of Voluntary Foster Care Agencies </a:t>
            </a:r>
          </a:p>
          <a:p>
            <a:pPr>
              <a:lnSpc>
                <a:spcPct val="100000"/>
              </a:lnSpc>
              <a:spcBef>
                <a:spcPts val="0"/>
              </a:spcBef>
              <a:spcAft>
                <a:spcPts val="0"/>
              </a:spcAft>
            </a:pPr>
            <a:r>
              <a:rPr lang="en-US" sz="1600" b="1" dirty="0">
                <a:latin typeface="Arial"/>
                <a:cs typeface="Arial"/>
              </a:rPr>
              <a:t>Linkage to Health Home Care Management for children</a:t>
            </a:r>
          </a:p>
        </p:txBody>
      </p:sp>
    </p:spTree>
    <p:custDataLst>
      <p:tags r:id="rId1"/>
    </p:custDataLst>
    <p:extLst>
      <p:ext uri="{BB962C8B-B14F-4D97-AF65-F5344CB8AC3E}">
        <p14:creationId xmlns:p14="http://schemas.microsoft.com/office/powerpoint/2010/main" val="14868592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B0E40E-B8AD-F559-B1E2-E2B92C4CD04F}"/>
              </a:ext>
            </a:extLst>
          </p:cNvPr>
          <p:cNvSpPr>
            <a:spLocks noGrp="1"/>
          </p:cNvSpPr>
          <p:nvPr>
            <p:ph type="body" sz="quarter" idx="10"/>
          </p:nvPr>
        </p:nvSpPr>
        <p:spPr>
          <a:xfrm>
            <a:off x="0" y="-7"/>
            <a:ext cx="12192000" cy="954367"/>
          </a:xfrm>
        </p:spPr>
        <p:txBody>
          <a:bodyPr/>
          <a:lstStyle/>
          <a:p>
            <a:endParaRPr lang="en-US" dirty="0"/>
          </a:p>
          <a:p>
            <a:pPr algn="ctr"/>
            <a:r>
              <a:rPr lang="en-US" sz="4000" b="1" dirty="0"/>
              <a:t>Children’s Special Services Program (CSS), cont’d</a:t>
            </a:r>
          </a:p>
        </p:txBody>
      </p:sp>
      <p:sp>
        <p:nvSpPr>
          <p:cNvPr id="4" name="Content Placeholder 3">
            <a:extLst>
              <a:ext uri="{FF2B5EF4-FFF2-40B4-BE49-F238E27FC236}">
                <a16:creationId xmlns:a16="http://schemas.microsoft.com/office/drawing/2014/main" id="{E20AE621-102B-270B-90F0-FE845F5FF486}"/>
              </a:ext>
            </a:extLst>
          </p:cNvPr>
          <p:cNvSpPr>
            <a:spLocks noGrp="1"/>
          </p:cNvSpPr>
          <p:nvPr>
            <p:ph sz="quarter" idx="11"/>
          </p:nvPr>
        </p:nvSpPr>
        <p:spPr>
          <a:xfrm>
            <a:off x="777240" y="1386840"/>
            <a:ext cx="10820400" cy="4663439"/>
          </a:xfrm>
        </p:spPr>
        <p:txBody>
          <a:bodyPr/>
          <a:lstStyle/>
          <a:p>
            <a:pPr marL="755650" marR="13970" lvl="1" indent="-285750">
              <a:lnSpc>
                <a:spcPct val="100000"/>
              </a:lnSpc>
              <a:spcBef>
                <a:spcPts val="0"/>
              </a:spcBef>
              <a:buClr>
                <a:schemeClr val="bg2"/>
              </a:buClr>
              <a:buFont typeface="Wingdings" panose="05000000000000000000" pitchFamily="2" charset="2"/>
              <a:buChar char="Ø"/>
              <a:tabLst>
                <a:tab pos="698500" algn="l"/>
                <a:tab pos="699135" algn="l"/>
              </a:tabLst>
            </a:pPr>
            <a:r>
              <a:rPr lang="en-US" sz="2400" spc="-5" dirty="0">
                <a:latin typeface="+mn-lt"/>
                <a:cs typeface="Georgia"/>
              </a:rPr>
              <a:t>Following</a:t>
            </a:r>
            <a:r>
              <a:rPr lang="en-US" sz="2400" spc="-15" dirty="0">
                <a:latin typeface="+mn-lt"/>
                <a:cs typeface="Georgia"/>
              </a:rPr>
              <a:t> </a:t>
            </a:r>
            <a:r>
              <a:rPr lang="en-US" sz="2400" spc="-5" dirty="0">
                <a:latin typeface="+mn-lt"/>
                <a:cs typeface="Georgia"/>
              </a:rPr>
              <a:t>up on</a:t>
            </a:r>
            <a:r>
              <a:rPr lang="en-US" sz="2400" spc="5" dirty="0">
                <a:latin typeface="+mn-lt"/>
                <a:cs typeface="Georgia"/>
              </a:rPr>
              <a:t> </a:t>
            </a:r>
            <a:r>
              <a:rPr lang="en-US" sz="2400" dirty="0">
                <a:latin typeface="+mn-lt"/>
                <a:cs typeface="Georgia"/>
              </a:rPr>
              <a:t>issues</a:t>
            </a:r>
            <a:r>
              <a:rPr lang="en-US" sz="2400" spc="-5" dirty="0">
                <a:latin typeface="+mn-lt"/>
                <a:cs typeface="Georgia"/>
              </a:rPr>
              <a:t> </a:t>
            </a:r>
            <a:r>
              <a:rPr lang="en-US" sz="2400" dirty="0">
                <a:latin typeface="+mn-lt"/>
                <a:cs typeface="Georgia"/>
              </a:rPr>
              <a:t>raised </a:t>
            </a:r>
            <a:r>
              <a:rPr lang="en-US" sz="2400" spc="-5" dirty="0">
                <a:latin typeface="+mn-lt"/>
                <a:cs typeface="Georgia"/>
              </a:rPr>
              <a:t>by</a:t>
            </a:r>
            <a:r>
              <a:rPr lang="en-US" sz="2400" spc="5" dirty="0">
                <a:latin typeface="+mn-lt"/>
                <a:cs typeface="Georgia"/>
              </a:rPr>
              <a:t> </a:t>
            </a:r>
            <a:r>
              <a:rPr lang="en-US" sz="2400" spc="-5" dirty="0">
                <a:latin typeface="+mn-lt"/>
                <a:cs typeface="Georgia"/>
              </a:rPr>
              <a:t>members/families,</a:t>
            </a:r>
            <a:r>
              <a:rPr lang="en-US" sz="2400" spc="20" dirty="0">
                <a:latin typeface="+mn-lt"/>
                <a:cs typeface="Georgia"/>
              </a:rPr>
              <a:t> </a:t>
            </a:r>
            <a:r>
              <a:rPr lang="en-US" sz="2400" spc="-5" dirty="0">
                <a:latin typeface="+mn-lt"/>
                <a:cs typeface="Georgia"/>
              </a:rPr>
              <a:t>Care</a:t>
            </a:r>
            <a:r>
              <a:rPr lang="en-US" sz="2400" spc="10" dirty="0">
                <a:latin typeface="+mn-lt"/>
                <a:cs typeface="Georgia"/>
              </a:rPr>
              <a:t> </a:t>
            </a:r>
            <a:r>
              <a:rPr lang="en-US" sz="2400" dirty="0">
                <a:latin typeface="+mn-lt"/>
                <a:cs typeface="Georgia"/>
              </a:rPr>
              <a:t>Management</a:t>
            </a:r>
            <a:r>
              <a:rPr lang="en-US" sz="2400" spc="-5" dirty="0">
                <a:latin typeface="+mn-lt"/>
                <a:cs typeface="Georgia"/>
              </a:rPr>
              <a:t> Agencies</a:t>
            </a:r>
            <a:r>
              <a:rPr lang="en-US" sz="2400" spc="-10" dirty="0">
                <a:latin typeface="+mn-lt"/>
                <a:cs typeface="Georgia"/>
              </a:rPr>
              <a:t> </a:t>
            </a:r>
            <a:r>
              <a:rPr lang="en-US" sz="2400" spc="-5" dirty="0">
                <a:latin typeface="+mn-lt"/>
                <a:cs typeface="Georgia"/>
              </a:rPr>
              <a:t>(CMA), </a:t>
            </a:r>
            <a:r>
              <a:rPr lang="en-US" sz="2400" dirty="0">
                <a:latin typeface="+mn-lt"/>
                <a:cs typeface="Georgia"/>
              </a:rPr>
              <a:t> Voluntary</a:t>
            </a:r>
            <a:r>
              <a:rPr lang="en-US" sz="2400" spc="10" dirty="0">
                <a:latin typeface="+mn-lt"/>
                <a:cs typeface="Georgia"/>
              </a:rPr>
              <a:t> </a:t>
            </a:r>
            <a:r>
              <a:rPr lang="en-US" sz="2400" spc="-5" dirty="0">
                <a:latin typeface="+mn-lt"/>
                <a:cs typeface="Georgia"/>
              </a:rPr>
              <a:t>Foster Care</a:t>
            </a:r>
            <a:r>
              <a:rPr lang="en-US" sz="2400" spc="15" dirty="0">
                <a:latin typeface="+mn-lt"/>
                <a:cs typeface="Georgia"/>
              </a:rPr>
              <a:t> </a:t>
            </a:r>
            <a:r>
              <a:rPr lang="en-US" sz="2400" dirty="0">
                <a:latin typeface="+mn-lt"/>
                <a:cs typeface="Georgia"/>
              </a:rPr>
              <a:t>Agencies</a:t>
            </a:r>
            <a:r>
              <a:rPr lang="en-US" sz="2400" spc="-10" dirty="0">
                <a:latin typeface="+mn-lt"/>
                <a:cs typeface="Georgia"/>
              </a:rPr>
              <a:t> </a:t>
            </a:r>
            <a:r>
              <a:rPr lang="en-US" sz="2400" spc="-5" dirty="0">
                <a:latin typeface="+mn-lt"/>
                <a:cs typeface="Georgia"/>
              </a:rPr>
              <a:t>(VFCAs),</a:t>
            </a:r>
            <a:r>
              <a:rPr lang="en-US" sz="2400" dirty="0">
                <a:latin typeface="+mn-lt"/>
                <a:cs typeface="Georgia"/>
              </a:rPr>
              <a:t> </a:t>
            </a:r>
            <a:r>
              <a:rPr lang="en-US" sz="2400" spc="-10" dirty="0">
                <a:latin typeface="+mn-lt"/>
                <a:cs typeface="Georgia"/>
              </a:rPr>
              <a:t>PCPs,</a:t>
            </a:r>
            <a:r>
              <a:rPr lang="en-US" sz="2400" spc="5" dirty="0">
                <a:latin typeface="+mn-lt"/>
                <a:cs typeface="Georgia"/>
              </a:rPr>
              <a:t> </a:t>
            </a:r>
            <a:r>
              <a:rPr lang="en-US" sz="2400" spc="-5" dirty="0">
                <a:latin typeface="+mn-lt"/>
                <a:cs typeface="Georgia"/>
              </a:rPr>
              <a:t>specialty</a:t>
            </a:r>
            <a:r>
              <a:rPr lang="en-US" sz="2400" spc="-10" dirty="0">
                <a:latin typeface="+mn-lt"/>
                <a:cs typeface="Georgia"/>
              </a:rPr>
              <a:t> </a:t>
            </a:r>
            <a:r>
              <a:rPr lang="en-US" sz="2400" spc="-5" dirty="0">
                <a:latin typeface="+mn-lt"/>
                <a:cs typeface="Georgia"/>
              </a:rPr>
              <a:t>providers,</a:t>
            </a:r>
            <a:r>
              <a:rPr lang="en-US" sz="2400" spc="20" dirty="0">
                <a:latin typeface="+mn-lt"/>
                <a:cs typeface="Georgia"/>
              </a:rPr>
              <a:t> </a:t>
            </a:r>
            <a:r>
              <a:rPr lang="en-US" sz="2400" spc="-5" dirty="0">
                <a:latin typeface="+mn-lt"/>
                <a:cs typeface="Georgia"/>
              </a:rPr>
              <a:t>homecare</a:t>
            </a:r>
            <a:r>
              <a:rPr lang="en-US" sz="2400" spc="25" dirty="0">
                <a:latin typeface="+mn-lt"/>
                <a:cs typeface="Georgia"/>
              </a:rPr>
              <a:t> </a:t>
            </a:r>
            <a:r>
              <a:rPr lang="en-US" sz="2400" dirty="0">
                <a:latin typeface="+mn-lt"/>
                <a:cs typeface="Georgia"/>
              </a:rPr>
              <a:t>agencies, </a:t>
            </a:r>
            <a:r>
              <a:rPr lang="en-US" sz="2400" spc="-10" dirty="0">
                <a:latin typeface="+mn-lt"/>
                <a:cs typeface="Georgia"/>
              </a:rPr>
              <a:t>DME </a:t>
            </a:r>
            <a:r>
              <a:rPr lang="en-US" sz="2400" spc="-5" dirty="0">
                <a:latin typeface="+mn-lt"/>
                <a:cs typeface="Georgia"/>
              </a:rPr>
              <a:t> providers,</a:t>
            </a:r>
            <a:r>
              <a:rPr lang="en-US" sz="2400" spc="15" dirty="0">
                <a:latin typeface="+mn-lt"/>
                <a:cs typeface="Georgia"/>
              </a:rPr>
              <a:t> </a:t>
            </a:r>
            <a:r>
              <a:rPr lang="en-US" sz="2400" spc="-5" dirty="0">
                <a:latin typeface="+mn-lt"/>
                <a:cs typeface="Georgia"/>
              </a:rPr>
              <a:t>pharmacy,</a:t>
            </a:r>
            <a:r>
              <a:rPr lang="en-US" sz="2400" spc="20" dirty="0">
                <a:latin typeface="+mn-lt"/>
                <a:cs typeface="Georgia"/>
              </a:rPr>
              <a:t> </a:t>
            </a:r>
            <a:r>
              <a:rPr lang="en-US" sz="2400" dirty="0">
                <a:latin typeface="+mn-lt"/>
                <a:cs typeface="Georgia"/>
              </a:rPr>
              <a:t>and any </a:t>
            </a:r>
            <a:r>
              <a:rPr lang="en-US" sz="2400" spc="-5" dirty="0">
                <a:latin typeface="+mn-lt"/>
                <a:cs typeface="Georgia"/>
              </a:rPr>
              <a:t>other</a:t>
            </a:r>
            <a:r>
              <a:rPr lang="en-US" sz="2400" spc="15" dirty="0">
                <a:latin typeface="+mn-lt"/>
                <a:cs typeface="Georgia"/>
              </a:rPr>
              <a:t> </a:t>
            </a:r>
            <a:r>
              <a:rPr lang="en-US" sz="2400" spc="-5" dirty="0">
                <a:latin typeface="+mn-lt"/>
                <a:cs typeface="Georgia"/>
              </a:rPr>
              <a:t>collateral</a:t>
            </a:r>
            <a:r>
              <a:rPr lang="en-US" sz="2400" spc="5" dirty="0">
                <a:latin typeface="+mn-lt"/>
                <a:cs typeface="Georgia"/>
              </a:rPr>
              <a:t> </a:t>
            </a:r>
            <a:r>
              <a:rPr lang="en-US" sz="2400" spc="-5" dirty="0">
                <a:latin typeface="+mn-lt"/>
                <a:cs typeface="Georgia"/>
              </a:rPr>
              <a:t>contacts</a:t>
            </a:r>
            <a:r>
              <a:rPr lang="en-US" sz="2400" dirty="0">
                <a:latin typeface="+mn-lt"/>
                <a:cs typeface="Georgia"/>
              </a:rPr>
              <a:t> </a:t>
            </a:r>
            <a:r>
              <a:rPr lang="en-US" sz="2400" spc="-5" dirty="0">
                <a:latin typeface="+mn-lt"/>
                <a:cs typeface="Georgia"/>
              </a:rPr>
              <a:t>to</a:t>
            </a:r>
            <a:r>
              <a:rPr lang="en-US" sz="2400" dirty="0">
                <a:latin typeface="+mn-lt"/>
                <a:cs typeface="Georgia"/>
              </a:rPr>
              <a:t> </a:t>
            </a:r>
            <a:r>
              <a:rPr lang="en-US" sz="2400" spc="-5" dirty="0">
                <a:latin typeface="+mn-lt"/>
                <a:cs typeface="Georgia"/>
              </a:rPr>
              <a:t>support</a:t>
            </a:r>
            <a:r>
              <a:rPr lang="en-US" sz="2400" spc="10" dirty="0">
                <a:latin typeface="+mn-lt"/>
                <a:cs typeface="Georgia"/>
              </a:rPr>
              <a:t> </a:t>
            </a:r>
            <a:r>
              <a:rPr lang="en-US" sz="2400" spc="-5" dirty="0">
                <a:latin typeface="+mn-lt"/>
                <a:cs typeface="Georgia"/>
              </a:rPr>
              <a:t>the</a:t>
            </a:r>
            <a:r>
              <a:rPr lang="en-US" sz="2400" spc="5" dirty="0">
                <a:latin typeface="+mn-lt"/>
                <a:cs typeface="Georgia"/>
              </a:rPr>
              <a:t> </a:t>
            </a:r>
            <a:r>
              <a:rPr lang="en-US" sz="2400" spc="-5" dirty="0">
                <a:latin typeface="+mn-lt"/>
                <a:cs typeface="Georgia"/>
              </a:rPr>
              <a:t>complex</a:t>
            </a:r>
            <a:r>
              <a:rPr lang="en-US" sz="2400" spc="5" dirty="0">
                <a:latin typeface="+mn-lt"/>
                <a:cs typeface="Georgia"/>
              </a:rPr>
              <a:t> </a:t>
            </a:r>
            <a:r>
              <a:rPr lang="en-US" sz="2400" dirty="0">
                <a:latin typeface="+mn-lt"/>
                <a:cs typeface="Georgia"/>
              </a:rPr>
              <a:t>member’s</a:t>
            </a:r>
            <a:r>
              <a:rPr lang="en-US" sz="2400" spc="25" dirty="0">
                <a:latin typeface="+mn-lt"/>
                <a:cs typeface="Georgia"/>
              </a:rPr>
              <a:t> </a:t>
            </a:r>
            <a:r>
              <a:rPr lang="en-US" sz="2400" spc="-5" dirty="0">
                <a:latin typeface="+mn-lt"/>
                <a:cs typeface="Georgia"/>
              </a:rPr>
              <a:t>needs</a:t>
            </a:r>
          </a:p>
          <a:p>
            <a:pPr marL="469900" marR="13970" lvl="1" indent="0">
              <a:lnSpc>
                <a:spcPct val="100000"/>
              </a:lnSpc>
              <a:spcBef>
                <a:spcPts val="0"/>
              </a:spcBef>
              <a:buClr>
                <a:schemeClr val="bg2"/>
              </a:buClr>
              <a:buNone/>
              <a:tabLst>
                <a:tab pos="698500" algn="l"/>
                <a:tab pos="699135" algn="l"/>
              </a:tabLst>
            </a:pPr>
            <a:endParaRPr lang="en-US" sz="2000" dirty="0">
              <a:latin typeface="+mn-lt"/>
              <a:cs typeface="Georgia"/>
            </a:endParaRPr>
          </a:p>
          <a:p>
            <a:pPr marL="755650" marR="274955" lvl="1" indent="-285750">
              <a:lnSpc>
                <a:spcPct val="100000"/>
              </a:lnSpc>
              <a:spcBef>
                <a:spcPts val="0"/>
              </a:spcBef>
              <a:buClr>
                <a:schemeClr val="bg2"/>
              </a:buClr>
              <a:buFont typeface="Wingdings" panose="05000000000000000000" pitchFamily="2" charset="2"/>
              <a:buChar char="Ø"/>
              <a:tabLst>
                <a:tab pos="698500" algn="l"/>
                <a:tab pos="699135" algn="l"/>
              </a:tabLst>
            </a:pPr>
            <a:r>
              <a:rPr lang="en-US" sz="2400" dirty="0">
                <a:latin typeface="+mn-lt"/>
                <a:cs typeface="Georgia"/>
              </a:rPr>
              <a:t>The</a:t>
            </a:r>
            <a:r>
              <a:rPr lang="en-US" sz="2400" spc="10" dirty="0">
                <a:latin typeface="+mn-lt"/>
                <a:cs typeface="Georgia"/>
              </a:rPr>
              <a:t> </a:t>
            </a:r>
            <a:r>
              <a:rPr lang="en-US" sz="2400" spc="-5" dirty="0">
                <a:latin typeface="+mn-lt"/>
                <a:cs typeface="Georgia"/>
              </a:rPr>
              <a:t>CSS</a:t>
            </a:r>
            <a:r>
              <a:rPr lang="en-US" sz="2400" spc="10" dirty="0">
                <a:latin typeface="+mn-lt"/>
                <a:cs typeface="Georgia"/>
              </a:rPr>
              <a:t> </a:t>
            </a:r>
            <a:r>
              <a:rPr lang="en-US" sz="2400" dirty="0">
                <a:latin typeface="+mn-lt"/>
                <a:cs typeface="Georgia"/>
              </a:rPr>
              <a:t>team</a:t>
            </a:r>
            <a:r>
              <a:rPr lang="en-US" sz="2400" spc="5" dirty="0">
                <a:latin typeface="+mn-lt"/>
                <a:cs typeface="Georgia"/>
              </a:rPr>
              <a:t> </a:t>
            </a:r>
            <a:r>
              <a:rPr lang="en-US" sz="2400" dirty="0">
                <a:latin typeface="+mn-lt"/>
                <a:cs typeface="Georgia"/>
              </a:rPr>
              <a:t>takes</a:t>
            </a:r>
            <a:r>
              <a:rPr lang="en-US" sz="2400" spc="15" dirty="0">
                <a:latin typeface="+mn-lt"/>
                <a:cs typeface="Georgia"/>
              </a:rPr>
              <a:t> </a:t>
            </a:r>
            <a:r>
              <a:rPr lang="en-US" sz="2400" dirty="0">
                <a:latin typeface="+mn-lt"/>
                <a:cs typeface="Georgia"/>
              </a:rPr>
              <a:t>a</a:t>
            </a:r>
            <a:r>
              <a:rPr lang="en-US" sz="2400" spc="5" dirty="0">
                <a:latin typeface="+mn-lt"/>
                <a:cs typeface="Georgia"/>
              </a:rPr>
              <a:t> </a:t>
            </a:r>
            <a:r>
              <a:rPr lang="en-US" sz="2400" spc="-5" dirty="0">
                <a:latin typeface="+mn-lt"/>
                <a:cs typeface="Georgia"/>
              </a:rPr>
              <a:t>multi-generational</a:t>
            </a:r>
            <a:r>
              <a:rPr lang="en-US" sz="2400" spc="15" dirty="0">
                <a:latin typeface="+mn-lt"/>
                <a:cs typeface="Georgia"/>
              </a:rPr>
              <a:t> </a:t>
            </a:r>
            <a:r>
              <a:rPr lang="en-US" sz="2400" spc="-5" dirty="0">
                <a:latin typeface="+mn-lt"/>
                <a:cs typeface="Georgia"/>
              </a:rPr>
              <a:t>approach</a:t>
            </a:r>
            <a:r>
              <a:rPr lang="en-US" sz="2400" dirty="0">
                <a:latin typeface="+mn-lt"/>
                <a:cs typeface="Georgia"/>
              </a:rPr>
              <a:t> </a:t>
            </a:r>
            <a:r>
              <a:rPr lang="en-US" sz="2400" spc="-5" dirty="0">
                <a:latin typeface="+mn-lt"/>
                <a:cs typeface="Georgia"/>
              </a:rPr>
              <a:t>to</a:t>
            </a:r>
            <a:r>
              <a:rPr lang="en-US" sz="2400" spc="5" dirty="0">
                <a:latin typeface="+mn-lt"/>
                <a:cs typeface="Georgia"/>
              </a:rPr>
              <a:t> </a:t>
            </a:r>
            <a:r>
              <a:rPr lang="en-US" sz="2400" spc="-5" dirty="0">
                <a:latin typeface="+mn-lt"/>
                <a:cs typeface="Georgia"/>
              </a:rPr>
              <a:t>care</a:t>
            </a:r>
            <a:r>
              <a:rPr lang="en-US" sz="2400" dirty="0">
                <a:latin typeface="+mn-lt"/>
                <a:cs typeface="Georgia"/>
              </a:rPr>
              <a:t> </a:t>
            </a:r>
            <a:r>
              <a:rPr lang="en-US" sz="2400" spc="-5" dirty="0">
                <a:latin typeface="+mn-lt"/>
                <a:cs typeface="Georgia"/>
              </a:rPr>
              <a:t>management.</a:t>
            </a:r>
            <a:r>
              <a:rPr lang="en-US" sz="2400" spc="5" dirty="0">
                <a:latin typeface="+mn-lt"/>
                <a:cs typeface="Georgia"/>
              </a:rPr>
              <a:t> </a:t>
            </a:r>
            <a:r>
              <a:rPr lang="en-US" sz="2400" spc="-5" dirty="0">
                <a:latin typeface="+mn-lt"/>
                <a:cs typeface="Georgia"/>
              </a:rPr>
              <a:t>Supporting the </a:t>
            </a:r>
            <a:r>
              <a:rPr lang="en-US" sz="2400" dirty="0">
                <a:latin typeface="+mn-lt"/>
                <a:cs typeface="Georgia"/>
              </a:rPr>
              <a:t> </a:t>
            </a:r>
            <a:r>
              <a:rPr lang="en-US" sz="2400" spc="-5" dirty="0">
                <a:latin typeface="+mn-lt"/>
                <a:cs typeface="Georgia"/>
              </a:rPr>
              <a:t>caregivers’</a:t>
            </a:r>
            <a:r>
              <a:rPr lang="en-US" sz="2400" spc="20" dirty="0">
                <a:latin typeface="+mn-lt"/>
                <a:cs typeface="Georgia"/>
              </a:rPr>
              <a:t> </a:t>
            </a:r>
            <a:r>
              <a:rPr lang="en-US" sz="2400" dirty="0">
                <a:latin typeface="+mn-lt"/>
                <a:cs typeface="Georgia"/>
              </a:rPr>
              <a:t>needs</a:t>
            </a:r>
            <a:r>
              <a:rPr lang="en-US" sz="2400" spc="-5" dirty="0">
                <a:latin typeface="+mn-lt"/>
                <a:cs typeface="Georgia"/>
              </a:rPr>
              <a:t> helps</a:t>
            </a:r>
            <a:r>
              <a:rPr lang="en-US" sz="2400" spc="-15" dirty="0">
                <a:latin typeface="+mn-lt"/>
                <a:cs typeface="Georgia"/>
              </a:rPr>
              <a:t> </a:t>
            </a:r>
            <a:r>
              <a:rPr lang="en-US" sz="2400" spc="-5" dirty="0">
                <a:latin typeface="+mn-lt"/>
                <a:cs typeface="Georgia"/>
              </a:rPr>
              <a:t>to</a:t>
            </a:r>
            <a:r>
              <a:rPr lang="en-US" sz="2400" spc="10" dirty="0">
                <a:latin typeface="+mn-lt"/>
                <a:cs typeface="Georgia"/>
              </a:rPr>
              <a:t> </a:t>
            </a:r>
            <a:r>
              <a:rPr lang="en-US" sz="2400" spc="-5" dirty="0">
                <a:latin typeface="+mn-lt"/>
                <a:cs typeface="Georgia"/>
              </a:rPr>
              <a:t>ensure</a:t>
            </a:r>
            <a:r>
              <a:rPr lang="en-US" sz="2400" dirty="0">
                <a:latin typeface="+mn-lt"/>
                <a:cs typeface="Georgia"/>
              </a:rPr>
              <a:t> </a:t>
            </a:r>
            <a:r>
              <a:rPr lang="en-US" sz="2400" spc="-5" dirty="0">
                <a:latin typeface="+mn-lt"/>
                <a:cs typeface="Georgia"/>
              </a:rPr>
              <a:t>that</a:t>
            </a:r>
            <a:r>
              <a:rPr lang="en-US" sz="2400" spc="10" dirty="0">
                <a:latin typeface="+mn-lt"/>
                <a:cs typeface="Georgia"/>
              </a:rPr>
              <a:t> </a:t>
            </a:r>
            <a:r>
              <a:rPr lang="en-US" sz="2400" spc="-5" dirty="0">
                <a:latin typeface="+mn-lt"/>
                <a:cs typeface="Georgia"/>
              </a:rPr>
              <a:t>the</a:t>
            </a:r>
            <a:r>
              <a:rPr lang="en-US" sz="2400" spc="10" dirty="0">
                <a:latin typeface="+mn-lt"/>
                <a:cs typeface="Georgia"/>
              </a:rPr>
              <a:t> </a:t>
            </a:r>
            <a:r>
              <a:rPr lang="en-US" sz="2400" spc="-5" dirty="0">
                <a:latin typeface="+mn-lt"/>
                <a:cs typeface="Georgia"/>
              </a:rPr>
              <a:t>child/youth</a:t>
            </a:r>
            <a:r>
              <a:rPr lang="en-US" sz="2400" spc="35" dirty="0">
                <a:latin typeface="+mn-lt"/>
                <a:cs typeface="Georgia"/>
              </a:rPr>
              <a:t> </a:t>
            </a:r>
            <a:r>
              <a:rPr lang="en-US" sz="2400" dirty="0">
                <a:latin typeface="+mn-lt"/>
                <a:cs typeface="Georgia"/>
              </a:rPr>
              <a:t>will</a:t>
            </a:r>
            <a:r>
              <a:rPr lang="en-US" sz="2400" spc="-15" dirty="0">
                <a:latin typeface="+mn-lt"/>
                <a:cs typeface="Georgia"/>
              </a:rPr>
              <a:t> </a:t>
            </a:r>
            <a:r>
              <a:rPr lang="en-US" sz="2400" spc="-5" dirty="0">
                <a:latin typeface="+mn-lt"/>
                <a:cs typeface="Georgia"/>
              </a:rPr>
              <a:t>continue</a:t>
            </a:r>
            <a:r>
              <a:rPr lang="en-US" sz="2400" spc="5" dirty="0">
                <a:latin typeface="+mn-lt"/>
                <a:cs typeface="Georgia"/>
              </a:rPr>
              <a:t> </a:t>
            </a:r>
            <a:r>
              <a:rPr lang="en-US" sz="2400" spc="-5" dirty="0">
                <a:latin typeface="+mn-lt"/>
                <a:cs typeface="Georgia"/>
              </a:rPr>
              <a:t>to</a:t>
            </a:r>
            <a:r>
              <a:rPr lang="en-US" sz="2400" spc="5" dirty="0">
                <a:latin typeface="+mn-lt"/>
                <a:cs typeface="Georgia"/>
              </a:rPr>
              <a:t> </a:t>
            </a:r>
            <a:r>
              <a:rPr lang="en-US" sz="2400" spc="-5" dirty="0">
                <a:latin typeface="+mn-lt"/>
                <a:cs typeface="Georgia"/>
              </a:rPr>
              <a:t>receive</a:t>
            </a:r>
            <a:r>
              <a:rPr lang="en-US" sz="2400" spc="10" dirty="0">
                <a:latin typeface="+mn-lt"/>
                <a:cs typeface="Georgia"/>
              </a:rPr>
              <a:t> </a:t>
            </a:r>
            <a:r>
              <a:rPr lang="en-US" sz="2400" spc="-5" dirty="0">
                <a:latin typeface="+mn-lt"/>
                <a:cs typeface="Georgia"/>
              </a:rPr>
              <a:t>support to </a:t>
            </a:r>
            <a:r>
              <a:rPr lang="en-US" sz="2400" dirty="0">
                <a:latin typeface="+mn-lt"/>
                <a:cs typeface="Georgia"/>
              </a:rPr>
              <a:t> </a:t>
            </a:r>
            <a:r>
              <a:rPr lang="en-US" sz="2400" spc="-5" dirty="0">
                <a:latin typeface="+mn-lt"/>
                <a:cs typeface="Georgia"/>
              </a:rPr>
              <a:t>remain</a:t>
            </a:r>
            <a:r>
              <a:rPr lang="en-US" sz="2400" spc="5" dirty="0">
                <a:latin typeface="+mn-lt"/>
                <a:cs typeface="Georgia"/>
              </a:rPr>
              <a:t> </a:t>
            </a:r>
            <a:r>
              <a:rPr lang="en-US" sz="2400" dirty="0">
                <a:latin typeface="+mn-lt"/>
                <a:cs typeface="Georgia"/>
              </a:rPr>
              <a:t>in</a:t>
            </a:r>
            <a:r>
              <a:rPr lang="en-US" sz="2400" spc="-5" dirty="0">
                <a:latin typeface="+mn-lt"/>
                <a:cs typeface="Georgia"/>
              </a:rPr>
              <a:t> the</a:t>
            </a:r>
            <a:r>
              <a:rPr lang="en-US" sz="2400" spc="15" dirty="0">
                <a:latin typeface="+mn-lt"/>
                <a:cs typeface="Georgia"/>
              </a:rPr>
              <a:t> </a:t>
            </a:r>
            <a:r>
              <a:rPr lang="en-US" sz="2400" spc="-5" dirty="0">
                <a:latin typeface="+mn-lt"/>
                <a:cs typeface="Georgia"/>
              </a:rPr>
              <a:t>community</a:t>
            </a:r>
            <a:r>
              <a:rPr lang="en-US" sz="2400" spc="5" dirty="0">
                <a:latin typeface="+mn-lt"/>
                <a:cs typeface="Georgia"/>
              </a:rPr>
              <a:t> </a:t>
            </a:r>
            <a:r>
              <a:rPr lang="en-US" sz="2400" dirty="0">
                <a:latin typeface="+mn-lt"/>
                <a:cs typeface="Georgia"/>
              </a:rPr>
              <a:t>and </a:t>
            </a:r>
            <a:r>
              <a:rPr lang="en-US" sz="2400" spc="-5" dirty="0">
                <a:latin typeface="+mn-lt"/>
                <a:cs typeface="Georgia"/>
              </a:rPr>
              <a:t>engage </a:t>
            </a:r>
            <a:r>
              <a:rPr lang="en-US" sz="2400" dirty="0">
                <a:latin typeface="+mn-lt"/>
                <a:cs typeface="Georgia"/>
              </a:rPr>
              <a:t>in </a:t>
            </a:r>
            <a:r>
              <a:rPr lang="en-US" sz="2400" spc="-5" dirty="0">
                <a:latin typeface="+mn-lt"/>
                <a:cs typeface="Georgia"/>
              </a:rPr>
              <a:t>their</a:t>
            </a:r>
            <a:r>
              <a:rPr lang="en-US" sz="2400" spc="10" dirty="0">
                <a:latin typeface="+mn-lt"/>
                <a:cs typeface="Georgia"/>
              </a:rPr>
              <a:t> </a:t>
            </a:r>
            <a:r>
              <a:rPr lang="en-US" sz="2400" spc="-5" dirty="0">
                <a:latin typeface="+mn-lt"/>
                <a:cs typeface="Georgia"/>
              </a:rPr>
              <a:t>care.</a:t>
            </a:r>
            <a:r>
              <a:rPr lang="en-US" sz="2400" spc="15" dirty="0">
                <a:latin typeface="+mn-lt"/>
                <a:cs typeface="Georgia"/>
              </a:rPr>
              <a:t> </a:t>
            </a:r>
            <a:r>
              <a:rPr lang="en-US" sz="2400" spc="-5" dirty="0">
                <a:latin typeface="+mn-lt"/>
                <a:cs typeface="Georgia"/>
              </a:rPr>
              <a:t>Many</a:t>
            </a:r>
            <a:r>
              <a:rPr lang="en-US" sz="2400" dirty="0">
                <a:latin typeface="+mn-lt"/>
                <a:cs typeface="Georgia"/>
              </a:rPr>
              <a:t> </a:t>
            </a:r>
            <a:r>
              <a:rPr lang="en-US" sz="2400" spc="-5" dirty="0">
                <a:latin typeface="+mn-lt"/>
                <a:cs typeface="Georgia"/>
              </a:rPr>
              <a:t>of</a:t>
            </a:r>
            <a:r>
              <a:rPr lang="en-US" sz="2400" spc="10" dirty="0">
                <a:latin typeface="+mn-lt"/>
                <a:cs typeface="Georgia"/>
              </a:rPr>
              <a:t> </a:t>
            </a:r>
            <a:r>
              <a:rPr lang="en-US" sz="2400" spc="-5" dirty="0">
                <a:latin typeface="+mn-lt"/>
                <a:cs typeface="Georgia"/>
              </a:rPr>
              <a:t>the</a:t>
            </a:r>
            <a:r>
              <a:rPr lang="en-US" sz="2400" spc="15" dirty="0">
                <a:latin typeface="+mn-lt"/>
                <a:cs typeface="Georgia"/>
              </a:rPr>
              <a:t> </a:t>
            </a:r>
            <a:r>
              <a:rPr lang="en-US" sz="2400" dirty="0">
                <a:latin typeface="+mn-lt"/>
                <a:cs typeface="Georgia"/>
              </a:rPr>
              <a:t>new</a:t>
            </a:r>
            <a:r>
              <a:rPr lang="en-US" sz="2400" spc="-15" dirty="0">
                <a:latin typeface="+mn-lt"/>
                <a:cs typeface="Georgia"/>
              </a:rPr>
              <a:t> </a:t>
            </a:r>
            <a:r>
              <a:rPr lang="en-US" sz="2400" spc="-5" dirty="0">
                <a:latin typeface="+mn-lt"/>
                <a:cs typeface="Georgia"/>
              </a:rPr>
              <a:t>services </a:t>
            </a:r>
            <a:r>
              <a:rPr lang="en-US" sz="2400" dirty="0">
                <a:latin typeface="+mn-lt"/>
                <a:cs typeface="Georgia"/>
              </a:rPr>
              <a:t>in</a:t>
            </a:r>
            <a:r>
              <a:rPr lang="en-US" sz="2400" spc="5" dirty="0">
                <a:latin typeface="+mn-lt"/>
                <a:cs typeface="Georgia"/>
              </a:rPr>
              <a:t> </a:t>
            </a:r>
            <a:r>
              <a:rPr lang="en-US" sz="2400" spc="-5" dirty="0">
                <a:latin typeface="+mn-lt"/>
                <a:cs typeface="Georgia"/>
              </a:rPr>
              <a:t>this</a:t>
            </a:r>
            <a:r>
              <a:rPr lang="en-US" sz="2400" spc="5" dirty="0">
                <a:latin typeface="+mn-lt"/>
                <a:cs typeface="Georgia"/>
              </a:rPr>
              <a:t> </a:t>
            </a:r>
            <a:r>
              <a:rPr lang="en-US" sz="2400" spc="-5" dirty="0">
                <a:latin typeface="+mn-lt"/>
                <a:cs typeface="Georgia"/>
              </a:rPr>
              <a:t>program </a:t>
            </a:r>
            <a:r>
              <a:rPr lang="en-US" sz="2400" spc="-420" dirty="0">
                <a:latin typeface="+mn-lt"/>
                <a:cs typeface="Georgia"/>
              </a:rPr>
              <a:t> </a:t>
            </a:r>
            <a:r>
              <a:rPr lang="en-US" sz="2400" dirty="0">
                <a:latin typeface="+mn-lt"/>
                <a:cs typeface="Georgia"/>
              </a:rPr>
              <a:t>are</a:t>
            </a:r>
            <a:r>
              <a:rPr lang="en-US" sz="2400" spc="5" dirty="0">
                <a:latin typeface="+mn-lt"/>
                <a:cs typeface="Georgia"/>
              </a:rPr>
              <a:t> </a:t>
            </a:r>
            <a:r>
              <a:rPr lang="en-US" sz="2400" dirty="0">
                <a:latin typeface="+mn-lt"/>
                <a:cs typeface="Georgia"/>
              </a:rPr>
              <a:t>designed</a:t>
            </a:r>
            <a:r>
              <a:rPr lang="en-US" sz="2400" spc="-5" dirty="0">
                <a:latin typeface="+mn-lt"/>
                <a:cs typeface="Georgia"/>
              </a:rPr>
              <a:t> to</a:t>
            </a:r>
            <a:r>
              <a:rPr lang="en-US" sz="2400" spc="5" dirty="0">
                <a:latin typeface="+mn-lt"/>
                <a:cs typeface="Georgia"/>
              </a:rPr>
              <a:t> </a:t>
            </a:r>
            <a:r>
              <a:rPr lang="en-US" sz="2400" spc="-5" dirty="0">
                <a:latin typeface="+mn-lt"/>
                <a:cs typeface="Georgia"/>
              </a:rPr>
              <a:t>support the</a:t>
            </a:r>
            <a:r>
              <a:rPr lang="en-US" sz="2400" spc="5" dirty="0">
                <a:latin typeface="+mn-lt"/>
                <a:cs typeface="Georgia"/>
              </a:rPr>
              <a:t> </a:t>
            </a:r>
            <a:r>
              <a:rPr lang="en-US" sz="2400" dirty="0">
                <a:latin typeface="+mn-lt"/>
                <a:cs typeface="Georgia"/>
              </a:rPr>
              <a:t>member</a:t>
            </a:r>
            <a:r>
              <a:rPr lang="en-US" sz="2400" spc="10" dirty="0">
                <a:latin typeface="+mn-lt"/>
                <a:cs typeface="Georgia"/>
              </a:rPr>
              <a:t> </a:t>
            </a:r>
            <a:r>
              <a:rPr lang="en-US" sz="2400" dirty="0">
                <a:latin typeface="+mn-lt"/>
                <a:cs typeface="Georgia"/>
              </a:rPr>
              <a:t>and</a:t>
            </a:r>
            <a:r>
              <a:rPr lang="en-US" sz="2400" spc="-5" dirty="0">
                <a:latin typeface="+mn-lt"/>
                <a:cs typeface="Georgia"/>
              </a:rPr>
              <a:t> family</a:t>
            </a:r>
            <a:r>
              <a:rPr lang="en-US" sz="2400" dirty="0">
                <a:latin typeface="+mn-lt"/>
                <a:cs typeface="Georgia"/>
              </a:rPr>
              <a:t> </a:t>
            </a:r>
            <a:r>
              <a:rPr lang="en-US" sz="2400" spc="-5" dirty="0">
                <a:latin typeface="+mn-lt"/>
                <a:cs typeface="Georgia"/>
              </a:rPr>
              <a:t>to</a:t>
            </a:r>
            <a:r>
              <a:rPr lang="en-US" sz="2400" spc="5" dirty="0">
                <a:latin typeface="+mn-lt"/>
                <a:cs typeface="Georgia"/>
              </a:rPr>
              <a:t> </a:t>
            </a:r>
            <a:r>
              <a:rPr lang="en-US" sz="2400" spc="-5" dirty="0">
                <a:latin typeface="+mn-lt"/>
                <a:cs typeface="Georgia"/>
              </a:rPr>
              <a:t>promote</a:t>
            </a:r>
            <a:r>
              <a:rPr lang="en-US" sz="2400" spc="15" dirty="0">
                <a:latin typeface="+mn-lt"/>
                <a:cs typeface="Georgia"/>
              </a:rPr>
              <a:t> </a:t>
            </a:r>
            <a:r>
              <a:rPr lang="en-US" sz="2400" spc="-5" dirty="0">
                <a:latin typeface="+mn-lt"/>
                <a:cs typeface="Georgia"/>
              </a:rPr>
              <a:t>better</a:t>
            </a:r>
            <a:r>
              <a:rPr lang="en-US" sz="2400" dirty="0">
                <a:latin typeface="+mn-lt"/>
                <a:cs typeface="Georgia"/>
              </a:rPr>
              <a:t> </a:t>
            </a:r>
            <a:r>
              <a:rPr lang="en-US" sz="2400" spc="-5" dirty="0">
                <a:latin typeface="+mn-lt"/>
                <a:cs typeface="Georgia"/>
              </a:rPr>
              <a:t>outcomes.</a:t>
            </a:r>
            <a:endParaRPr lang="en-US" sz="2400" dirty="0">
              <a:latin typeface="+mn-lt"/>
              <a:cs typeface="Georgia"/>
            </a:endParaRPr>
          </a:p>
          <a:p>
            <a:pPr marL="334010" marR="258445">
              <a:lnSpc>
                <a:spcPct val="100000"/>
              </a:lnSpc>
              <a:spcBef>
                <a:spcPts val="0"/>
              </a:spcBef>
              <a:buClr>
                <a:schemeClr val="bg2"/>
              </a:buClr>
            </a:pPr>
            <a:r>
              <a:rPr lang="en-US" sz="2400" b="1" spc="-5" dirty="0">
                <a:latin typeface="+mn-lt"/>
                <a:cs typeface="Georgia"/>
              </a:rPr>
              <a:t>CSS</a:t>
            </a:r>
            <a:r>
              <a:rPr lang="en-US" sz="2400" b="1" spc="5" dirty="0">
                <a:latin typeface="+mn-lt"/>
                <a:cs typeface="Georgia"/>
              </a:rPr>
              <a:t> </a:t>
            </a:r>
            <a:r>
              <a:rPr lang="en-US" sz="2400" b="1" dirty="0">
                <a:latin typeface="+mn-lt"/>
                <a:cs typeface="Georgia"/>
              </a:rPr>
              <a:t>Department</a:t>
            </a:r>
            <a:r>
              <a:rPr lang="en-US" sz="2400" b="1" spc="-15" dirty="0">
                <a:latin typeface="+mn-lt"/>
                <a:cs typeface="Georgia"/>
              </a:rPr>
              <a:t> </a:t>
            </a:r>
            <a:r>
              <a:rPr lang="en-US" sz="2400" b="1" spc="-5" dirty="0">
                <a:latin typeface="+mn-lt"/>
                <a:cs typeface="Georgia"/>
              </a:rPr>
              <a:t>can </a:t>
            </a:r>
            <a:r>
              <a:rPr lang="en-US" sz="2400" b="1" dirty="0">
                <a:latin typeface="+mn-lt"/>
                <a:cs typeface="Georgia"/>
              </a:rPr>
              <a:t>be </a:t>
            </a:r>
            <a:r>
              <a:rPr lang="en-US" sz="2400" b="1" spc="-5" dirty="0">
                <a:latin typeface="+mn-lt"/>
                <a:cs typeface="Georgia"/>
              </a:rPr>
              <a:t>reached</a:t>
            </a:r>
            <a:r>
              <a:rPr lang="en-US" sz="2400" b="1" spc="-25" dirty="0">
                <a:latin typeface="+mn-lt"/>
                <a:cs typeface="Georgia"/>
              </a:rPr>
              <a:t> </a:t>
            </a:r>
            <a:r>
              <a:rPr lang="en-US" sz="2400" b="1" dirty="0">
                <a:latin typeface="+mn-lt"/>
                <a:cs typeface="Georgia"/>
              </a:rPr>
              <a:t>by</a:t>
            </a:r>
            <a:r>
              <a:rPr lang="en-US" sz="2400" b="1" spc="10" dirty="0">
                <a:latin typeface="+mn-lt"/>
                <a:cs typeface="Georgia"/>
              </a:rPr>
              <a:t> </a:t>
            </a:r>
            <a:r>
              <a:rPr lang="en-US" sz="2400" b="1" spc="-5" dirty="0">
                <a:latin typeface="+mn-lt"/>
                <a:cs typeface="Georgia"/>
              </a:rPr>
              <a:t>calling</a:t>
            </a:r>
            <a:r>
              <a:rPr lang="en-US" sz="2400" b="1" spc="5" dirty="0">
                <a:latin typeface="+mn-lt"/>
                <a:cs typeface="Georgia"/>
              </a:rPr>
              <a:t> </a:t>
            </a:r>
            <a:r>
              <a:rPr lang="en-US" sz="2400" b="1" spc="-5" dirty="0">
                <a:latin typeface="+mn-lt"/>
                <a:cs typeface="Georgia"/>
              </a:rPr>
              <a:t>MetroPlus</a:t>
            </a:r>
            <a:r>
              <a:rPr lang="en-US" sz="2400" b="1" spc="-10" dirty="0">
                <a:latin typeface="+mn-lt"/>
                <a:cs typeface="Georgia"/>
              </a:rPr>
              <a:t> Health</a:t>
            </a:r>
            <a:r>
              <a:rPr lang="en-US" sz="2400" b="1" spc="20" dirty="0">
                <a:latin typeface="+mn-lt"/>
                <a:cs typeface="Georgia"/>
              </a:rPr>
              <a:t> </a:t>
            </a:r>
            <a:r>
              <a:rPr lang="en-US" sz="2400" b="1" spc="-5" dirty="0">
                <a:latin typeface="+mn-lt"/>
                <a:cs typeface="Georgia"/>
              </a:rPr>
              <a:t>at</a:t>
            </a:r>
            <a:r>
              <a:rPr lang="en-US" sz="2400" b="1" spc="15" dirty="0">
                <a:latin typeface="+mn-lt"/>
                <a:cs typeface="Georgia"/>
              </a:rPr>
              <a:t> </a:t>
            </a:r>
            <a:br>
              <a:rPr lang="en-US" sz="2400" b="1" spc="15" dirty="0">
                <a:latin typeface="+mn-lt"/>
                <a:cs typeface="Georgia"/>
              </a:rPr>
            </a:br>
            <a:r>
              <a:rPr lang="en-US" sz="2400" b="1" spc="-5" dirty="0">
                <a:latin typeface="+mn-lt"/>
                <a:cs typeface="Georgia"/>
              </a:rPr>
              <a:t>1-800-303- </a:t>
            </a:r>
            <a:r>
              <a:rPr lang="en-US" sz="2400" b="1" spc="-490" dirty="0">
                <a:latin typeface="+mn-lt"/>
                <a:cs typeface="Georgia"/>
              </a:rPr>
              <a:t> </a:t>
            </a:r>
            <a:r>
              <a:rPr lang="en-US" sz="2400" b="1" dirty="0">
                <a:latin typeface="+mn-lt"/>
                <a:cs typeface="Georgia"/>
              </a:rPr>
              <a:t>9626</a:t>
            </a:r>
            <a:endParaRPr lang="en-US" sz="2400" dirty="0">
              <a:latin typeface="+mn-lt"/>
              <a:cs typeface="Georgia"/>
            </a:endParaRPr>
          </a:p>
          <a:p>
            <a:endParaRPr lang="en-US" dirty="0"/>
          </a:p>
        </p:txBody>
      </p:sp>
    </p:spTree>
    <p:extLst>
      <p:ext uri="{BB962C8B-B14F-4D97-AF65-F5344CB8AC3E}">
        <p14:creationId xmlns:p14="http://schemas.microsoft.com/office/powerpoint/2010/main" val="22751114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DDCC6B-76C5-3B18-2288-65C083763D95}"/>
              </a:ext>
            </a:extLst>
          </p:cNvPr>
          <p:cNvSpPr>
            <a:spLocks noGrp="1"/>
          </p:cNvSpPr>
          <p:nvPr>
            <p:ph type="body" sz="quarter" idx="10"/>
          </p:nvPr>
        </p:nvSpPr>
        <p:spPr>
          <a:xfrm>
            <a:off x="0" y="-7"/>
            <a:ext cx="12192000" cy="954367"/>
          </a:xfrm>
        </p:spPr>
        <p:txBody>
          <a:bodyPr/>
          <a:lstStyle/>
          <a:p>
            <a:pPr algn="ctr"/>
            <a:r>
              <a:rPr lang="en-US" sz="5400" b="1"/>
              <a:t>Improving Care for Children </a:t>
            </a:r>
          </a:p>
        </p:txBody>
      </p:sp>
      <p:sp>
        <p:nvSpPr>
          <p:cNvPr id="4" name="Content Placeholder 3">
            <a:extLst>
              <a:ext uri="{FF2B5EF4-FFF2-40B4-BE49-F238E27FC236}">
                <a16:creationId xmlns:a16="http://schemas.microsoft.com/office/drawing/2014/main" id="{568584BE-28E1-8643-12DC-5620B5A00A8B}"/>
              </a:ext>
            </a:extLst>
          </p:cNvPr>
          <p:cNvSpPr>
            <a:spLocks noGrp="1"/>
          </p:cNvSpPr>
          <p:nvPr>
            <p:ph sz="quarter" idx="11"/>
          </p:nvPr>
        </p:nvSpPr>
        <p:spPr>
          <a:xfrm>
            <a:off x="1493520" y="1331651"/>
            <a:ext cx="10548866" cy="4571990"/>
          </a:xfrm>
        </p:spPr>
        <p:txBody>
          <a:bodyPr/>
          <a:lstStyle/>
          <a:p>
            <a:pPr marL="355600" marR="659130" indent="-342900">
              <a:lnSpc>
                <a:spcPct val="100000"/>
              </a:lnSpc>
              <a:spcBef>
                <a:spcPts val="600"/>
              </a:spcBef>
              <a:spcAft>
                <a:spcPts val="0"/>
              </a:spcAft>
              <a:buClr>
                <a:srgbClr val="FFD962"/>
              </a:buClr>
              <a:buFont typeface="Wingdings" panose="05000000000000000000" pitchFamily="2" charset="2"/>
              <a:buChar char="§"/>
            </a:pPr>
            <a:r>
              <a:rPr lang="en-US">
                <a:latin typeface="+mn-lt"/>
                <a:cs typeface="Georgia"/>
              </a:rPr>
              <a:t>NYS </a:t>
            </a:r>
            <a:r>
              <a:rPr lang="en-US" spc="-5">
                <a:latin typeface="+mn-lt"/>
                <a:cs typeface="Georgia"/>
              </a:rPr>
              <a:t>focus </a:t>
            </a:r>
            <a:r>
              <a:rPr lang="en-US">
                <a:latin typeface="+mn-lt"/>
                <a:cs typeface="Georgia"/>
              </a:rPr>
              <a:t>on </a:t>
            </a:r>
            <a:r>
              <a:rPr lang="en-US" spc="-5">
                <a:latin typeface="+mn-lt"/>
                <a:cs typeface="Georgia"/>
              </a:rPr>
              <a:t>improving health outcomes, </a:t>
            </a:r>
            <a:r>
              <a:rPr lang="en-US">
                <a:latin typeface="+mn-lt"/>
                <a:cs typeface="Georgia"/>
              </a:rPr>
              <a:t>managing </a:t>
            </a:r>
            <a:r>
              <a:rPr lang="en-US" spc="-5">
                <a:latin typeface="+mn-lt"/>
                <a:cs typeface="Georgia"/>
              </a:rPr>
              <a:t>costs, </a:t>
            </a:r>
            <a:r>
              <a:rPr lang="en-US">
                <a:latin typeface="+mn-lt"/>
                <a:cs typeface="Georgia"/>
              </a:rPr>
              <a:t>and </a:t>
            </a:r>
            <a:r>
              <a:rPr lang="en-US" spc="-5">
                <a:latin typeface="+mn-lt"/>
                <a:cs typeface="Georgia"/>
              </a:rPr>
              <a:t>providing care </a:t>
            </a:r>
            <a:r>
              <a:rPr lang="en-US">
                <a:latin typeface="+mn-lt"/>
                <a:cs typeface="Georgia"/>
              </a:rPr>
              <a:t> management</a:t>
            </a:r>
            <a:r>
              <a:rPr lang="en-US" spc="-15">
                <a:latin typeface="+mn-lt"/>
                <a:cs typeface="Georgia"/>
              </a:rPr>
              <a:t> </a:t>
            </a:r>
            <a:r>
              <a:rPr lang="en-US" spc="-5">
                <a:latin typeface="+mn-lt"/>
                <a:cs typeface="Georgia"/>
              </a:rPr>
              <a:t>services</a:t>
            </a:r>
            <a:r>
              <a:rPr lang="en-US" spc="-10">
                <a:latin typeface="+mn-lt"/>
                <a:cs typeface="Georgia"/>
              </a:rPr>
              <a:t> </a:t>
            </a:r>
            <a:r>
              <a:rPr lang="en-US" spc="-5">
                <a:latin typeface="+mn-lt"/>
                <a:cs typeface="Georgia"/>
              </a:rPr>
              <a:t>for</a:t>
            </a:r>
            <a:r>
              <a:rPr lang="en-US" spc="5">
                <a:latin typeface="+mn-lt"/>
                <a:cs typeface="Georgia"/>
              </a:rPr>
              <a:t> </a:t>
            </a:r>
            <a:r>
              <a:rPr lang="en-US" spc="-5">
                <a:latin typeface="+mn-lt"/>
                <a:cs typeface="Georgia"/>
              </a:rPr>
              <a:t>Medicaid</a:t>
            </a:r>
            <a:r>
              <a:rPr lang="en-US" spc="-10">
                <a:latin typeface="+mn-lt"/>
                <a:cs typeface="Georgia"/>
              </a:rPr>
              <a:t> </a:t>
            </a:r>
            <a:r>
              <a:rPr lang="en-US" spc="-5">
                <a:latin typeface="+mn-lt"/>
                <a:cs typeface="Georgia"/>
              </a:rPr>
              <a:t>children</a:t>
            </a:r>
            <a:r>
              <a:rPr lang="en-US" spc="15">
                <a:latin typeface="+mn-lt"/>
                <a:cs typeface="Georgia"/>
              </a:rPr>
              <a:t> </a:t>
            </a:r>
            <a:r>
              <a:rPr lang="en-US">
                <a:latin typeface="+mn-lt"/>
                <a:cs typeface="Georgia"/>
              </a:rPr>
              <a:t>and</a:t>
            </a:r>
            <a:r>
              <a:rPr lang="en-US" spc="15">
                <a:latin typeface="+mn-lt"/>
                <a:cs typeface="Georgia"/>
              </a:rPr>
              <a:t> </a:t>
            </a:r>
            <a:r>
              <a:rPr lang="en-US" spc="-5">
                <a:latin typeface="+mn-lt"/>
                <a:cs typeface="Georgia"/>
              </a:rPr>
              <a:t>youth</a:t>
            </a:r>
            <a:r>
              <a:rPr lang="en-US">
                <a:latin typeface="+mn-lt"/>
                <a:cs typeface="Georgia"/>
              </a:rPr>
              <a:t> </a:t>
            </a:r>
            <a:r>
              <a:rPr lang="en-US" spc="-5">
                <a:latin typeface="+mn-lt"/>
                <a:cs typeface="Georgia"/>
              </a:rPr>
              <a:t>under</a:t>
            </a:r>
            <a:r>
              <a:rPr lang="en-US">
                <a:latin typeface="+mn-lt"/>
                <a:cs typeface="Georgia"/>
              </a:rPr>
              <a:t> 21</a:t>
            </a:r>
            <a:r>
              <a:rPr lang="en-US" spc="5">
                <a:latin typeface="+mn-lt"/>
                <a:cs typeface="Georgia"/>
              </a:rPr>
              <a:t> </a:t>
            </a:r>
            <a:r>
              <a:rPr lang="en-US" spc="-5">
                <a:latin typeface="+mn-lt"/>
                <a:cs typeface="Georgia"/>
              </a:rPr>
              <a:t>years</a:t>
            </a:r>
            <a:r>
              <a:rPr lang="en-US" spc="5">
                <a:latin typeface="+mn-lt"/>
                <a:cs typeface="Georgia"/>
              </a:rPr>
              <a:t> </a:t>
            </a:r>
            <a:r>
              <a:rPr lang="en-US">
                <a:latin typeface="+mn-lt"/>
                <a:cs typeface="Georgia"/>
              </a:rPr>
              <a:t>with</a:t>
            </a:r>
            <a:r>
              <a:rPr lang="en-US" spc="5">
                <a:latin typeface="+mn-lt"/>
                <a:cs typeface="Georgia"/>
              </a:rPr>
              <a:t> </a:t>
            </a:r>
            <a:r>
              <a:rPr lang="en-US" spc="-5">
                <a:latin typeface="+mn-lt"/>
                <a:cs typeface="Georgia"/>
              </a:rPr>
              <a:t>complex </a:t>
            </a:r>
            <a:r>
              <a:rPr lang="en-US" spc="-465">
                <a:latin typeface="+mn-lt"/>
                <a:cs typeface="Georgia"/>
              </a:rPr>
              <a:t> </a:t>
            </a:r>
            <a:r>
              <a:rPr lang="en-US">
                <a:latin typeface="+mn-lt"/>
                <a:cs typeface="Georgia"/>
              </a:rPr>
              <a:t>medical,</a:t>
            </a:r>
            <a:r>
              <a:rPr lang="en-US" spc="10">
                <a:latin typeface="+mn-lt"/>
                <a:cs typeface="Georgia"/>
              </a:rPr>
              <a:t> </a:t>
            </a:r>
            <a:r>
              <a:rPr lang="en-US" spc="-5">
                <a:latin typeface="+mn-lt"/>
                <a:cs typeface="Georgia"/>
              </a:rPr>
              <a:t>behavioral,</a:t>
            </a:r>
            <a:r>
              <a:rPr lang="en-US" spc="-15">
                <a:latin typeface="+mn-lt"/>
                <a:cs typeface="Georgia"/>
              </a:rPr>
              <a:t> </a:t>
            </a:r>
            <a:r>
              <a:rPr lang="en-US">
                <a:latin typeface="+mn-lt"/>
                <a:cs typeface="Georgia"/>
              </a:rPr>
              <a:t>and/or</a:t>
            </a:r>
            <a:r>
              <a:rPr lang="en-US" spc="10">
                <a:latin typeface="+mn-lt"/>
                <a:cs typeface="Georgia"/>
              </a:rPr>
              <a:t> </a:t>
            </a:r>
            <a:r>
              <a:rPr lang="en-US" spc="-5">
                <a:latin typeface="+mn-lt"/>
                <a:cs typeface="Georgia"/>
              </a:rPr>
              <a:t>developmental</a:t>
            </a:r>
            <a:r>
              <a:rPr lang="en-US" spc="-30">
                <a:latin typeface="+mn-lt"/>
                <a:cs typeface="Georgia"/>
              </a:rPr>
              <a:t> </a:t>
            </a:r>
            <a:r>
              <a:rPr lang="en-US">
                <a:latin typeface="+mn-lt"/>
                <a:cs typeface="Georgia"/>
              </a:rPr>
              <a:t>issues</a:t>
            </a:r>
            <a:r>
              <a:rPr lang="en-US" spc="15">
                <a:latin typeface="+mn-lt"/>
                <a:cs typeface="Georgia"/>
              </a:rPr>
              <a:t> </a:t>
            </a:r>
            <a:r>
              <a:rPr lang="en-US" spc="-5">
                <a:latin typeface="+mn-lt"/>
                <a:cs typeface="Georgia"/>
              </a:rPr>
              <a:t>makes</a:t>
            </a:r>
            <a:r>
              <a:rPr lang="en-US" spc="5">
                <a:latin typeface="+mn-lt"/>
                <a:cs typeface="Georgia"/>
              </a:rPr>
              <a:t> </a:t>
            </a:r>
            <a:r>
              <a:rPr lang="en-US" spc="-5">
                <a:latin typeface="+mn-lt"/>
                <a:cs typeface="Georgia"/>
              </a:rPr>
              <a:t>these</a:t>
            </a:r>
            <a:r>
              <a:rPr lang="en-US" spc="-10">
                <a:latin typeface="+mn-lt"/>
                <a:cs typeface="Georgia"/>
              </a:rPr>
              <a:t> </a:t>
            </a:r>
            <a:r>
              <a:rPr lang="en-US" spc="-5">
                <a:latin typeface="+mn-lt"/>
                <a:cs typeface="Georgia"/>
              </a:rPr>
              <a:t>services </a:t>
            </a:r>
            <a:r>
              <a:rPr lang="en-US">
                <a:latin typeface="+mn-lt"/>
                <a:cs typeface="Georgia"/>
              </a:rPr>
              <a:t>available</a:t>
            </a:r>
            <a:r>
              <a:rPr lang="en-US" spc="5">
                <a:latin typeface="+mn-lt"/>
                <a:cs typeface="Georgia"/>
              </a:rPr>
              <a:t> </a:t>
            </a:r>
            <a:r>
              <a:rPr lang="en-US" spc="-5">
                <a:latin typeface="+mn-lt"/>
                <a:cs typeface="Georgia"/>
              </a:rPr>
              <a:t>to </a:t>
            </a:r>
            <a:r>
              <a:rPr lang="en-US">
                <a:latin typeface="+mn-lt"/>
                <a:cs typeface="Georgia"/>
              </a:rPr>
              <a:t> </a:t>
            </a:r>
            <a:r>
              <a:rPr lang="en-US" spc="-5">
                <a:latin typeface="+mn-lt"/>
                <a:cs typeface="Georgia"/>
              </a:rPr>
              <a:t>MetroPlus</a:t>
            </a:r>
            <a:r>
              <a:rPr lang="en-US" spc="-35">
                <a:latin typeface="+mn-lt"/>
                <a:cs typeface="Georgia"/>
              </a:rPr>
              <a:t> </a:t>
            </a:r>
            <a:r>
              <a:rPr lang="en-US">
                <a:latin typeface="+mn-lt"/>
                <a:cs typeface="Georgia"/>
              </a:rPr>
              <a:t>Health</a:t>
            </a:r>
            <a:r>
              <a:rPr lang="en-US" spc="-20">
                <a:latin typeface="+mn-lt"/>
                <a:cs typeface="Georgia"/>
              </a:rPr>
              <a:t> </a:t>
            </a:r>
            <a:r>
              <a:rPr lang="en-US">
                <a:latin typeface="+mn-lt"/>
                <a:cs typeface="Georgia"/>
              </a:rPr>
              <a:t>members:</a:t>
            </a:r>
          </a:p>
          <a:p>
            <a:pPr marL="812165" indent="-342900">
              <a:lnSpc>
                <a:spcPct val="100000"/>
              </a:lnSpc>
              <a:spcBef>
                <a:spcPts val="600"/>
              </a:spcBef>
              <a:spcAft>
                <a:spcPts val="0"/>
              </a:spcAft>
              <a:buClr>
                <a:srgbClr val="FFD962"/>
              </a:buClr>
              <a:buFont typeface="Wingdings" panose="05000000000000000000" pitchFamily="2" charset="2"/>
              <a:buChar char="v"/>
              <a:tabLst>
                <a:tab pos="698500" algn="l"/>
                <a:tab pos="699135" algn="l"/>
              </a:tabLst>
            </a:pPr>
            <a:r>
              <a:rPr lang="en-US" b="1" spc="-10">
                <a:latin typeface="+mn-lt"/>
                <a:cs typeface="Georgia"/>
              </a:rPr>
              <a:t>Child</a:t>
            </a:r>
            <a:r>
              <a:rPr lang="en-US" b="1" spc="20">
                <a:latin typeface="+mn-lt"/>
                <a:cs typeface="Georgia"/>
              </a:rPr>
              <a:t> </a:t>
            </a:r>
            <a:r>
              <a:rPr lang="en-US" b="1" spc="-5">
                <a:latin typeface="+mn-lt"/>
                <a:cs typeface="Georgia"/>
              </a:rPr>
              <a:t>and</a:t>
            </a:r>
            <a:r>
              <a:rPr lang="en-US" b="1" spc="25">
                <a:latin typeface="+mn-lt"/>
                <a:cs typeface="Georgia"/>
              </a:rPr>
              <a:t> </a:t>
            </a:r>
            <a:r>
              <a:rPr lang="en-US" b="1" spc="-10">
                <a:latin typeface="+mn-lt"/>
                <a:cs typeface="Georgia"/>
              </a:rPr>
              <a:t>Family</a:t>
            </a:r>
            <a:r>
              <a:rPr lang="en-US" b="1" spc="25">
                <a:latin typeface="+mn-lt"/>
                <a:cs typeface="Georgia"/>
              </a:rPr>
              <a:t> </a:t>
            </a:r>
            <a:r>
              <a:rPr lang="en-US" b="1" spc="-10">
                <a:latin typeface="+mn-lt"/>
                <a:cs typeface="Georgia"/>
              </a:rPr>
              <a:t>Treatment</a:t>
            </a:r>
            <a:r>
              <a:rPr lang="en-US" b="1" spc="40">
                <a:latin typeface="+mn-lt"/>
                <a:cs typeface="Georgia"/>
              </a:rPr>
              <a:t> </a:t>
            </a:r>
            <a:r>
              <a:rPr lang="en-US" b="1" spc="-5">
                <a:latin typeface="+mn-lt"/>
                <a:cs typeface="Georgia"/>
              </a:rPr>
              <a:t>Supports</a:t>
            </a:r>
            <a:r>
              <a:rPr lang="en-US" b="1" spc="35">
                <a:latin typeface="+mn-lt"/>
                <a:cs typeface="Georgia"/>
              </a:rPr>
              <a:t> </a:t>
            </a:r>
            <a:r>
              <a:rPr lang="en-US" b="1" spc="-5">
                <a:latin typeface="+mn-lt"/>
                <a:cs typeface="Georgia"/>
              </a:rPr>
              <a:t>and</a:t>
            </a:r>
            <a:r>
              <a:rPr lang="en-US" b="1" spc="25">
                <a:latin typeface="+mn-lt"/>
                <a:cs typeface="Georgia"/>
              </a:rPr>
              <a:t> </a:t>
            </a:r>
            <a:r>
              <a:rPr lang="en-US" b="1" spc="-5">
                <a:latin typeface="+mn-lt"/>
                <a:cs typeface="Georgia"/>
              </a:rPr>
              <a:t>Services</a:t>
            </a:r>
            <a:r>
              <a:rPr lang="en-US" b="1" spc="20">
                <a:latin typeface="+mn-lt"/>
                <a:cs typeface="Georgia"/>
              </a:rPr>
              <a:t> </a:t>
            </a:r>
            <a:r>
              <a:rPr lang="en-US" b="1" spc="-5">
                <a:latin typeface="+mn-lt"/>
                <a:cs typeface="Georgia"/>
              </a:rPr>
              <a:t>(CFTSS)</a:t>
            </a:r>
            <a:endParaRPr lang="en-US">
              <a:latin typeface="+mn-lt"/>
              <a:cs typeface="Georgia"/>
            </a:endParaRPr>
          </a:p>
          <a:p>
            <a:pPr marL="1270000" marR="140335" lvl="1" indent="-342900">
              <a:lnSpc>
                <a:spcPct val="100000"/>
              </a:lnSpc>
              <a:spcBef>
                <a:spcPts val="600"/>
              </a:spcBef>
              <a:spcAft>
                <a:spcPts val="0"/>
              </a:spcAft>
              <a:buClr>
                <a:srgbClr val="FFD962"/>
              </a:buClr>
              <a:buFont typeface="Courier New" panose="02070309020205020404" pitchFamily="49" charset="0"/>
              <a:buChar char="o"/>
              <a:tabLst>
                <a:tab pos="1156335" algn="l"/>
              </a:tabLst>
            </a:pPr>
            <a:r>
              <a:rPr lang="en-US" spc="-10">
                <a:latin typeface="+mn-lt"/>
                <a:cs typeface="Georgia"/>
              </a:rPr>
              <a:t>Medicaid</a:t>
            </a:r>
            <a:r>
              <a:rPr lang="en-US" spc="25">
                <a:latin typeface="+mn-lt"/>
                <a:cs typeface="Georgia"/>
              </a:rPr>
              <a:t> </a:t>
            </a:r>
            <a:r>
              <a:rPr lang="en-US" spc="-5">
                <a:latin typeface="+mn-lt"/>
                <a:cs typeface="Georgia"/>
              </a:rPr>
              <a:t>or</a:t>
            </a:r>
            <a:r>
              <a:rPr lang="en-US" spc="5">
                <a:latin typeface="+mn-lt"/>
                <a:cs typeface="Georgia"/>
              </a:rPr>
              <a:t> </a:t>
            </a:r>
            <a:r>
              <a:rPr lang="en-US" spc="-10">
                <a:latin typeface="+mn-lt"/>
                <a:cs typeface="Georgia"/>
              </a:rPr>
              <a:t>SNP</a:t>
            </a:r>
            <a:r>
              <a:rPr lang="en-US" spc="25">
                <a:latin typeface="+mn-lt"/>
                <a:cs typeface="Georgia"/>
              </a:rPr>
              <a:t> </a:t>
            </a:r>
            <a:r>
              <a:rPr lang="en-US" spc="-10">
                <a:latin typeface="+mn-lt"/>
                <a:cs typeface="Georgia"/>
              </a:rPr>
              <a:t>members</a:t>
            </a:r>
            <a:r>
              <a:rPr lang="en-US" spc="35">
                <a:latin typeface="+mn-lt"/>
                <a:cs typeface="Georgia"/>
              </a:rPr>
              <a:t> </a:t>
            </a:r>
            <a:r>
              <a:rPr lang="en-US" spc="-5">
                <a:latin typeface="+mn-lt"/>
                <a:cs typeface="Georgia"/>
              </a:rPr>
              <a:t>0-21</a:t>
            </a:r>
            <a:r>
              <a:rPr lang="en-US" spc="15">
                <a:latin typeface="+mn-lt"/>
                <a:cs typeface="Georgia"/>
              </a:rPr>
              <a:t> </a:t>
            </a:r>
            <a:r>
              <a:rPr lang="en-US" spc="-5">
                <a:latin typeface="+mn-lt"/>
                <a:cs typeface="Georgia"/>
              </a:rPr>
              <a:t>have</a:t>
            </a:r>
            <a:r>
              <a:rPr lang="en-US">
                <a:latin typeface="+mn-lt"/>
                <a:cs typeface="Georgia"/>
              </a:rPr>
              <a:t> </a:t>
            </a:r>
            <a:r>
              <a:rPr lang="en-US" spc="-5">
                <a:latin typeface="+mn-lt"/>
                <a:cs typeface="Georgia"/>
              </a:rPr>
              <a:t>access</a:t>
            </a:r>
            <a:r>
              <a:rPr lang="en-US" spc="25">
                <a:latin typeface="+mn-lt"/>
                <a:cs typeface="Georgia"/>
              </a:rPr>
              <a:t> </a:t>
            </a:r>
            <a:r>
              <a:rPr lang="en-US">
                <a:latin typeface="+mn-lt"/>
                <a:cs typeface="Georgia"/>
              </a:rPr>
              <a:t>to </a:t>
            </a:r>
            <a:r>
              <a:rPr lang="en-US" spc="-5">
                <a:latin typeface="+mn-lt"/>
                <a:cs typeface="Georgia"/>
              </a:rPr>
              <a:t>6</a:t>
            </a:r>
            <a:r>
              <a:rPr lang="en-US" spc="25">
                <a:latin typeface="+mn-lt"/>
                <a:cs typeface="Georgia"/>
              </a:rPr>
              <a:t> </a:t>
            </a:r>
            <a:r>
              <a:rPr lang="en-US" spc="-5">
                <a:latin typeface="+mn-lt"/>
                <a:cs typeface="Georgia"/>
              </a:rPr>
              <a:t>CFTSS</a:t>
            </a:r>
            <a:r>
              <a:rPr lang="en-US" spc="10">
                <a:latin typeface="+mn-lt"/>
                <a:cs typeface="Georgia"/>
              </a:rPr>
              <a:t> </a:t>
            </a:r>
            <a:r>
              <a:rPr lang="en-US" spc="-10">
                <a:latin typeface="+mn-lt"/>
                <a:cs typeface="Georgia"/>
              </a:rPr>
              <a:t>behavioral</a:t>
            </a:r>
            <a:r>
              <a:rPr lang="en-US" spc="25">
                <a:latin typeface="+mn-lt"/>
                <a:cs typeface="Georgia"/>
              </a:rPr>
              <a:t> </a:t>
            </a:r>
            <a:r>
              <a:rPr lang="en-US" spc="-5">
                <a:latin typeface="+mn-lt"/>
                <a:cs typeface="Georgia"/>
              </a:rPr>
              <a:t>health </a:t>
            </a:r>
            <a:r>
              <a:rPr lang="en-US" spc="-10">
                <a:latin typeface="+mn-lt"/>
                <a:cs typeface="Georgia"/>
              </a:rPr>
              <a:t>services </a:t>
            </a:r>
            <a:r>
              <a:rPr lang="en-US" spc="-445">
                <a:latin typeface="+mn-lt"/>
                <a:cs typeface="Georgia"/>
              </a:rPr>
              <a:t> </a:t>
            </a:r>
            <a:r>
              <a:rPr lang="en-US" spc="-5">
                <a:latin typeface="+mn-lt"/>
                <a:cs typeface="Georgia"/>
              </a:rPr>
              <a:t>that</a:t>
            </a:r>
            <a:r>
              <a:rPr lang="en-US" spc="-10">
                <a:latin typeface="+mn-lt"/>
                <a:cs typeface="Georgia"/>
              </a:rPr>
              <a:t> members</a:t>
            </a:r>
            <a:r>
              <a:rPr lang="en-US" spc="10">
                <a:latin typeface="+mn-lt"/>
                <a:cs typeface="Georgia"/>
              </a:rPr>
              <a:t> </a:t>
            </a:r>
            <a:r>
              <a:rPr lang="en-US" spc="-5">
                <a:latin typeface="+mn-lt"/>
                <a:cs typeface="Georgia"/>
              </a:rPr>
              <a:t>can</a:t>
            </a:r>
            <a:r>
              <a:rPr lang="en-US" spc="15">
                <a:latin typeface="+mn-lt"/>
                <a:cs typeface="Georgia"/>
              </a:rPr>
              <a:t> </a:t>
            </a:r>
            <a:r>
              <a:rPr lang="en-US" spc="-5">
                <a:latin typeface="+mn-lt"/>
                <a:cs typeface="Georgia"/>
              </a:rPr>
              <a:t>receive</a:t>
            </a:r>
            <a:r>
              <a:rPr lang="en-US">
                <a:latin typeface="+mn-lt"/>
                <a:cs typeface="Georgia"/>
              </a:rPr>
              <a:t> </a:t>
            </a:r>
            <a:r>
              <a:rPr lang="en-US" spc="-5">
                <a:latin typeface="+mn-lt"/>
                <a:cs typeface="Georgia"/>
              </a:rPr>
              <a:t>in</a:t>
            </a:r>
            <a:r>
              <a:rPr lang="en-US" spc="10">
                <a:latin typeface="+mn-lt"/>
                <a:cs typeface="Georgia"/>
              </a:rPr>
              <a:t> </a:t>
            </a:r>
            <a:r>
              <a:rPr lang="en-US" spc="-5">
                <a:latin typeface="+mn-lt"/>
                <a:cs typeface="Georgia"/>
              </a:rPr>
              <a:t>clinics,</a:t>
            </a:r>
            <a:r>
              <a:rPr lang="en-US" spc="50">
                <a:latin typeface="+mn-lt"/>
                <a:cs typeface="Georgia"/>
              </a:rPr>
              <a:t> </a:t>
            </a:r>
            <a:r>
              <a:rPr lang="en-US" spc="-10">
                <a:latin typeface="+mn-lt"/>
                <a:cs typeface="Georgia"/>
              </a:rPr>
              <a:t>home,</a:t>
            </a:r>
            <a:r>
              <a:rPr lang="en-US" spc="10">
                <a:latin typeface="+mn-lt"/>
                <a:cs typeface="Georgia"/>
              </a:rPr>
              <a:t> </a:t>
            </a:r>
            <a:r>
              <a:rPr lang="en-US" spc="-5">
                <a:latin typeface="+mn-lt"/>
                <a:cs typeface="Georgia"/>
              </a:rPr>
              <a:t>or</a:t>
            </a:r>
            <a:r>
              <a:rPr lang="en-US" spc="5">
                <a:latin typeface="+mn-lt"/>
                <a:cs typeface="Georgia"/>
              </a:rPr>
              <a:t> </a:t>
            </a:r>
            <a:r>
              <a:rPr lang="en-US" spc="-5">
                <a:latin typeface="+mn-lt"/>
                <a:cs typeface="Georgia"/>
              </a:rPr>
              <a:t>in</a:t>
            </a:r>
            <a:r>
              <a:rPr lang="en-US" spc="10">
                <a:latin typeface="+mn-lt"/>
                <a:cs typeface="Georgia"/>
              </a:rPr>
              <a:t> </a:t>
            </a:r>
            <a:r>
              <a:rPr lang="en-US" spc="-5">
                <a:latin typeface="+mn-lt"/>
                <a:cs typeface="Georgia"/>
              </a:rPr>
              <a:t>the</a:t>
            </a:r>
            <a:r>
              <a:rPr lang="en-US" spc="-10">
                <a:latin typeface="+mn-lt"/>
                <a:cs typeface="Georgia"/>
              </a:rPr>
              <a:t> community</a:t>
            </a:r>
            <a:endParaRPr lang="en-US">
              <a:latin typeface="+mn-lt"/>
              <a:cs typeface="Georgia"/>
            </a:endParaRPr>
          </a:p>
          <a:p>
            <a:pPr marL="812165" indent="-342900">
              <a:lnSpc>
                <a:spcPct val="100000"/>
              </a:lnSpc>
              <a:spcBef>
                <a:spcPts val="600"/>
              </a:spcBef>
              <a:spcAft>
                <a:spcPts val="0"/>
              </a:spcAft>
              <a:buClr>
                <a:srgbClr val="FFD962"/>
              </a:buClr>
              <a:buFont typeface="Wingdings" panose="05000000000000000000" pitchFamily="2" charset="2"/>
              <a:buChar char="v"/>
              <a:tabLst>
                <a:tab pos="698500" algn="l"/>
                <a:tab pos="699135" algn="l"/>
              </a:tabLst>
            </a:pPr>
            <a:r>
              <a:rPr lang="en-US" b="1" spc="-10">
                <a:latin typeface="+mn-lt"/>
                <a:cs typeface="Georgia"/>
              </a:rPr>
              <a:t>Home</a:t>
            </a:r>
            <a:r>
              <a:rPr lang="en-US" b="1" spc="25">
                <a:latin typeface="+mn-lt"/>
                <a:cs typeface="Georgia"/>
              </a:rPr>
              <a:t> </a:t>
            </a:r>
            <a:r>
              <a:rPr lang="en-US" b="1" spc="-5">
                <a:latin typeface="+mn-lt"/>
                <a:cs typeface="Georgia"/>
              </a:rPr>
              <a:t>and</a:t>
            </a:r>
            <a:r>
              <a:rPr lang="en-US" b="1" spc="20">
                <a:latin typeface="+mn-lt"/>
                <a:cs typeface="Georgia"/>
              </a:rPr>
              <a:t> </a:t>
            </a:r>
            <a:r>
              <a:rPr lang="en-US" b="1" spc="-10">
                <a:latin typeface="+mn-lt"/>
                <a:cs typeface="Georgia"/>
              </a:rPr>
              <a:t>Community</a:t>
            </a:r>
            <a:r>
              <a:rPr lang="en-US" b="1" spc="45">
                <a:latin typeface="+mn-lt"/>
                <a:cs typeface="Georgia"/>
              </a:rPr>
              <a:t> </a:t>
            </a:r>
            <a:r>
              <a:rPr lang="en-US" b="1" spc="-10">
                <a:latin typeface="+mn-lt"/>
                <a:cs typeface="Georgia"/>
              </a:rPr>
              <a:t>Based</a:t>
            </a:r>
            <a:r>
              <a:rPr lang="en-US" b="1" spc="15">
                <a:latin typeface="+mn-lt"/>
                <a:cs typeface="Georgia"/>
              </a:rPr>
              <a:t> </a:t>
            </a:r>
            <a:r>
              <a:rPr lang="en-US" b="1" spc="-5">
                <a:latin typeface="+mn-lt"/>
                <a:cs typeface="Georgia"/>
              </a:rPr>
              <a:t>Services</a:t>
            </a:r>
            <a:r>
              <a:rPr lang="en-US" b="1" spc="25">
                <a:latin typeface="+mn-lt"/>
                <a:cs typeface="Georgia"/>
              </a:rPr>
              <a:t> </a:t>
            </a:r>
            <a:r>
              <a:rPr lang="en-US" b="1" spc="-5">
                <a:latin typeface="+mn-lt"/>
                <a:cs typeface="Georgia"/>
              </a:rPr>
              <a:t>(HCBS)</a:t>
            </a:r>
            <a:endParaRPr lang="en-US">
              <a:latin typeface="+mn-lt"/>
              <a:cs typeface="Georgia"/>
            </a:endParaRPr>
          </a:p>
          <a:p>
            <a:pPr marL="1270000" marR="10160" lvl="1" indent="-342900">
              <a:lnSpc>
                <a:spcPct val="100000"/>
              </a:lnSpc>
              <a:spcBef>
                <a:spcPts val="600"/>
              </a:spcBef>
              <a:spcAft>
                <a:spcPts val="0"/>
              </a:spcAft>
              <a:buClr>
                <a:srgbClr val="FFD962"/>
              </a:buClr>
              <a:buFont typeface="Courier New" panose="02070309020205020404" pitchFamily="49" charset="0"/>
              <a:buChar char="o"/>
              <a:tabLst>
                <a:tab pos="1156335" algn="l"/>
              </a:tabLst>
            </a:pPr>
            <a:r>
              <a:rPr lang="en-US" spc="-5">
                <a:latin typeface="+mn-lt"/>
                <a:cs typeface="Georgia"/>
              </a:rPr>
              <a:t>For</a:t>
            </a:r>
            <a:r>
              <a:rPr lang="en-US" spc="10">
                <a:latin typeface="+mn-lt"/>
                <a:cs typeface="Georgia"/>
              </a:rPr>
              <a:t> </a:t>
            </a:r>
            <a:r>
              <a:rPr lang="en-US" spc="-10">
                <a:latin typeface="+mn-lt"/>
                <a:cs typeface="Georgia"/>
              </a:rPr>
              <a:t>children</a:t>
            </a:r>
            <a:r>
              <a:rPr lang="en-US" spc="15">
                <a:latin typeface="+mn-lt"/>
                <a:cs typeface="Georgia"/>
              </a:rPr>
              <a:t> </a:t>
            </a:r>
            <a:r>
              <a:rPr lang="en-US" spc="-5">
                <a:latin typeface="+mn-lt"/>
                <a:cs typeface="Georgia"/>
              </a:rPr>
              <a:t>with</a:t>
            </a:r>
            <a:r>
              <a:rPr lang="en-US" spc="20">
                <a:latin typeface="+mn-lt"/>
                <a:cs typeface="Georgia"/>
              </a:rPr>
              <a:t> </a:t>
            </a:r>
            <a:r>
              <a:rPr lang="en-US" spc="-10">
                <a:latin typeface="+mn-lt"/>
                <a:cs typeface="Georgia"/>
              </a:rPr>
              <a:t>complex</a:t>
            </a:r>
            <a:r>
              <a:rPr lang="en-US" spc="40">
                <a:latin typeface="+mn-lt"/>
                <a:cs typeface="Georgia"/>
              </a:rPr>
              <a:t> </a:t>
            </a:r>
            <a:r>
              <a:rPr lang="en-US" spc="-10">
                <a:latin typeface="+mn-lt"/>
                <a:cs typeface="Georgia"/>
              </a:rPr>
              <a:t>medical,</a:t>
            </a:r>
            <a:r>
              <a:rPr lang="en-US" spc="25">
                <a:latin typeface="+mn-lt"/>
                <a:cs typeface="Georgia"/>
              </a:rPr>
              <a:t> </a:t>
            </a:r>
            <a:r>
              <a:rPr lang="en-US" spc="-10">
                <a:latin typeface="+mn-lt"/>
                <a:cs typeface="Georgia"/>
              </a:rPr>
              <a:t>behavioral,</a:t>
            </a:r>
            <a:r>
              <a:rPr lang="en-US" spc="35">
                <a:latin typeface="+mn-lt"/>
                <a:cs typeface="Georgia"/>
              </a:rPr>
              <a:t> </a:t>
            </a:r>
            <a:r>
              <a:rPr lang="en-US" spc="-5">
                <a:latin typeface="+mn-lt"/>
                <a:cs typeface="Georgia"/>
              </a:rPr>
              <a:t>and/or</a:t>
            </a:r>
            <a:r>
              <a:rPr lang="en-US" spc="30">
                <a:latin typeface="+mn-lt"/>
                <a:cs typeface="Georgia"/>
              </a:rPr>
              <a:t> </a:t>
            </a:r>
            <a:r>
              <a:rPr lang="en-US" spc="-10">
                <a:latin typeface="+mn-lt"/>
                <a:cs typeface="Georgia"/>
              </a:rPr>
              <a:t>developmental</a:t>
            </a:r>
            <a:r>
              <a:rPr lang="en-US" spc="30">
                <a:latin typeface="+mn-lt"/>
                <a:cs typeface="Georgia"/>
              </a:rPr>
              <a:t> </a:t>
            </a:r>
            <a:r>
              <a:rPr lang="en-US" spc="-5">
                <a:latin typeface="+mn-lt"/>
                <a:cs typeface="Georgia"/>
              </a:rPr>
              <a:t>health</a:t>
            </a:r>
            <a:r>
              <a:rPr lang="en-US" spc="5">
                <a:latin typeface="+mn-lt"/>
                <a:cs typeface="Georgia"/>
              </a:rPr>
              <a:t> </a:t>
            </a:r>
            <a:r>
              <a:rPr lang="en-US" spc="-10">
                <a:latin typeface="+mn-lt"/>
                <a:cs typeface="Georgia"/>
              </a:rPr>
              <a:t>issues </a:t>
            </a:r>
            <a:r>
              <a:rPr lang="en-US" spc="-445">
                <a:latin typeface="+mn-lt"/>
                <a:cs typeface="Georgia"/>
              </a:rPr>
              <a:t> </a:t>
            </a:r>
            <a:r>
              <a:rPr lang="en-US" spc="-10">
                <a:latin typeface="+mn-lt"/>
                <a:cs typeface="Georgia"/>
              </a:rPr>
              <a:t>who</a:t>
            </a:r>
            <a:r>
              <a:rPr lang="en-US">
                <a:latin typeface="+mn-lt"/>
                <a:cs typeface="Georgia"/>
              </a:rPr>
              <a:t> </a:t>
            </a:r>
            <a:r>
              <a:rPr lang="en-US" spc="-5">
                <a:latin typeface="+mn-lt"/>
                <a:cs typeface="Georgia"/>
              </a:rPr>
              <a:t>are</a:t>
            </a:r>
            <a:r>
              <a:rPr lang="en-US" spc="5">
                <a:latin typeface="+mn-lt"/>
                <a:cs typeface="Georgia"/>
              </a:rPr>
              <a:t> </a:t>
            </a:r>
            <a:r>
              <a:rPr lang="en-US" spc="-5">
                <a:latin typeface="+mn-lt"/>
                <a:cs typeface="Georgia"/>
              </a:rPr>
              <a:t>at</a:t>
            </a:r>
            <a:r>
              <a:rPr lang="en-US" spc="10">
                <a:latin typeface="+mn-lt"/>
                <a:cs typeface="Georgia"/>
              </a:rPr>
              <a:t> </a:t>
            </a:r>
            <a:r>
              <a:rPr lang="en-US" spc="-5">
                <a:latin typeface="+mn-lt"/>
                <a:cs typeface="Georgia"/>
              </a:rPr>
              <a:t>risk</a:t>
            </a:r>
            <a:r>
              <a:rPr lang="en-US" spc="10">
                <a:latin typeface="+mn-lt"/>
                <a:cs typeface="Georgia"/>
              </a:rPr>
              <a:t> </a:t>
            </a:r>
            <a:r>
              <a:rPr lang="en-US" spc="-10">
                <a:latin typeface="+mn-lt"/>
                <a:cs typeface="Georgia"/>
              </a:rPr>
              <a:t>for</a:t>
            </a:r>
            <a:r>
              <a:rPr lang="en-US">
                <a:latin typeface="+mn-lt"/>
                <a:cs typeface="Georgia"/>
              </a:rPr>
              <a:t> </a:t>
            </a:r>
            <a:r>
              <a:rPr lang="en-US" spc="-5">
                <a:latin typeface="+mn-lt"/>
                <a:cs typeface="Georgia"/>
              </a:rPr>
              <a:t>institutional</a:t>
            </a:r>
            <a:r>
              <a:rPr lang="en-US" spc="40">
                <a:latin typeface="+mn-lt"/>
                <a:cs typeface="Georgia"/>
              </a:rPr>
              <a:t> </a:t>
            </a:r>
            <a:r>
              <a:rPr lang="en-US" spc="-10">
                <a:latin typeface="+mn-lt"/>
                <a:cs typeface="Georgia"/>
              </a:rPr>
              <a:t>placement</a:t>
            </a:r>
            <a:r>
              <a:rPr lang="en-US" spc="30">
                <a:latin typeface="+mn-lt"/>
                <a:cs typeface="Georgia"/>
              </a:rPr>
              <a:t> </a:t>
            </a:r>
            <a:r>
              <a:rPr lang="en-US" spc="-5">
                <a:latin typeface="+mn-lt"/>
                <a:cs typeface="Georgia"/>
              </a:rPr>
              <a:t>and</a:t>
            </a:r>
            <a:r>
              <a:rPr lang="en-US" spc="15">
                <a:latin typeface="+mn-lt"/>
                <a:cs typeface="Georgia"/>
              </a:rPr>
              <a:t> </a:t>
            </a:r>
            <a:r>
              <a:rPr lang="en-US" spc="-10">
                <a:latin typeface="+mn-lt"/>
                <a:cs typeface="Georgia"/>
              </a:rPr>
              <a:t>have</a:t>
            </a:r>
            <a:r>
              <a:rPr lang="en-US">
                <a:latin typeface="+mn-lt"/>
                <a:cs typeface="Georgia"/>
              </a:rPr>
              <a:t> </a:t>
            </a:r>
            <a:r>
              <a:rPr lang="en-US" spc="-10">
                <a:latin typeface="+mn-lt"/>
                <a:cs typeface="Georgia"/>
              </a:rPr>
              <a:t>been</a:t>
            </a:r>
            <a:r>
              <a:rPr lang="en-US" spc="20">
                <a:latin typeface="+mn-lt"/>
                <a:cs typeface="Georgia"/>
              </a:rPr>
              <a:t> </a:t>
            </a:r>
            <a:r>
              <a:rPr lang="en-US" spc="-10">
                <a:latin typeface="+mn-lt"/>
                <a:cs typeface="Georgia"/>
              </a:rPr>
              <a:t>determined</a:t>
            </a:r>
            <a:r>
              <a:rPr lang="en-US">
                <a:latin typeface="+mn-lt"/>
                <a:cs typeface="Georgia"/>
              </a:rPr>
              <a:t> </a:t>
            </a:r>
            <a:r>
              <a:rPr lang="en-US" spc="-10">
                <a:latin typeface="+mn-lt"/>
                <a:cs typeface="Georgia"/>
              </a:rPr>
              <a:t>eligible</a:t>
            </a:r>
            <a:r>
              <a:rPr lang="en-US" spc="25">
                <a:latin typeface="+mn-lt"/>
                <a:cs typeface="Georgia"/>
              </a:rPr>
              <a:t> </a:t>
            </a:r>
            <a:r>
              <a:rPr lang="en-US" spc="-10">
                <a:latin typeface="+mn-lt"/>
                <a:cs typeface="Georgia"/>
              </a:rPr>
              <a:t>for </a:t>
            </a:r>
            <a:r>
              <a:rPr lang="en-US" spc="-5">
                <a:latin typeface="+mn-lt"/>
                <a:cs typeface="Georgia"/>
              </a:rPr>
              <a:t> </a:t>
            </a:r>
            <a:r>
              <a:rPr lang="en-US" spc="-10">
                <a:latin typeface="+mn-lt"/>
                <a:cs typeface="Georgia"/>
              </a:rPr>
              <a:t>waiver</a:t>
            </a:r>
            <a:r>
              <a:rPr lang="en-US" spc="10">
                <a:latin typeface="+mn-lt"/>
                <a:cs typeface="Georgia"/>
              </a:rPr>
              <a:t> </a:t>
            </a:r>
            <a:r>
              <a:rPr lang="en-US" spc="-10">
                <a:latin typeface="+mn-lt"/>
                <a:cs typeface="Georgia"/>
              </a:rPr>
              <a:t>services</a:t>
            </a:r>
            <a:endParaRPr lang="en-US">
              <a:latin typeface="+mn-lt"/>
              <a:cs typeface="Georgia"/>
            </a:endParaRPr>
          </a:p>
          <a:p>
            <a:endParaRPr lang="en-US"/>
          </a:p>
        </p:txBody>
      </p:sp>
      <p:pic>
        <p:nvPicPr>
          <p:cNvPr id="5" name="object 5">
            <a:extLst>
              <a:ext uri="{FF2B5EF4-FFF2-40B4-BE49-F238E27FC236}">
                <a16:creationId xmlns:a16="http://schemas.microsoft.com/office/drawing/2014/main" id="{C820DA7E-2107-5B4E-BF50-9FA56AFB9808}"/>
              </a:ext>
            </a:extLst>
          </p:cNvPr>
          <p:cNvPicPr/>
          <p:nvPr/>
        </p:nvPicPr>
        <p:blipFill>
          <a:blip r:embed="rId2" cstate="print"/>
          <a:stretch>
            <a:fillRect/>
          </a:stretch>
        </p:blipFill>
        <p:spPr>
          <a:xfrm>
            <a:off x="149614" y="2621279"/>
            <a:ext cx="1465826" cy="2540049"/>
          </a:xfrm>
          <a:prstGeom prst="rect">
            <a:avLst/>
          </a:prstGeom>
        </p:spPr>
      </p:pic>
    </p:spTree>
    <p:extLst>
      <p:ext uri="{BB962C8B-B14F-4D97-AF65-F5344CB8AC3E}">
        <p14:creationId xmlns:p14="http://schemas.microsoft.com/office/powerpoint/2010/main" val="9004981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62ACB5-E5DA-42AE-B1F4-BB7C8B7E6486}"/>
              </a:ext>
            </a:extLst>
          </p:cNvPr>
          <p:cNvSpPr>
            <a:spLocks noGrp="1"/>
          </p:cNvSpPr>
          <p:nvPr>
            <p:ph type="body" sz="quarter" idx="10"/>
          </p:nvPr>
        </p:nvSpPr>
        <p:spPr>
          <a:xfrm>
            <a:off x="0" y="-7"/>
            <a:ext cx="12192000" cy="954367"/>
          </a:xfrm>
        </p:spPr>
        <p:txBody>
          <a:bodyPr/>
          <a:lstStyle/>
          <a:p>
            <a:pPr algn="ctr"/>
            <a:r>
              <a:rPr lang="en-US" sz="5400" b="1" dirty="0"/>
              <a:t>Improving Care for Children, cont’d</a:t>
            </a:r>
          </a:p>
        </p:txBody>
      </p:sp>
      <p:sp>
        <p:nvSpPr>
          <p:cNvPr id="4" name="Content Placeholder 3">
            <a:extLst>
              <a:ext uri="{FF2B5EF4-FFF2-40B4-BE49-F238E27FC236}">
                <a16:creationId xmlns:a16="http://schemas.microsoft.com/office/drawing/2014/main" id="{53FA1733-3267-CC6B-D035-156D51FB48F6}"/>
              </a:ext>
            </a:extLst>
          </p:cNvPr>
          <p:cNvSpPr>
            <a:spLocks noGrp="1"/>
          </p:cNvSpPr>
          <p:nvPr>
            <p:ph sz="quarter" idx="11"/>
          </p:nvPr>
        </p:nvSpPr>
        <p:spPr>
          <a:xfrm>
            <a:off x="2416534" y="1562581"/>
            <a:ext cx="7992385" cy="4341059"/>
          </a:xfrm>
        </p:spPr>
        <p:txBody>
          <a:bodyPr/>
          <a:lstStyle/>
          <a:p>
            <a:pPr marL="884555" indent="-415290">
              <a:lnSpc>
                <a:spcPct val="100000"/>
              </a:lnSpc>
              <a:spcBef>
                <a:spcPts val="600"/>
              </a:spcBef>
              <a:spcAft>
                <a:spcPts val="0"/>
              </a:spcAft>
              <a:buClr>
                <a:srgbClr val="FFD962"/>
              </a:buClr>
              <a:buFont typeface="Wingdings" panose="05000000000000000000" pitchFamily="2" charset="2"/>
              <a:buChar char="§"/>
              <a:tabLst>
                <a:tab pos="884555" algn="l"/>
                <a:tab pos="885190" algn="l"/>
              </a:tabLst>
            </a:pPr>
            <a:r>
              <a:rPr lang="en-US" sz="2400" b="1" spc="-10">
                <a:latin typeface="+mn-lt"/>
                <a:cs typeface="Georgia"/>
              </a:rPr>
              <a:t>Crisis Residence</a:t>
            </a:r>
          </a:p>
          <a:p>
            <a:pPr marL="884555" indent="-415290">
              <a:lnSpc>
                <a:spcPct val="100000"/>
              </a:lnSpc>
              <a:spcBef>
                <a:spcPts val="600"/>
              </a:spcBef>
              <a:spcAft>
                <a:spcPts val="0"/>
              </a:spcAft>
              <a:buClr>
                <a:srgbClr val="FFD962"/>
              </a:buClr>
              <a:buFont typeface="Wingdings" panose="05000000000000000000" pitchFamily="2" charset="2"/>
              <a:buChar char="§"/>
              <a:tabLst>
                <a:tab pos="884555" algn="l"/>
                <a:tab pos="885190" algn="l"/>
              </a:tabLst>
            </a:pPr>
            <a:r>
              <a:rPr lang="en-US" sz="2400" b="1">
                <a:latin typeface="+mn-lt"/>
                <a:cs typeface="Georgia"/>
              </a:rPr>
              <a:t>Referrals to Health Home (HH) care management for children with Medicaid 0-21 years</a:t>
            </a:r>
          </a:p>
          <a:p>
            <a:pPr marL="1341755" lvl="1" indent="-415290">
              <a:lnSpc>
                <a:spcPct val="100000"/>
              </a:lnSpc>
              <a:spcBef>
                <a:spcPts val="600"/>
              </a:spcBef>
              <a:spcAft>
                <a:spcPts val="0"/>
              </a:spcAft>
              <a:buFont typeface="Wingdings" panose="05000000000000000000" pitchFamily="2" charset="2"/>
              <a:buChar char="v"/>
              <a:tabLst>
                <a:tab pos="884555" algn="l"/>
                <a:tab pos="885190" algn="l"/>
              </a:tabLst>
            </a:pPr>
            <a:r>
              <a:rPr lang="en-US" sz="2400">
                <a:latin typeface="+mn-lt"/>
                <a:cs typeface="Georgia"/>
              </a:rPr>
              <a:t>Members with two or more chronic conditions </a:t>
            </a:r>
            <a:r>
              <a:rPr lang="en-US" sz="2400" b="1">
                <a:latin typeface="+mn-lt"/>
                <a:cs typeface="Georgia"/>
              </a:rPr>
              <a:t>or</a:t>
            </a:r>
          </a:p>
          <a:p>
            <a:pPr marL="1341755" lvl="1" indent="-415290">
              <a:lnSpc>
                <a:spcPct val="100000"/>
              </a:lnSpc>
              <a:spcBef>
                <a:spcPts val="600"/>
              </a:spcBef>
              <a:spcAft>
                <a:spcPts val="0"/>
              </a:spcAft>
              <a:buFont typeface="Wingdings" panose="05000000000000000000" pitchFamily="2" charset="2"/>
              <a:buChar char="v"/>
              <a:tabLst>
                <a:tab pos="884555" algn="l"/>
                <a:tab pos="885190" algn="l"/>
              </a:tabLst>
            </a:pPr>
            <a:r>
              <a:rPr lang="en-US" sz="2400">
                <a:latin typeface="+mn-lt"/>
                <a:cs typeface="Georgia"/>
              </a:rPr>
              <a:t>A single qualifying condition (HIV/AIDS, Sickle Cell Disease, Serious Emotional Disturbance (SED), or Complex Trauma)</a:t>
            </a:r>
          </a:p>
          <a:p>
            <a:pPr marL="884555" indent="-415290">
              <a:lnSpc>
                <a:spcPct val="100000"/>
              </a:lnSpc>
              <a:spcBef>
                <a:spcPts val="600"/>
              </a:spcBef>
              <a:spcAft>
                <a:spcPts val="0"/>
              </a:spcAft>
              <a:buClr>
                <a:srgbClr val="FFD962"/>
              </a:buClr>
              <a:buFont typeface="Wingdings" panose="05000000000000000000" pitchFamily="2" charset="2"/>
              <a:buChar char="§"/>
              <a:tabLst>
                <a:tab pos="884555" algn="l"/>
                <a:tab pos="885190" algn="l"/>
              </a:tabLst>
            </a:pPr>
            <a:r>
              <a:rPr lang="en-US" sz="2400" b="1" spc="-5">
                <a:latin typeface="+mn-lt"/>
                <a:cs typeface="Georgia"/>
              </a:rPr>
              <a:t>Support</a:t>
            </a:r>
            <a:r>
              <a:rPr lang="en-US" sz="2400" b="1" spc="20">
                <a:latin typeface="+mn-lt"/>
                <a:cs typeface="Georgia"/>
              </a:rPr>
              <a:t> </a:t>
            </a:r>
            <a:r>
              <a:rPr lang="en-US" sz="2400" b="1" spc="-10">
                <a:latin typeface="+mn-lt"/>
                <a:cs typeface="Georgia"/>
              </a:rPr>
              <a:t>for</a:t>
            </a:r>
            <a:r>
              <a:rPr lang="en-US" sz="2400" b="1" spc="30">
                <a:latin typeface="+mn-lt"/>
                <a:cs typeface="Georgia"/>
              </a:rPr>
              <a:t> </a:t>
            </a:r>
            <a:r>
              <a:rPr lang="en-US" sz="2400" b="1" spc="-10">
                <a:latin typeface="+mn-lt"/>
                <a:cs typeface="Georgia"/>
              </a:rPr>
              <a:t>Children</a:t>
            </a:r>
            <a:r>
              <a:rPr lang="en-US" sz="2400" b="1" spc="35">
                <a:latin typeface="+mn-lt"/>
                <a:cs typeface="Georgia"/>
              </a:rPr>
              <a:t> </a:t>
            </a:r>
            <a:r>
              <a:rPr lang="en-US" sz="2400" b="1" spc="-5">
                <a:latin typeface="+mn-lt"/>
                <a:cs typeface="Georgia"/>
              </a:rPr>
              <a:t>placed</a:t>
            </a:r>
            <a:r>
              <a:rPr lang="en-US" sz="2400" b="1" spc="35">
                <a:latin typeface="+mn-lt"/>
                <a:cs typeface="Georgia"/>
              </a:rPr>
              <a:t> </a:t>
            </a:r>
            <a:r>
              <a:rPr lang="en-US" sz="2400" b="1" spc="-5">
                <a:latin typeface="+mn-lt"/>
                <a:cs typeface="Georgia"/>
              </a:rPr>
              <a:t>in</a:t>
            </a:r>
            <a:r>
              <a:rPr lang="en-US" sz="2400" b="1" spc="10">
                <a:latin typeface="+mn-lt"/>
                <a:cs typeface="Georgia"/>
              </a:rPr>
              <a:t> </a:t>
            </a:r>
            <a:r>
              <a:rPr lang="en-US" sz="2400" b="1" spc="-5">
                <a:latin typeface="+mn-lt"/>
                <a:cs typeface="Georgia"/>
              </a:rPr>
              <a:t>the</a:t>
            </a:r>
            <a:r>
              <a:rPr lang="en-US" sz="2400" b="1">
                <a:latin typeface="+mn-lt"/>
                <a:cs typeface="Georgia"/>
              </a:rPr>
              <a:t> </a:t>
            </a:r>
            <a:r>
              <a:rPr lang="en-US" sz="2400" b="1" spc="-10">
                <a:latin typeface="+mn-lt"/>
                <a:cs typeface="Georgia"/>
              </a:rPr>
              <a:t>care</a:t>
            </a:r>
            <a:r>
              <a:rPr lang="en-US" sz="2400" b="1" spc="30">
                <a:latin typeface="+mn-lt"/>
                <a:cs typeface="Georgia"/>
              </a:rPr>
              <a:t> </a:t>
            </a:r>
            <a:r>
              <a:rPr lang="en-US" sz="2400" b="1" spc="-10">
                <a:latin typeface="+mn-lt"/>
                <a:cs typeface="Georgia"/>
              </a:rPr>
              <a:t>of</a:t>
            </a:r>
            <a:r>
              <a:rPr lang="en-US" sz="2400" b="1" spc="20">
                <a:latin typeface="+mn-lt"/>
                <a:cs typeface="Georgia"/>
              </a:rPr>
              <a:t> </a:t>
            </a:r>
            <a:r>
              <a:rPr lang="en-US" sz="2400" b="1" spc="-10">
                <a:latin typeface="+mn-lt"/>
                <a:cs typeface="Georgia"/>
              </a:rPr>
              <a:t>Voluntary</a:t>
            </a:r>
            <a:r>
              <a:rPr lang="en-US" sz="2400" b="1" spc="55">
                <a:latin typeface="+mn-lt"/>
                <a:cs typeface="Georgia"/>
              </a:rPr>
              <a:t> </a:t>
            </a:r>
            <a:r>
              <a:rPr lang="en-US" sz="2400" b="1" spc="-5">
                <a:latin typeface="+mn-lt"/>
                <a:cs typeface="Georgia"/>
              </a:rPr>
              <a:t>Foster</a:t>
            </a:r>
            <a:r>
              <a:rPr lang="en-US" sz="2400" b="1" spc="10">
                <a:latin typeface="+mn-lt"/>
                <a:cs typeface="Georgia"/>
              </a:rPr>
              <a:t> </a:t>
            </a:r>
            <a:r>
              <a:rPr lang="en-US" sz="2400" b="1" spc="-10">
                <a:latin typeface="+mn-lt"/>
                <a:cs typeface="Georgia"/>
              </a:rPr>
              <a:t>Care</a:t>
            </a:r>
            <a:r>
              <a:rPr lang="en-US" sz="2400" b="1" spc="30">
                <a:latin typeface="+mn-lt"/>
                <a:cs typeface="Georgia"/>
              </a:rPr>
              <a:t> </a:t>
            </a:r>
            <a:r>
              <a:rPr lang="en-US" sz="2400" b="1" spc="-5">
                <a:latin typeface="+mn-lt"/>
                <a:cs typeface="Georgia"/>
              </a:rPr>
              <a:t>Agencies (VFCAs)</a:t>
            </a:r>
            <a:endParaRPr lang="en-US" sz="2400">
              <a:latin typeface="+mn-lt"/>
              <a:cs typeface="Georgia"/>
            </a:endParaRPr>
          </a:p>
          <a:p>
            <a:pPr marL="1269365" lvl="1" indent="-342900">
              <a:lnSpc>
                <a:spcPct val="100000"/>
              </a:lnSpc>
              <a:spcBef>
                <a:spcPts val="600"/>
              </a:spcBef>
              <a:spcAft>
                <a:spcPts val="0"/>
              </a:spcAft>
              <a:buFont typeface="Wingdings" panose="05000000000000000000" pitchFamily="2" charset="2"/>
              <a:buChar char="v"/>
              <a:tabLst>
                <a:tab pos="1156335" algn="l"/>
              </a:tabLst>
            </a:pPr>
            <a:r>
              <a:rPr lang="en-US" sz="2400" spc="-10">
                <a:latin typeface="+mn-lt"/>
                <a:cs typeface="Georgia"/>
              </a:rPr>
              <a:t>Members</a:t>
            </a:r>
            <a:r>
              <a:rPr lang="en-US" sz="2400" spc="10">
                <a:latin typeface="+mn-lt"/>
                <a:cs typeface="Georgia"/>
              </a:rPr>
              <a:t> </a:t>
            </a:r>
            <a:r>
              <a:rPr lang="en-US" sz="2400" spc="-10">
                <a:latin typeface="+mn-lt"/>
                <a:cs typeface="Georgia"/>
              </a:rPr>
              <a:t>will</a:t>
            </a:r>
            <a:r>
              <a:rPr lang="en-US" sz="2400" spc="15">
                <a:latin typeface="+mn-lt"/>
                <a:cs typeface="Georgia"/>
              </a:rPr>
              <a:t> </a:t>
            </a:r>
            <a:r>
              <a:rPr lang="en-US" sz="2400" spc="-10">
                <a:latin typeface="+mn-lt"/>
                <a:cs typeface="Georgia"/>
              </a:rPr>
              <a:t>have</a:t>
            </a:r>
            <a:r>
              <a:rPr lang="en-US" sz="2400" spc="-5">
                <a:latin typeface="+mn-lt"/>
                <a:cs typeface="Georgia"/>
              </a:rPr>
              <a:t> access</a:t>
            </a:r>
            <a:r>
              <a:rPr lang="en-US" sz="2400" spc="10">
                <a:latin typeface="+mn-lt"/>
                <a:cs typeface="Georgia"/>
              </a:rPr>
              <a:t> </a:t>
            </a:r>
            <a:r>
              <a:rPr lang="en-US" sz="2400" spc="-5">
                <a:latin typeface="+mn-lt"/>
                <a:cs typeface="Georgia"/>
              </a:rPr>
              <a:t>to </a:t>
            </a:r>
            <a:r>
              <a:rPr lang="en-US" sz="2400" spc="-10">
                <a:latin typeface="+mn-lt"/>
                <a:cs typeface="Georgia"/>
              </a:rPr>
              <a:t>new</a:t>
            </a:r>
            <a:r>
              <a:rPr lang="en-US" sz="2400" spc="10">
                <a:latin typeface="+mn-lt"/>
                <a:cs typeface="Georgia"/>
              </a:rPr>
              <a:t> </a:t>
            </a:r>
            <a:r>
              <a:rPr lang="en-US" sz="2400" spc="-10">
                <a:latin typeface="+mn-lt"/>
                <a:cs typeface="Georgia"/>
              </a:rPr>
              <a:t>benefits</a:t>
            </a:r>
            <a:r>
              <a:rPr lang="en-US" sz="2400" spc="30">
                <a:latin typeface="+mn-lt"/>
                <a:cs typeface="Georgia"/>
              </a:rPr>
              <a:t> </a:t>
            </a:r>
            <a:r>
              <a:rPr lang="en-US" sz="2400" spc="-5">
                <a:latin typeface="+mn-lt"/>
                <a:cs typeface="Georgia"/>
              </a:rPr>
              <a:t>and</a:t>
            </a:r>
            <a:r>
              <a:rPr lang="en-US" sz="2400" spc="15">
                <a:latin typeface="+mn-lt"/>
                <a:cs typeface="Georgia"/>
              </a:rPr>
              <a:t> </a:t>
            </a:r>
            <a:r>
              <a:rPr lang="en-US" sz="2400" spc="-5">
                <a:latin typeface="+mn-lt"/>
                <a:cs typeface="Georgia"/>
              </a:rPr>
              <a:t>care</a:t>
            </a:r>
            <a:endParaRPr lang="en-US" sz="2400">
              <a:latin typeface="+mn-lt"/>
              <a:cs typeface="Georgia"/>
            </a:endParaRPr>
          </a:p>
          <a:p>
            <a:endParaRPr lang="en-US" sz="2400"/>
          </a:p>
        </p:txBody>
      </p:sp>
      <p:pic>
        <p:nvPicPr>
          <p:cNvPr id="5" name="object 5">
            <a:extLst>
              <a:ext uri="{FF2B5EF4-FFF2-40B4-BE49-F238E27FC236}">
                <a16:creationId xmlns:a16="http://schemas.microsoft.com/office/drawing/2014/main" id="{0D487493-609D-F02E-CC76-905E8D273EF3}"/>
              </a:ext>
            </a:extLst>
          </p:cNvPr>
          <p:cNvPicPr/>
          <p:nvPr/>
        </p:nvPicPr>
        <p:blipFill>
          <a:blip r:embed="rId2" cstate="print"/>
          <a:stretch>
            <a:fillRect/>
          </a:stretch>
        </p:blipFill>
        <p:spPr>
          <a:xfrm>
            <a:off x="713494" y="2334078"/>
            <a:ext cx="1465826" cy="2540049"/>
          </a:xfrm>
          <a:prstGeom prst="rect">
            <a:avLst/>
          </a:prstGeom>
        </p:spPr>
      </p:pic>
    </p:spTree>
    <p:extLst>
      <p:ext uri="{BB962C8B-B14F-4D97-AF65-F5344CB8AC3E}">
        <p14:creationId xmlns:p14="http://schemas.microsoft.com/office/powerpoint/2010/main" val="2250240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AA150-540D-AC46-DAA5-9141F5E96C02}"/>
              </a:ext>
            </a:extLst>
          </p:cNvPr>
          <p:cNvSpPr>
            <a:spLocks noGrp="1"/>
          </p:cNvSpPr>
          <p:nvPr>
            <p:ph type="title"/>
          </p:nvPr>
        </p:nvSpPr>
        <p:spPr>
          <a:xfrm>
            <a:off x="457200" y="0"/>
            <a:ext cx="11277600" cy="1088020"/>
          </a:xfrm>
        </p:spPr>
        <p:txBody>
          <a:bodyPr/>
          <a:lstStyle/>
          <a:p>
            <a:r>
              <a:rPr lang="en-US" err="1"/>
              <a:t>MetroPlusHealth</a:t>
            </a:r>
            <a:r>
              <a:rPr lang="en-US"/>
              <a:t> Insurance Product LINES</a:t>
            </a:r>
          </a:p>
        </p:txBody>
      </p:sp>
      <p:graphicFrame>
        <p:nvGraphicFramePr>
          <p:cNvPr id="8" name="Content Placeholder 7">
            <a:extLst>
              <a:ext uri="{FF2B5EF4-FFF2-40B4-BE49-F238E27FC236}">
                <a16:creationId xmlns:a16="http://schemas.microsoft.com/office/drawing/2014/main" id="{65140F6B-FD71-BD5C-2662-E693CA53C9B6}"/>
              </a:ext>
            </a:extLst>
          </p:cNvPr>
          <p:cNvGraphicFramePr>
            <a:graphicFrameLocks noGrp="1"/>
          </p:cNvGraphicFramePr>
          <p:nvPr>
            <p:ph idx="1"/>
            <p:extLst>
              <p:ext uri="{D42A27DB-BD31-4B8C-83A1-F6EECF244321}">
                <p14:modId xmlns:p14="http://schemas.microsoft.com/office/powerpoint/2010/main" val="2922780152"/>
              </p:ext>
            </p:extLst>
          </p:nvPr>
        </p:nvGraphicFramePr>
        <p:xfrm>
          <a:off x="457200" y="1371600"/>
          <a:ext cx="2672082" cy="4145280"/>
        </p:xfrm>
        <a:graphic>
          <a:graphicData uri="http://schemas.openxmlformats.org/drawingml/2006/table">
            <a:tbl>
              <a:tblPr firstRow="1" bandRow="1">
                <a:tableStyleId>{5C22544A-7EE6-4342-B048-85BDC9FD1C3A}</a:tableStyleId>
              </a:tblPr>
              <a:tblGrid>
                <a:gridCol w="2672082">
                  <a:extLst>
                    <a:ext uri="{9D8B030D-6E8A-4147-A177-3AD203B41FA5}">
                      <a16:colId xmlns:a16="http://schemas.microsoft.com/office/drawing/2014/main" val="1079746948"/>
                    </a:ext>
                  </a:extLst>
                </a:gridCol>
              </a:tblGrid>
              <a:tr h="1049177">
                <a:tc>
                  <a:txBody>
                    <a:bodyPr/>
                    <a:lstStyle/>
                    <a:p>
                      <a:pPr algn="ctr"/>
                      <a:r>
                        <a:rPr lang="en-US">
                          <a:solidFill>
                            <a:srgbClr val="002060"/>
                          </a:solidFill>
                          <a:latin typeface="Arial Black"/>
                        </a:rPr>
                        <a:t>INDIVIDUAL &amp; FAMILY PLANS</a:t>
                      </a:r>
                    </a:p>
                  </a:txBody>
                  <a:tcPr anchor="ctr"/>
                </a:tc>
                <a:extLst>
                  <a:ext uri="{0D108BD9-81ED-4DB2-BD59-A6C34878D82A}">
                    <a16:rowId xmlns:a16="http://schemas.microsoft.com/office/drawing/2014/main" val="3181436975"/>
                  </a:ext>
                </a:extLst>
              </a:tr>
              <a:tr h="689166">
                <a:tc>
                  <a:txBody>
                    <a:bodyPr/>
                    <a:lstStyle/>
                    <a:p>
                      <a:r>
                        <a:rPr lang="en-US">
                          <a:hlinkClick r:id="rId3"/>
                        </a:rPr>
                        <a:t>Medicaid Managed Care (MMC)</a:t>
                      </a:r>
                      <a:r>
                        <a:rPr lang="en-US"/>
                        <a:t> </a:t>
                      </a:r>
                    </a:p>
                  </a:txBody>
                  <a:tcPr anchor="ctr"/>
                </a:tc>
                <a:extLst>
                  <a:ext uri="{0D108BD9-81ED-4DB2-BD59-A6C34878D82A}">
                    <a16:rowId xmlns:a16="http://schemas.microsoft.com/office/drawing/2014/main" val="804281577"/>
                  </a:ext>
                </a:extLst>
              </a:tr>
              <a:tr h="668594">
                <a:tc>
                  <a:txBody>
                    <a:bodyPr/>
                    <a:lstStyle/>
                    <a:p>
                      <a:r>
                        <a:rPr lang="en-US">
                          <a:hlinkClick r:id="rId4"/>
                        </a:rPr>
                        <a:t>Child Health Plus (CHP)</a:t>
                      </a:r>
                      <a:endParaRPr lang="en-US"/>
                    </a:p>
                  </a:txBody>
                  <a:tcPr anchor="ctr"/>
                </a:tc>
                <a:extLst>
                  <a:ext uri="{0D108BD9-81ED-4DB2-BD59-A6C34878D82A}">
                    <a16:rowId xmlns:a16="http://schemas.microsoft.com/office/drawing/2014/main" val="259223879"/>
                  </a:ext>
                </a:extLst>
              </a:tr>
              <a:tr h="668594">
                <a:tc>
                  <a:txBody>
                    <a:bodyPr/>
                    <a:lstStyle/>
                    <a:p>
                      <a:r>
                        <a:rPr lang="en-US">
                          <a:hlinkClick r:id="rId5"/>
                        </a:rPr>
                        <a:t>Essential Plan (EP)</a:t>
                      </a:r>
                      <a:endParaRPr lang="en-US"/>
                    </a:p>
                  </a:txBody>
                  <a:tcPr anchor="ctr"/>
                </a:tc>
                <a:extLst>
                  <a:ext uri="{0D108BD9-81ED-4DB2-BD59-A6C34878D82A}">
                    <a16:rowId xmlns:a16="http://schemas.microsoft.com/office/drawing/2014/main" val="403061530"/>
                  </a:ext>
                </a:extLst>
              </a:tr>
              <a:tr h="1069749">
                <a:tc>
                  <a:txBody>
                    <a:bodyPr/>
                    <a:lstStyle/>
                    <a:p>
                      <a:r>
                        <a:rPr lang="en-US">
                          <a:hlinkClick r:id="rId6"/>
                        </a:rPr>
                        <a:t>Qualified Health Plans (QHP) – Marketplace Plans</a:t>
                      </a:r>
                      <a:endParaRPr lang="en-US"/>
                    </a:p>
                  </a:txBody>
                  <a:tcPr anchor="ctr"/>
                </a:tc>
                <a:extLst>
                  <a:ext uri="{0D108BD9-81ED-4DB2-BD59-A6C34878D82A}">
                    <a16:rowId xmlns:a16="http://schemas.microsoft.com/office/drawing/2014/main" val="4013663512"/>
                  </a:ext>
                </a:extLst>
              </a:tr>
            </a:tbl>
          </a:graphicData>
        </a:graphic>
      </p:graphicFrame>
      <p:graphicFrame>
        <p:nvGraphicFramePr>
          <p:cNvPr id="9" name="Table 8">
            <a:extLst>
              <a:ext uri="{FF2B5EF4-FFF2-40B4-BE49-F238E27FC236}">
                <a16:creationId xmlns:a16="http://schemas.microsoft.com/office/drawing/2014/main" id="{5128FEFB-64BB-2779-F3DC-D2478F014688}"/>
              </a:ext>
            </a:extLst>
          </p:cNvPr>
          <p:cNvGraphicFramePr>
            <a:graphicFrameLocks noGrp="1"/>
          </p:cNvGraphicFramePr>
          <p:nvPr>
            <p:extLst>
              <p:ext uri="{D42A27DB-BD31-4B8C-83A1-F6EECF244321}">
                <p14:modId xmlns:p14="http://schemas.microsoft.com/office/powerpoint/2010/main" val="723040000"/>
              </p:ext>
            </p:extLst>
          </p:nvPr>
        </p:nvGraphicFramePr>
        <p:xfrm>
          <a:off x="3342641" y="1371600"/>
          <a:ext cx="2540000" cy="4072507"/>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772998868"/>
                    </a:ext>
                  </a:extLst>
                </a:gridCol>
              </a:tblGrid>
              <a:tr h="1206669">
                <a:tc>
                  <a:txBody>
                    <a:bodyPr/>
                    <a:lstStyle/>
                    <a:p>
                      <a:pPr algn="ctr"/>
                      <a:r>
                        <a:rPr lang="en-US" sz="1800" b="1" kern="1200">
                          <a:solidFill>
                            <a:srgbClr val="002060"/>
                          </a:solidFill>
                          <a:latin typeface="Arial Black"/>
                          <a:ea typeface="+mn-ea"/>
                          <a:cs typeface="+mn-cs"/>
                        </a:rPr>
                        <a:t>MEDICARE &amp; DUAL-ELIGIBLE PLANS</a:t>
                      </a:r>
                    </a:p>
                  </a:txBody>
                  <a:tcPr anchor="ctr"/>
                </a:tc>
                <a:extLst>
                  <a:ext uri="{0D108BD9-81ED-4DB2-BD59-A6C34878D82A}">
                    <a16:rowId xmlns:a16="http://schemas.microsoft.com/office/drawing/2014/main" val="3061658013"/>
                  </a:ext>
                </a:extLst>
              </a:tr>
              <a:tr h="905002">
                <a:tc>
                  <a:txBody>
                    <a:bodyPr/>
                    <a:lstStyle/>
                    <a:p>
                      <a:r>
                        <a:rPr lang="en-US">
                          <a:hlinkClick r:id="rId7"/>
                        </a:rPr>
                        <a:t>Medicare Advantage Plan (HMO D-SNP</a:t>
                      </a:r>
                      <a:r>
                        <a:rPr lang="en-US"/>
                        <a:t>) </a:t>
                      </a:r>
                    </a:p>
                  </a:txBody>
                  <a:tcPr anchor="ctr"/>
                </a:tc>
                <a:extLst>
                  <a:ext uri="{0D108BD9-81ED-4DB2-BD59-A6C34878D82A}">
                    <a16:rowId xmlns:a16="http://schemas.microsoft.com/office/drawing/2014/main" val="868336776"/>
                  </a:ext>
                </a:extLst>
              </a:tr>
              <a:tr h="879862">
                <a:tc>
                  <a:txBody>
                    <a:bodyPr/>
                    <a:lstStyle/>
                    <a:p>
                      <a:r>
                        <a:rPr lang="en-US">
                          <a:hlinkClick r:id="rId8"/>
                        </a:rPr>
                        <a:t>Medicare Platinum Plan (HMO)</a:t>
                      </a:r>
                      <a:endParaRPr lang="en-US"/>
                    </a:p>
                  </a:txBody>
                  <a:tcPr anchor="ctr"/>
                </a:tc>
                <a:extLst>
                  <a:ext uri="{0D108BD9-81ED-4DB2-BD59-A6C34878D82A}">
                    <a16:rowId xmlns:a16="http://schemas.microsoft.com/office/drawing/2014/main" val="85335613"/>
                  </a:ext>
                </a:extLst>
              </a:tr>
              <a:tr h="1080974">
                <a:tc>
                  <a:txBody>
                    <a:bodyPr/>
                    <a:lstStyle/>
                    <a:p>
                      <a:r>
                        <a:rPr lang="en-US" dirty="0">
                          <a:hlinkClick r:id="rId9"/>
                        </a:rPr>
                        <a:t>MetroPlus UltraCare (HMO D-SNP)</a:t>
                      </a:r>
                      <a:r>
                        <a:rPr lang="en-US" dirty="0"/>
                        <a:t> </a:t>
                      </a:r>
                    </a:p>
                  </a:txBody>
                  <a:tcPr anchor="ctr"/>
                </a:tc>
                <a:extLst>
                  <a:ext uri="{0D108BD9-81ED-4DB2-BD59-A6C34878D82A}">
                    <a16:rowId xmlns:a16="http://schemas.microsoft.com/office/drawing/2014/main" val="3171623744"/>
                  </a:ext>
                </a:extLst>
              </a:tr>
            </a:tbl>
          </a:graphicData>
        </a:graphic>
      </p:graphicFrame>
      <p:graphicFrame>
        <p:nvGraphicFramePr>
          <p:cNvPr id="10" name="Table 9">
            <a:extLst>
              <a:ext uri="{FF2B5EF4-FFF2-40B4-BE49-F238E27FC236}">
                <a16:creationId xmlns:a16="http://schemas.microsoft.com/office/drawing/2014/main" id="{44E7F2F9-4CF5-BC9B-D070-23904C7F8E09}"/>
              </a:ext>
            </a:extLst>
          </p:cNvPr>
          <p:cNvGraphicFramePr>
            <a:graphicFrameLocks noGrp="1"/>
          </p:cNvGraphicFramePr>
          <p:nvPr>
            <p:extLst>
              <p:ext uri="{D42A27DB-BD31-4B8C-83A1-F6EECF244321}">
                <p14:modId xmlns:p14="http://schemas.microsoft.com/office/powerpoint/2010/main" val="4050471176"/>
              </p:ext>
            </p:extLst>
          </p:nvPr>
        </p:nvGraphicFramePr>
        <p:xfrm>
          <a:off x="6096000" y="1371602"/>
          <a:ext cx="2560322" cy="4145280"/>
        </p:xfrm>
        <a:graphic>
          <a:graphicData uri="http://schemas.openxmlformats.org/drawingml/2006/table">
            <a:tbl>
              <a:tblPr firstRow="1" bandRow="1">
                <a:tableStyleId>{5C22544A-7EE6-4342-B048-85BDC9FD1C3A}</a:tableStyleId>
              </a:tblPr>
              <a:tblGrid>
                <a:gridCol w="2560322">
                  <a:extLst>
                    <a:ext uri="{9D8B030D-6E8A-4147-A177-3AD203B41FA5}">
                      <a16:colId xmlns:a16="http://schemas.microsoft.com/office/drawing/2014/main" val="1151734544"/>
                    </a:ext>
                  </a:extLst>
                </a:gridCol>
              </a:tblGrid>
              <a:tr h="1036320">
                <a:tc>
                  <a:txBody>
                    <a:bodyPr/>
                    <a:lstStyle/>
                    <a:p>
                      <a:pPr algn="ctr"/>
                      <a:r>
                        <a:rPr lang="en-US" sz="1800" b="1" kern="1200">
                          <a:solidFill>
                            <a:srgbClr val="002060"/>
                          </a:solidFill>
                          <a:latin typeface="Arial Black"/>
                          <a:ea typeface="+mn-ea"/>
                          <a:cs typeface="+mn-cs"/>
                        </a:rPr>
                        <a:t>SPECIAL NEEDS &amp; LONG-TERM CARE</a:t>
                      </a:r>
                    </a:p>
                  </a:txBody>
                  <a:tcPr anchor="ctr"/>
                </a:tc>
                <a:extLst>
                  <a:ext uri="{0D108BD9-81ED-4DB2-BD59-A6C34878D82A}">
                    <a16:rowId xmlns:a16="http://schemas.microsoft.com/office/drawing/2014/main" val="2585514383"/>
                  </a:ext>
                </a:extLst>
              </a:tr>
              <a:tr h="1036320">
                <a:tc>
                  <a:txBody>
                    <a:bodyPr/>
                    <a:lstStyle/>
                    <a:p>
                      <a:r>
                        <a:rPr lang="en-US">
                          <a:hlinkClick r:id="rId10"/>
                        </a:rPr>
                        <a:t>Enhanced (HARP) Plan</a:t>
                      </a:r>
                      <a:r>
                        <a:rPr lang="en-US"/>
                        <a:t> </a:t>
                      </a:r>
                    </a:p>
                  </a:txBody>
                  <a:tcPr anchor="ctr"/>
                </a:tc>
                <a:extLst>
                  <a:ext uri="{0D108BD9-81ED-4DB2-BD59-A6C34878D82A}">
                    <a16:rowId xmlns:a16="http://schemas.microsoft.com/office/drawing/2014/main" val="182630375"/>
                  </a:ext>
                </a:extLst>
              </a:tr>
              <a:tr h="1036320">
                <a:tc>
                  <a:txBody>
                    <a:bodyPr/>
                    <a:lstStyle/>
                    <a:p>
                      <a:r>
                        <a:rPr lang="en-US">
                          <a:hlinkClick r:id="rId11"/>
                        </a:rPr>
                        <a:t>Managed Long-Term Care</a:t>
                      </a:r>
                      <a:r>
                        <a:rPr lang="en-US"/>
                        <a:t> </a:t>
                      </a:r>
                    </a:p>
                  </a:txBody>
                  <a:tcPr anchor="ctr"/>
                </a:tc>
                <a:extLst>
                  <a:ext uri="{0D108BD9-81ED-4DB2-BD59-A6C34878D82A}">
                    <a16:rowId xmlns:a16="http://schemas.microsoft.com/office/drawing/2014/main" val="3616492898"/>
                  </a:ext>
                </a:extLst>
              </a:tr>
              <a:tr h="1036320">
                <a:tc>
                  <a:txBody>
                    <a:bodyPr/>
                    <a:lstStyle/>
                    <a:p>
                      <a:r>
                        <a:rPr lang="en-US">
                          <a:hlinkClick r:id="rId12"/>
                        </a:rPr>
                        <a:t>Partnership In Care (PIC) (HIV SNP)</a:t>
                      </a:r>
                      <a:r>
                        <a:rPr lang="en-US"/>
                        <a:t> </a:t>
                      </a:r>
                    </a:p>
                  </a:txBody>
                  <a:tcPr anchor="ctr"/>
                </a:tc>
                <a:extLst>
                  <a:ext uri="{0D108BD9-81ED-4DB2-BD59-A6C34878D82A}">
                    <a16:rowId xmlns:a16="http://schemas.microsoft.com/office/drawing/2014/main" val="693639888"/>
                  </a:ext>
                </a:extLst>
              </a:tr>
            </a:tbl>
          </a:graphicData>
        </a:graphic>
      </p:graphicFrame>
      <p:graphicFrame>
        <p:nvGraphicFramePr>
          <p:cNvPr id="31" name="Table 10">
            <a:extLst>
              <a:ext uri="{FF2B5EF4-FFF2-40B4-BE49-F238E27FC236}">
                <a16:creationId xmlns:a16="http://schemas.microsoft.com/office/drawing/2014/main" id="{E948C07C-3911-67BA-EFE3-41F15A0DE07B}"/>
              </a:ext>
            </a:extLst>
          </p:cNvPr>
          <p:cNvGraphicFramePr>
            <a:graphicFrameLocks noGrp="1"/>
          </p:cNvGraphicFramePr>
          <p:nvPr>
            <p:extLst>
              <p:ext uri="{D42A27DB-BD31-4B8C-83A1-F6EECF244321}">
                <p14:modId xmlns:p14="http://schemas.microsoft.com/office/powerpoint/2010/main" val="1708259804"/>
              </p:ext>
            </p:extLst>
          </p:nvPr>
        </p:nvGraphicFramePr>
        <p:xfrm>
          <a:off x="8948424" y="1361440"/>
          <a:ext cx="2786376" cy="4124958"/>
        </p:xfrm>
        <a:graphic>
          <a:graphicData uri="http://schemas.openxmlformats.org/drawingml/2006/table">
            <a:tbl>
              <a:tblPr firstRow="1" bandRow="1">
                <a:tableStyleId>{5C22544A-7EE6-4342-B048-85BDC9FD1C3A}</a:tableStyleId>
              </a:tblPr>
              <a:tblGrid>
                <a:gridCol w="2786376">
                  <a:extLst>
                    <a:ext uri="{9D8B030D-6E8A-4147-A177-3AD203B41FA5}">
                      <a16:colId xmlns:a16="http://schemas.microsoft.com/office/drawing/2014/main" val="2584429854"/>
                    </a:ext>
                  </a:extLst>
                </a:gridCol>
              </a:tblGrid>
              <a:tr h="1121248">
                <a:tc>
                  <a:txBody>
                    <a:bodyPr/>
                    <a:lstStyle/>
                    <a:p>
                      <a:pPr algn="ctr"/>
                      <a:r>
                        <a:rPr lang="en-US" sz="1800" b="1" kern="1200">
                          <a:solidFill>
                            <a:srgbClr val="002060"/>
                          </a:solidFill>
                          <a:latin typeface="Arial Black"/>
                          <a:ea typeface="+mn-ea"/>
                          <a:cs typeface="+mn-cs"/>
                        </a:rPr>
                        <a:t>COMMERCIAL PLANS (NYC Employee Plans)</a:t>
                      </a:r>
                    </a:p>
                  </a:txBody>
                  <a:tcPr anchor="ctr"/>
                </a:tc>
                <a:extLst>
                  <a:ext uri="{0D108BD9-81ED-4DB2-BD59-A6C34878D82A}">
                    <a16:rowId xmlns:a16="http://schemas.microsoft.com/office/drawing/2014/main" val="1685565616"/>
                  </a:ext>
                </a:extLst>
              </a:tr>
              <a:tr h="1501855">
                <a:tc>
                  <a:txBody>
                    <a:bodyPr/>
                    <a:lstStyle/>
                    <a:p>
                      <a:r>
                        <a:rPr lang="en-US">
                          <a:hlinkClick r:id="rId13"/>
                        </a:rPr>
                        <a:t>MetroPlusHealth Gold Plan</a:t>
                      </a:r>
                      <a:r>
                        <a:rPr lang="en-US"/>
                        <a:t> </a:t>
                      </a:r>
                    </a:p>
                  </a:txBody>
                  <a:tcPr anchor="ctr"/>
                </a:tc>
                <a:extLst>
                  <a:ext uri="{0D108BD9-81ED-4DB2-BD59-A6C34878D82A}">
                    <a16:rowId xmlns:a16="http://schemas.microsoft.com/office/drawing/2014/main" val="1814380340"/>
                  </a:ext>
                </a:extLst>
              </a:tr>
              <a:tr h="1501855">
                <a:tc>
                  <a:txBody>
                    <a:bodyPr/>
                    <a:lstStyle/>
                    <a:p>
                      <a:r>
                        <a:rPr lang="en-US">
                          <a:hlinkClick r:id="rId14"/>
                        </a:rPr>
                        <a:t>MetroPlusHealth </a:t>
                      </a:r>
                      <a:r>
                        <a:rPr lang="en-US" err="1">
                          <a:hlinkClick r:id="rId14"/>
                        </a:rPr>
                        <a:t>GoldCare</a:t>
                      </a:r>
                      <a:r>
                        <a:rPr lang="en-US">
                          <a:hlinkClick r:id="rId14"/>
                        </a:rPr>
                        <a:t> Plans</a:t>
                      </a:r>
                      <a:r>
                        <a:rPr lang="en-US"/>
                        <a:t> </a:t>
                      </a:r>
                    </a:p>
                  </a:txBody>
                  <a:tcPr anchor="ctr"/>
                </a:tc>
                <a:extLst>
                  <a:ext uri="{0D108BD9-81ED-4DB2-BD59-A6C34878D82A}">
                    <a16:rowId xmlns:a16="http://schemas.microsoft.com/office/drawing/2014/main" val="1670912160"/>
                  </a:ext>
                </a:extLst>
              </a:tr>
            </a:tbl>
          </a:graphicData>
        </a:graphic>
      </p:graphicFrame>
    </p:spTree>
    <p:extLst>
      <p:ext uri="{BB962C8B-B14F-4D97-AF65-F5344CB8AC3E}">
        <p14:creationId xmlns:p14="http://schemas.microsoft.com/office/powerpoint/2010/main" val="30982565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C3501A-1434-51D8-490D-CF6C71B58B3D}"/>
              </a:ext>
            </a:extLst>
          </p:cNvPr>
          <p:cNvSpPr>
            <a:spLocks noGrp="1"/>
          </p:cNvSpPr>
          <p:nvPr>
            <p:ph type="body" sz="quarter" idx="10"/>
          </p:nvPr>
        </p:nvSpPr>
        <p:spPr>
          <a:xfrm>
            <a:off x="0" y="-7"/>
            <a:ext cx="12192000" cy="954367"/>
          </a:xfrm>
        </p:spPr>
        <p:txBody>
          <a:bodyPr/>
          <a:lstStyle/>
          <a:p>
            <a:pPr algn="ctr"/>
            <a:r>
              <a:rPr lang="en-US" sz="5400" b="1"/>
              <a:t>Additional Initiatives </a:t>
            </a:r>
          </a:p>
        </p:txBody>
      </p:sp>
      <p:sp>
        <p:nvSpPr>
          <p:cNvPr id="4" name="Content Placeholder 3">
            <a:extLst>
              <a:ext uri="{FF2B5EF4-FFF2-40B4-BE49-F238E27FC236}">
                <a16:creationId xmlns:a16="http://schemas.microsoft.com/office/drawing/2014/main" id="{D29C5846-A3C7-3534-31C7-8475809BB7C1}"/>
              </a:ext>
            </a:extLst>
          </p:cNvPr>
          <p:cNvSpPr>
            <a:spLocks noGrp="1"/>
          </p:cNvSpPr>
          <p:nvPr>
            <p:ph sz="quarter" idx="11"/>
          </p:nvPr>
        </p:nvSpPr>
        <p:spPr>
          <a:xfrm>
            <a:off x="341864" y="1536382"/>
            <a:ext cx="11508271" cy="3785235"/>
          </a:xfrm>
        </p:spPr>
        <p:txBody>
          <a:bodyPr/>
          <a:lstStyle/>
          <a:p>
            <a:pPr marL="12065" marR="0" lvl="0" algn="l" defTabSz="914400" rtl="0" eaLnBrk="1" fontAlgn="auto" latinLnBrk="0" hangingPunct="1">
              <a:lnSpc>
                <a:spcPts val="2645"/>
              </a:lnSpc>
              <a:spcBef>
                <a:spcPts val="0"/>
              </a:spcBef>
              <a:spcAft>
                <a:spcPts val="0"/>
              </a:spcAft>
              <a:buClr>
                <a:srgbClr val="FFD962"/>
              </a:buClr>
              <a:buSzTx/>
              <a:tabLst>
                <a:tab pos="241935" algn="l"/>
              </a:tabLst>
              <a:defRPr/>
            </a:pPr>
            <a:r>
              <a:rPr kumimoji="0" lang="en-US" sz="2100" b="1" i="0" u="none" strike="noStrike" kern="1200" cap="none" spc="-5" normalizeH="0" baseline="0" noProof="0">
                <a:ln>
                  <a:noFill/>
                </a:ln>
                <a:solidFill>
                  <a:prstClr val="black"/>
                </a:solidFill>
                <a:effectLst/>
                <a:uLnTx/>
                <a:uFillTx/>
                <a:latin typeface="+mn-lt"/>
                <a:ea typeface="+mn-ea"/>
                <a:cs typeface="Georgia"/>
              </a:rPr>
              <a:t>Psychotropic Pharmacy</a:t>
            </a:r>
            <a:r>
              <a:rPr kumimoji="0" lang="en-US" sz="2100" b="1" i="0" u="none" strike="noStrike" kern="1200" cap="none" spc="-10" normalizeH="0" baseline="0" noProof="0">
                <a:ln>
                  <a:noFill/>
                </a:ln>
                <a:solidFill>
                  <a:prstClr val="black"/>
                </a:solidFill>
                <a:effectLst/>
                <a:uLnTx/>
                <a:uFillTx/>
                <a:latin typeface="+mn-lt"/>
                <a:ea typeface="+mn-ea"/>
                <a:cs typeface="Georgia"/>
              </a:rPr>
              <a:t> </a:t>
            </a:r>
            <a:r>
              <a:rPr kumimoji="0" lang="en-US" sz="2100" b="1" i="0" u="none" strike="noStrike" kern="1200" cap="none" spc="-5" normalizeH="0" baseline="0" noProof="0">
                <a:ln>
                  <a:noFill/>
                </a:ln>
                <a:solidFill>
                  <a:prstClr val="black"/>
                </a:solidFill>
                <a:effectLst/>
                <a:uLnTx/>
                <a:uFillTx/>
                <a:latin typeface="+mn-lt"/>
                <a:ea typeface="+mn-ea"/>
                <a:cs typeface="Georgia"/>
              </a:rPr>
              <a:t>Initiative</a:t>
            </a:r>
          </a:p>
          <a:p>
            <a:pPr marL="697865" lvl="1">
              <a:lnSpc>
                <a:spcPts val="2645"/>
              </a:lnSpc>
              <a:spcBef>
                <a:spcPts val="0"/>
              </a:spcBef>
              <a:spcAft>
                <a:spcPts val="0"/>
              </a:spcAft>
              <a:buClr>
                <a:srgbClr val="FFD962"/>
              </a:buClr>
              <a:tabLst>
                <a:tab pos="241935" algn="l"/>
              </a:tabLst>
              <a:defRPr/>
            </a:pPr>
            <a:r>
              <a:rPr kumimoji="0" lang="en-US" sz="2100" b="0" i="0" u="none" strike="noStrike" kern="1200" cap="none" spc="-5" normalizeH="0" baseline="0" noProof="0">
                <a:ln>
                  <a:noFill/>
                </a:ln>
                <a:solidFill>
                  <a:prstClr val="black"/>
                </a:solidFill>
                <a:effectLst/>
                <a:uLnTx/>
                <a:uFillTx/>
                <a:latin typeface="+mn-lt"/>
                <a:ea typeface="+mn-ea"/>
                <a:cs typeface="Georgia"/>
              </a:rPr>
              <a:t>Medicaid children on </a:t>
            </a:r>
            <a:r>
              <a:rPr kumimoji="0" lang="en-US" sz="2100" b="0" i="0" u="none" strike="noStrike" kern="1200" cap="none" spc="0" normalizeH="0" baseline="0" noProof="0">
                <a:ln>
                  <a:noFill/>
                </a:ln>
                <a:solidFill>
                  <a:prstClr val="black"/>
                </a:solidFill>
                <a:effectLst/>
                <a:uLnTx/>
                <a:uFillTx/>
                <a:latin typeface="+mn-lt"/>
                <a:ea typeface="+mn-ea"/>
                <a:cs typeface="Georgia"/>
              </a:rPr>
              <a:t>multiple </a:t>
            </a:r>
            <a:r>
              <a:rPr kumimoji="0" lang="en-US" sz="2100" b="0" i="0" u="none" strike="noStrike" kern="1200" cap="none" spc="-5" normalizeH="0" baseline="0" noProof="0">
                <a:ln>
                  <a:noFill/>
                </a:ln>
                <a:solidFill>
                  <a:prstClr val="black"/>
                </a:solidFill>
                <a:effectLst/>
                <a:uLnTx/>
                <a:uFillTx/>
                <a:latin typeface="+mn-lt"/>
                <a:ea typeface="+mn-ea"/>
                <a:cs typeface="Georgia"/>
              </a:rPr>
              <a:t>psychotropic </a:t>
            </a:r>
            <a:r>
              <a:rPr kumimoji="0" lang="en-US" sz="2100" b="0" i="0" u="none" strike="noStrike" kern="1200" cap="none" spc="0" normalizeH="0" baseline="0" noProof="0">
                <a:ln>
                  <a:noFill/>
                </a:ln>
                <a:solidFill>
                  <a:prstClr val="black"/>
                </a:solidFill>
                <a:effectLst/>
                <a:uLnTx/>
                <a:uFillTx/>
                <a:latin typeface="+mn-lt"/>
                <a:ea typeface="+mn-ea"/>
                <a:cs typeface="Georgia"/>
              </a:rPr>
              <a:t>medications receive </a:t>
            </a:r>
            <a:r>
              <a:rPr kumimoji="0" lang="en-US" sz="2100" b="0" i="0" u="none" strike="noStrike" kern="1200" cap="none" spc="-5" normalizeH="0" baseline="0" noProof="0">
                <a:ln>
                  <a:noFill/>
                </a:ln>
                <a:solidFill>
                  <a:prstClr val="black"/>
                </a:solidFill>
                <a:effectLst/>
                <a:uLnTx/>
                <a:uFillTx/>
                <a:latin typeface="+mn-lt"/>
                <a:ea typeface="+mn-ea"/>
                <a:cs typeface="Georgia"/>
              </a:rPr>
              <a:t>telephonic MetroPlusHealth CSS </a:t>
            </a:r>
            <a:r>
              <a:rPr kumimoji="0" lang="en-US" sz="2100" b="0" i="0" u="none" strike="noStrike" kern="1200" cap="none" spc="0" normalizeH="0" baseline="0" noProof="0">
                <a:ln>
                  <a:noFill/>
                </a:ln>
                <a:solidFill>
                  <a:prstClr val="black"/>
                </a:solidFill>
                <a:effectLst/>
                <a:uLnTx/>
                <a:uFillTx/>
                <a:latin typeface="+mn-lt"/>
                <a:ea typeface="+mn-ea"/>
                <a:cs typeface="Georgia"/>
              </a:rPr>
              <a:t>team </a:t>
            </a:r>
            <a:r>
              <a:rPr kumimoji="0" lang="en-US" sz="2100" b="0" i="0" u="none" strike="noStrike" kern="1200" cap="none" spc="-5" normalizeH="0" baseline="0" noProof="0">
                <a:ln>
                  <a:noFill/>
                </a:ln>
                <a:solidFill>
                  <a:prstClr val="black"/>
                </a:solidFill>
                <a:effectLst/>
                <a:uLnTx/>
                <a:uFillTx/>
                <a:latin typeface="+mn-lt"/>
                <a:ea typeface="+mn-ea"/>
                <a:cs typeface="Georgia"/>
              </a:rPr>
              <a:t>support </a:t>
            </a:r>
            <a:r>
              <a:rPr kumimoji="0" lang="en-US" sz="2100" b="0" i="0" u="none" strike="noStrike" kern="1200" cap="none" spc="0" normalizeH="0" baseline="0" noProof="0">
                <a:ln>
                  <a:noFill/>
                </a:ln>
                <a:solidFill>
                  <a:prstClr val="black"/>
                </a:solidFill>
                <a:effectLst/>
                <a:uLnTx/>
                <a:uFillTx/>
                <a:latin typeface="+mn-lt"/>
                <a:ea typeface="+mn-ea"/>
                <a:cs typeface="Georgia"/>
              </a:rPr>
              <a:t>to assess needs, review </a:t>
            </a:r>
            <a:r>
              <a:rPr kumimoji="0" lang="en-US" sz="2100" b="0" i="0" u="none" strike="noStrike" kern="1200" cap="none" spc="-5" normalizeH="0" baseline="0" noProof="0">
                <a:ln>
                  <a:noFill/>
                </a:ln>
                <a:solidFill>
                  <a:prstClr val="black"/>
                </a:solidFill>
                <a:effectLst/>
                <a:uLnTx/>
                <a:uFillTx/>
                <a:latin typeface="+mn-lt"/>
                <a:ea typeface="+mn-ea"/>
                <a:cs typeface="Georgia"/>
              </a:rPr>
              <a:t>gaps </a:t>
            </a:r>
            <a:r>
              <a:rPr kumimoji="0" lang="en-US" sz="2100" b="0" i="0" u="none" strike="noStrike" kern="1200" cap="none" spc="0" normalizeH="0" baseline="0" noProof="0">
                <a:ln>
                  <a:noFill/>
                </a:ln>
                <a:solidFill>
                  <a:prstClr val="black"/>
                </a:solidFill>
                <a:effectLst/>
                <a:uLnTx/>
                <a:uFillTx/>
                <a:latin typeface="+mn-lt"/>
                <a:ea typeface="+mn-ea"/>
                <a:cs typeface="Georgia"/>
              </a:rPr>
              <a:t>in </a:t>
            </a:r>
            <a:r>
              <a:rPr kumimoji="0" lang="en-US" sz="2100" b="0" i="0" u="none" strike="noStrike" kern="1200" cap="none" spc="-5" normalizeH="0" baseline="0" noProof="0">
                <a:ln>
                  <a:noFill/>
                </a:ln>
                <a:solidFill>
                  <a:prstClr val="black"/>
                </a:solidFill>
                <a:effectLst/>
                <a:uLnTx/>
                <a:uFillTx/>
                <a:latin typeface="+mn-lt"/>
                <a:ea typeface="+mn-ea"/>
                <a:cs typeface="Georgia"/>
              </a:rPr>
              <a:t>care, </a:t>
            </a:r>
            <a:r>
              <a:rPr kumimoji="0" lang="en-US" sz="2100" b="0" i="0" u="none" strike="noStrike" kern="1200" cap="none" spc="0" normalizeH="0" baseline="0" noProof="0">
                <a:ln>
                  <a:noFill/>
                </a:ln>
                <a:solidFill>
                  <a:prstClr val="black"/>
                </a:solidFill>
                <a:effectLst/>
                <a:uLnTx/>
                <a:uFillTx/>
                <a:latin typeface="+mn-lt"/>
                <a:ea typeface="+mn-ea"/>
                <a:cs typeface="Georgia"/>
              </a:rPr>
              <a:t>and assist </a:t>
            </a:r>
            <a:r>
              <a:rPr kumimoji="0" lang="en-US" sz="2100" b="0" i="0" u="none" strike="noStrike" kern="1200" cap="none" spc="-5" normalizeH="0" baseline="0" noProof="0">
                <a:ln>
                  <a:noFill/>
                </a:ln>
                <a:solidFill>
                  <a:prstClr val="black"/>
                </a:solidFill>
                <a:effectLst/>
                <a:uLnTx/>
                <a:uFillTx/>
                <a:latin typeface="+mn-lt"/>
                <a:ea typeface="+mn-ea"/>
                <a:cs typeface="Georgia"/>
              </a:rPr>
              <a:t>with community</a:t>
            </a:r>
            <a:r>
              <a:rPr kumimoji="0" lang="en-US" sz="2100" b="0" i="0" u="none" strike="noStrike" kern="1200" cap="none" spc="-10" normalizeH="0" baseline="0" noProof="0">
                <a:ln>
                  <a:noFill/>
                </a:ln>
                <a:solidFill>
                  <a:prstClr val="black"/>
                </a:solidFill>
                <a:effectLst/>
                <a:uLnTx/>
                <a:uFillTx/>
                <a:latin typeface="+mn-lt"/>
                <a:ea typeface="+mn-ea"/>
                <a:cs typeface="Georgia"/>
              </a:rPr>
              <a:t> </a:t>
            </a:r>
            <a:r>
              <a:rPr kumimoji="0" lang="en-US" sz="2100" b="0" i="0" u="none" strike="noStrike" kern="1200" cap="none" spc="-5" normalizeH="0" baseline="0" noProof="0">
                <a:ln>
                  <a:noFill/>
                </a:ln>
                <a:solidFill>
                  <a:prstClr val="black"/>
                </a:solidFill>
                <a:effectLst/>
                <a:uLnTx/>
                <a:uFillTx/>
                <a:latin typeface="+mn-lt"/>
                <a:ea typeface="+mn-ea"/>
                <a:cs typeface="Georgia"/>
              </a:rPr>
              <a:t>linkages</a:t>
            </a:r>
            <a:r>
              <a:rPr kumimoji="0" lang="en-US" sz="2100" b="0" i="0" u="none" strike="noStrike" kern="1200" cap="none" spc="20" normalizeH="0" baseline="0" noProof="0">
                <a:ln>
                  <a:noFill/>
                </a:ln>
                <a:solidFill>
                  <a:prstClr val="black"/>
                </a:solidFill>
                <a:effectLst/>
                <a:uLnTx/>
                <a:uFillTx/>
                <a:latin typeface="+mn-lt"/>
                <a:ea typeface="+mn-ea"/>
                <a:cs typeface="Georgia"/>
              </a:rPr>
              <a:t> </a:t>
            </a:r>
            <a:r>
              <a:rPr kumimoji="0" lang="en-US" sz="2100" b="0" i="0" u="none" strike="noStrike" kern="1200" cap="none" spc="-5" normalizeH="0" baseline="0" noProof="0">
                <a:ln>
                  <a:noFill/>
                </a:ln>
                <a:solidFill>
                  <a:prstClr val="black"/>
                </a:solidFill>
                <a:effectLst/>
                <a:uLnTx/>
                <a:uFillTx/>
                <a:latin typeface="+mn-lt"/>
                <a:ea typeface="+mn-ea"/>
                <a:cs typeface="Georgia"/>
              </a:rPr>
              <a:t>including</a:t>
            </a:r>
            <a:r>
              <a:rPr kumimoji="0" lang="en-US" sz="2100" b="0" i="0" u="none" strike="noStrike" kern="1200" cap="none" spc="10" normalizeH="0" baseline="0" noProof="0">
                <a:ln>
                  <a:noFill/>
                </a:ln>
                <a:solidFill>
                  <a:prstClr val="black"/>
                </a:solidFill>
                <a:effectLst/>
                <a:uLnTx/>
                <a:uFillTx/>
                <a:latin typeface="+mn-lt"/>
                <a:ea typeface="+mn-ea"/>
                <a:cs typeface="Georgia"/>
              </a:rPr>
              <a:t> </a:t>
            </a:r>
            <a:r>
              <a:rPr kumimoji="0" lang="en-US" sz="2100" b="0" i="0" u="none" strike="noStrike" kern="1200" cap="none" spc="0" normalizeH="0" baseline="0" noProof="0">
                <a:ln>
                  <a:noFill/>
                </a:ln>
                <a:solidFill>
                  <a:prstClr val="black"/>
                </a:solidFill>
                <a:effectLst/>
                <a:uLnTx/>
                <a:uFillTx/>
                <a:latin typeface="+mn-lt"/>
                <a:ea typeface="+mn-ea"/>
                <a:cs typeface="Georgia"/>
              </a:rPr>
              <a:t>treatment,</a:t>
            </a:r>
            <a:r>
              <a:rPr kumimoji="0" lang="en-US" sz="2100" b="0" i="0" u="none" strike="noStrike" kern="1200" cap="none" spc="-25" normalizeH="0" baseline="0" noProof="0">
                <a:ln>
                  <a:noFill/>
                </a:ln>
                <a:solidFill>
                  <a:prstClr val="black"/>
                </a:solidFill>
                <a:effectLst/>
                <a:uLnTx/>
                <a:uFillTx/>
                <a:latin typeface="+mn-lt"/>
                <a:ea typeface="+mn-ea"/>
                <a:cs typeface="Georgia"/>
              </a:rPr>
              <a:t> </a:t>
            </a:r>
            <a:r>
              <a:rPr kumimoji="0" lang="en-US" sz="2100" b="0" i="0" u="none" strike="noStrike" kern="1200" cap="none" spc="-5" normalizeH="0" baseline="0" noProof="0">
                <a:ln>
                  <a:noFill/>
                </a:ln>
                <a:solidFill>
                  <a:prstClr val="black"/>
                </a:solidFill>
                <a:effectLst/>
                <a:uLnTx/>
                <a:uFillTx/>
                <a:latin typeface="+mn-lt"/>
                <a:ea typeface="+mn-ea"/>
                <a:cs typeface="Georgia"/>
              </a:rPr>
              <a:t>housing, food</a:t>
            </a:r>
            <a:r>
              <a:rPr kumimoji="0" lang="en-US" sz="2100" b="0" i="0" u="none" strike="noStrike" kern="1200" cap="none" spc="10" normalizeH="0" baseline="0" noProof="0">
                <a:ln>
                  <a:noFill/>
                </a:ln>
                <a:solidFill>
                  <a:prstClr val="black"/>
                </a:solidFill>
                <a:effectLst/>
                <a:uLnTx/>
                <a:uFillTx/>
                <a:latin typeface="+mn-lt"/>
                <a:ea typeface="+mn-ea"/>
                <a:cs typeface="Georgia"/>
              </a:rPr>
              <a:t> </a:t>
            </a:r>
            <a:r>
              <a:rPr kumimoji="0" lang="en-US" sz="2100" b="0" i="0" u="none" strike="noStrike" kern="1200" cap="none" spc="0" normalizeH="0" baseline="0" noProof="0">
                <a:ln>
                  <a:noFill/>
                </a:ln>
                <a:solidFill>
                  <a:prstClr val="black"/>
                </a:solidFill>
                <a:effectLst/>
                <a:uLnTx/>
                <a:uFillTx/>
                <a:latin typeface="+mn-lt"/>
                <a:ea typeface="+mn-ea"/>
                <a:cs typeface="Georgia"/>
              </a:rPr>
              <a:t>insecurity,</a:t>
            </a:r>
            <a:r>
              <a:rPr kumimoji="0" lang="en-US" sz="2100" b="0" i="0" u="none" strike="noStrike" kern="1200" cap="none" spc="15" normalizeH="0" baseline="0" noProof="0">
                <a:ln>
                  <a:noFill/>
                </a:ln>
                <a:solidFill>
                  <a:prstClr val="black"/>
                </a:solidFill>
                <a:effectLst/>
                <a:uLnTx/>
                <a:uFillTx/>
                <a:latin typeface="+mn-lt"/>
                <a:ea typeface="+mn-ea"/>
                <a:cs typeface="Georgia"/>
              </a:rPr>
              <a:t> </a:t>
            </a:r>
            <a:r>
              <a:rPr kumimoji="0" lang="en-US" sz="2100" b="0" i="0" u="none" strike="noStrike" kern="1200" cap="none" spc="-5" normalizeH="0" baseline="0" noProof="0">
                <a:ln>
                  <a:noFill/>
                </a:ln>
                <a:solidFill>
                  <a:prstClr val="black"/>
                </a:solidFill>
                <a:effectLst/>
                <a:uLnTx/>
                <a:uFillTx/>
                <a:latin typeface="+mn-lt"/>
                <a:ea typeface="+mn-ea"/>
                <a:cs typeface="Georgia"/>
              </a:rPr>
              <a:t>health</a:t>
            </a:r>
            <a:r>
              <a:rPr kumimoji="0" lang="en-US" sz="2100" b="0" i="0" u="none" strike="noStrike" kern="1200" cap="none" spc="0" normalizeH="0" baseline="0" noProof="0">
                <a:ln>
                  <a:noFill/>
                </a:ln>
                <a:solidFill>
                  <a:prstClr val="black"/>
                </a:solidFill>
                <a:effectLst/>
                <a:uLnTx/>
                <a:uFillTx/>
                <a:latin typeface="+mn-lt"/>
                <a:ea typeface="+mn-ea"/>
                <a:cs typeface="Georgia"/>
              </a:rPr>
              <a:t> </a:t>
            </a:r>
            <a:r>
              <a:rPr kumimoji="0" lang="en-US" sz="2100" b="0" i="0" u="none" strike="noStrike" kern="1200" cap="none" spc="-5" normalizeH="0" baseline="0" noProof="0">
                <a:ln>
                  <a:noFill/>
                </a:ln>
                <a:solidFill>
                  <a:prstClr val="black"/>
                </a:solidFill>
                <a:effectLst/>
                <a:uLnTx/>
                <a:uFillTx/>
                <a:latin typeface="+mn-lt"/>
                <a:ea typeface="+mn-ea"/>
                <a:cs typeface="Georgia"/>
              </a:rPr>
              <a:t>coverage </a:t>
            </a:r>
            <a:r>
              <a:rPr kumimoji="0" lang="en-US" sz="2100" b="0" i="0" u="none" strike="noStrike" kern="1200" cap="none" spc="-470" normalizeH="0" baseline="0" noProof="0">
                <a:ln>
                  <a:noFill/>
                </a:ln>
                <a:solidFill>
                  <a:prstClr val="black"/>
                </a:solidFill>
                <a:effectLst/>
                <a:uLnTx/>
                <a:uFillTx/>
                <a:latin typeface="+mn-lt"/>
                <a:ea typeface="+mn-ea"/>
                <a:cs typeface="Georgia"/>
              </a:rPr>
              <a:t> </a:t>
            </a:r>
            <a:r>
              <a:rPr kumimoji="0" lang="en-US" sz="2100" b="0" i="0" u="none" strike="noStrike" kern="1200" cap="none" spc="-5" normalizeH="0" baseline="0" noProof="0">
                <a:ln>
                  <a:noFill/>
                </a:ln>
                <a:solidFill>
                  <a:prstClr val="black"/>
                </a:solidFill>
                <a:effectLst/>
                <a:uLnTx/>
                <a:uFillTx/>
                <a:latin typeface="+mn-lt"/>
                <a:ea typeface="+mn-ea"/>
                <a:cs typeface="Georgia"/>
              </a:rPr>
              <a:t>for caregivers,</a:t>
            </a:r>
            <a:r>
              <a:rPr kumimoji="0" lang="en-US" sz="2100" b="0" i="0" u="none" strike="noStrike" kern="1200" cap="none" spc="-20" normalizeH="0" baseline="0" noProof="0">
                <a:ln>
                  <a:noFill/>
                </a:ln>
                <a:solidFill>
                  <a:prstClr val="black"/>
                </a:solidFill>
                <a:effectLst/>
                <a:uLnTx/>
                <a:uFillTx/>
                <a:latin typeface="+mn-lt"/>
                <a:ea typeface="+mn-ea"/>
                <a:cs typeface="Georgia"/>
              </a:rPr>
              <a:t> </a:t>
            </a:r>
            <a:r>
              <a:rPr kumimoji="0" lang="en-US" sz="2100" b="0" i="0" u="none" strike="noStrike" kern="1200" cap="none" spc="0" normalizeH="0" baseline="0" noProof="0">
                <a:ln>
                  <a:noFill/>
                </a:ln>
                <a:solidFill>
                  <a:prstClr val="black"/>
                </a:solidFill>
                <a:effectLst/>
                <a:uLnTx/>
                <a:uFillTx/>
                <a:latin typeface="+mn-lt"/>
                <a:ea typeface="+mn-ea"/>
                <a:cs typeface="Georgia"/>
              </a:rPr>
              <a:t>and</a:t>
            </a:r>
            <a:r>
              <a:rPr kumimoji="0" lang="en-US" sz="2100" b="0" i="0" u="none" strike="noStrike" kern="1200" cap="none" spc="10" normalizeH="0" baseline="0" noProof="0">
                <a:ln>
                  <a:noFill/>
                </a:ln>
                <a:solidFill>
                  <a:prstClr val="black"/>
                </a:solidFill>
                <a:effectLst/>
                <a:uLnTx/>
                <a:uFillTx/>
                <a:latin typeface="+mn-lt"/>
                <a:ea typeface="+mn-ea"/>
                <a:cs typeface="Georgia"/>
              </a:rPr>
              <a:t> </a:t>
            </a:r>
            <a:r>
              <a:rPr kumimoji="0" lang="en-US" sz="2100" b="0" i="0" u="none" strike="noStrike" kern="1200" cap="none" spc="-5" normalizeH="0" baseline="0" noProof="0">
                <a:ln>
                  <a:noFill/>
                </a:ln>
                <a:solidFill>
                  <a:prstClr val="black"/>
                </a:solidFill>
                <a:effectLst/>
                <a:uLnTx/>
                <a:uFillTx/>
                <a:latin typeface="+mn-lt"/>
                <a:ea typeface="+mn-ea"/>
                <a:cs typeface="Georgia"/>
              </a:rPr>
              <a:t>technology/educational</a:t>
            </a:r>
            <a:r>
              <a:rPr kumimoji="0" lang="en-US" sz="2100" b="0" i="0" u="none" strike="noStrike" kern="1200" cap="none" spc="-40" normalizeH="0" baseline="0" noProof="0">
                <a:ln>
                  <a:noFill/>
                </a:ln>
                <a:solidFill>
                  <a:prstClr val="black"/>
                </a:solidFill>
                <a:effectLst/>
                <a:uLnTx/>
                <a:uFillTx/>
                <a:latin typeface="+mn-lt"/>
                <a:ea typeface="+mn-ea"/>
                <a:cs typeface="Georgia"/>
              </a:rPr>
              <a:t> </a:t>
            </a:r>
            <a:r>
              <a:rPr kumimoji="0" lang="en-US" sz="2100" b="0" i="0" u="none" strike="noStrike" kern="1200" cap="none" spc="0" normalizeH="0" baseline="0" noProof="0">
                <a:ln>
                  <a:noFill/>
                </a:ln>
                <a:solidFill>
                  <a:prstClr val="black"/>
                </a:solidFill>
                <a:effectLst/>
                <a:uLnTx/>
                <a:uFillTx/>
                <a:latin typeface="+mn-lt"/>
                <a:ea typeface="+mn-ea"/>
                <a:cs typeface="Georgia"/>
              </a:rPr>
              <a:t>issues.</a:t>
            </a:r>
          </a:p>
          <a:p>
            <a:pPr marR="37465" indent="-215900">
              <a:lnSpc>
                <a:spcPct val="100000"/>
              </a:lnSpc>
              <a:spcBef>
                <a:spcPts val="0"/>
              </a:spcBef>
              <a:spcAft>
                <a:spcPts val="0"/>
              </a:spcAft>
              <a:buClr>
                <a:srgbClr val="FFD962"/>
              </a:buClr>
              <a:tabLst>
                <a:tab pos="699135" algn="l"/>
              </a:tabLst>
              <a:defRPr/>
            </a:pPr>
            <a:endParaRPr kumimoji="0" lang="en-US" sz="2100" b="1" i="0" u="none" strike="noStrike" kern="1200" cap="none" spc="-5" normalizeH="0" baseline="0" noProof="0">
              <a:ln>
                <a:noFill/>
              </a:ln>
              <a:solidFill>
                <a:prstClr val="black"/>
              </a:solidFill>
              <a:effectLst/>
              <a:uLnTx/>
              <a:uFillTx/>
              <a:latin typeface="+mn-lt"/>
              <a:ea typeface="+mn-ea"/>
              <a:cs typeface="Georgia"/>
            </a:endParaRPr>
          </a:p>
          <a:p>
            <a:pPr marR="37465" indent="-215900">
              <a:lnSpc>
                <a:spcPct val="100000"/>
              </a:lnSpc>
              <a:spcBef>
                <a:spcPts val="0"/>
              </a:spcBef>
              <a:spcAft>
                <a:spcPts val="0"/>
              </a:spcAft>
              <a:buClr>
                <a:srgbClr val="FFD962"/>
              </a:buClr>
              <a:tabLst>
                <a:tab pos="699135" algn="l"/>
              </a:tabLst>
              <a:defRPr/>
            </a:pPr>
            <a:r>
              <a:rPr kumimoji="0" lang="en-US" sz="2100" b="1" i="0" u="none" strike="noStrike" kern="1200" cap="none" spc="-5" normalizeH="0" baseline="0" noProof="0">
                <a:ln>
                  <a:noFill/>
                </a:ln>
                <a:solidFill>
                  <a:prstClr val="black"/>
                </a:solidFill>
                <a:effectLst/>
                <a:uLnTx/>
                <a:uFillTx/>
                <a:latin typeface="+mn-lt"/>
                <a:ea typeface="+mn-ea"/>
                <a:cs typeface="Georgia"/>
              </a:rPr>
              <a:t>Children/youth</a:t>
            </a:r>
            <a:r>
              <a:rPr kumimoji="0" lang="en-US" sz="2100" b="1" i="0" u="none" strike="noStrike" kern="1200" cap="none" spc="15" normalizeH="0" baseline="0" noProof="0">
                <a:ln>
                  <a:noFill/>
                </a:ln>
                <a:solidFill>
                  <a:prstClr val="black"/>
                </a:solidFill>
                <a:effectLst/>
                <a:uLnTx/>
                <a:uFillTx/>
                <a:latin typeface="+mn-lt"/>
                <a:ea typeface="+mn-ea"/>
                <a:cs typeface="Georgia"/>
              </a:rPr>
              <a:t> </a:t>
            </a:r>
            <a:r>
              <a:rPr kumimoji="0" lang="en-US" sz="2100" b="1" i="0" u="none" strike="noStrike" kern="1200" cap="none" spc="0" normalizeH="0" baseline="0" noProof="0">
                <a:ln>
                  <a:noFill/>
                </a:ln>
                <a:solidFill>
                  <a:prstClr val="black"/>
                </a:solidFill>
                <a:effectLst/>
                <a:uLnTx/>
                <a:uFillTx/>
                <a:latin typeface="+mn-lt"/>
                <a:ea typeface="+mn-ea"/>
                <a:cs typeface="Georgia"/>
              </a:rPr>
              <a:t>on</a:t>
            </a:r>
            <a:r>
              <a:rPr kumimoji="0" lang="en-US" sz="2100" b="1" i="0" u="none" strike="noStrike" kern="1200" cap="none" spc="-15" normalizeH="0" baseline="0" noProof="0">
                <a:ln>
                  <a:noFill/>
                </a:ln>
                <a:solidFill>
                  <a:prstClr val="black"/>
                </a:solidFill>
                <a:effectLst/>
                <a:uLnTx/>
                <a:uFillTx/>
                <a:latin typeface="+mn-lt"/>
                <a:ea typeface="+mn-ea"/>
                <a:cs typeface="Georgia"/>
              </a:rPr>
              <a:t> </a:t>
            </a:r>
            <a:r>
              <a:rPr kumimoji="0" lang="en-US" sz="2100" b="1" i="0" u="none" strike="noStrike" kern="1200" cap="none" spc="-5" normalizeH="0" baseline="0" noProof="0">
                <a:ln>
                  <a:noFill/>
                </a:ln>
                <a:solidFill>
                  <a:prstClr val="black"/>
                </a:solidFill>
                <a:effectLst/>
                <a:uLnTx/>
                <a:uFillTx/>
                <a:latin typeface="+mn-lt"/>
                <a:ea typeface="+mn-ea"/>
                <a:cs typeface="Georgia"/>
              </a:rPr>
              <a:t>Blood</a:t>
            </a:r>
            <a:r>
              <a:rPr kumimoji="0" lang="en-US" sz="2100" b="1" i="0" u="none" strike="noStrike" kern="1200" cap="none" spc="0" normalizeH="0" baseline="0" noProof="0">
                <a:ln>
                  <a:noFill/>
                </a:ln>
                <a:solidFill>
                  <a:prstClr val="black"/>
                </a:solidFill>
                <a:effectLst/>
                <a:uLnTx/>
                <a:uFillTx/>
                <a:latin typeface="+mn-lt"/>
                <a:ea typeface="+mn-ea"/>
                <a:cs typeface="Georgia"/>
              </a:rPr>
              <a:t> </a:t>
            </a:r>
            <a:r>
              <a:rPr kumimoji="0" lang="en-US" sz="2100" b="1" i="0" u="none" strike="noStrike" kern="1200" cap="none" spc="-5" normalizeH="0" baseline="0" noProof="0">
                <a:ln>
                  <a:noFill/>
                </a:ln>
                <a:solidFill>
                  <a:prstClr val="black"/>
                </a:solidFill>
                <a:effectLst/>
                <a:uLnTx/>
                <a:uFillTx/>
                <a:latin typeface="+mn-lt"/>
                <a:ea typeface="+mn-ea"/>
                <a:cs typeface="Georgia"/>
              </a:rPr>
              <a:t>Clotting</a:t>
            </a:r>
            <a:r>
              <a:rPr kumimoji="0" lang="en-US" sz="2100" b="1" i="0" u="none" strike="noStrike" kern="1200" cap="none" spc="0" normalizeH="0" baseline="0" noProof="0">
                <a:ln>
                  <a:noFill/>
                </a:ln>
                <a:solidFill>
                  <a:prstClr val="black"/>
                </a:solidFill>
                <a:effectLst/>
                <a:uLnTx/>
                <a:uFillTx/>
                <a:latin typeface="+mn-lt"/>
                <a:ea typeface="+mn-ea"/>
                <a:cs typeface="Georgia"/>
              </a:rPr>
              <a:t> </a:t>
            </a:r>
            <a:r>
              <a:rPr kumimoji="0" lang="en-US" sz="2100" b="1" i="0" u="none" strike="noStrike" kern="1200" cap="none" spc="-10" normalizeH="0" baseline="0" noProof="0">
                <a:ln>
                  <a:noFill/>
                </a:ln>
                <a:solidFill>
                  <a:prstClr val="black"/>
                </a:solidFill>
                <a:effectLst/>
                <a:uLnTx/>
                <a:uFillTx/>
                <a:latin typeface="+mn-lt"/>
                <a:ea typeface="+mn-ea"/>
                <a:cs typeface="Georgia"/>
              </a:rPr>
              <a:t>Factor</a:t>
            </a:r>
            <a:r>
              <a:rPr kumimoji="0" lang="en-US" sz="2100" b="1" i="0" u="none" strike="noStrike" kern="1200" cap="none" spc="0" normalizeH="0" baseline="0" noProof="0">
                <a:ln>
                  <a:noFill/>
                </a:ln>
                <a:solidFill>
                  <a:prstClr val="black"/>
                </a:solidFill>
                <a:effectLst/>
                <a:uLnTx/>
                <a:uFillTx/>
                <a:latin typeface="+mn-lt"/>
                <a:ea typeface="+mn-ea"/>
                <a:cs typeface="Georgia"/>
              </a:rPr>
              <a:t> </a:t>
            </a:r>
            <a:r>
              <a:rPr kumimoji="0" lang="en-US" sz="2100" b="1" i="0" u="none" strike="noStrike" kern="1200" cap="none" spc="-5" normalizeH="0" baseline="0" noProof="0">
                <a:ln>
                  <a:noFill/>
                </a:ln>
                <a:solidFill>
                  <a:prstClr val="black"/>
                </a:solidFill>
                <a:effectLst/>
                <a:uLnTx/>
                <a:uFillTx/>
                <a:latin typeface="+mn-lt"/>
                <a:ea typeface="+mn-ea"/>
                <a:cs typeface="Georgia"/>
              </a:rPr>
              <a:t>Medications</a:t>
            </a:r>
          </a:p>
          <a:p>
            <a:pPr marR="37465" lvl="1" indent="-215900">
              <a:lnSpc>
                <a:spcPct val="100000"/>
              </a:lnSpc>
              <a:spcBef>
                <a:spcPts val="0"/>
              </a:spcBef>
              <a:spcAft>
                <a:spcPts val="0"/>
              </a:spcAft>
              <a:buClr>
                <a:srgbClr val="FFD962"/>
              </a:buClr>
              <a:tabLst>
                <a:tab pos="699135" algn="l"/>
              </a:tabLst>
              <a:defRPr/>
            </a:pPr>
            <a:r>
              <a:rPr lang="en-US" sz="2100" spc="-5">
                <a:solidFill>
                  <a:prstClr val="black"/>
                </a:solidFill>
                <a:latin typeface="+mn-lt"/>
                <a:cs typeface="Georgia"/>
              </a:rPr>
              <a:t>CSS provides care management for members on blood clotting factor.</a:t>
            </a:r>
            <a:endParaRPr kumimoji="0" lang="en-US" sz="2100" i="0" u="none" strike="noStrike" kern="1200" cap="none" spc="0" normalizeH="0" baseline="0" noProof="0">
              <a:ln>
                <a:noFill/>
              </a:ln>
              <a:solidFill>
                <a:prstClr val="black"/>
              </a:solidFill>
              <a:effectLst/>
              <a:uLnTx/>
              <a:uFillTx/>
              <a:latin typeface="+mn-lt"/>
              <a:ea typeface="+mn-ea"/>
              <a:cs typeface="Georgia"/>
            </a:endParaRPr>
          </a:p>
          <a:p>
            <a:pPr marL="12065" marR="0" lvl="0" algn="l" defTabSz="914400" rtl="0" eaLnBrk="1" fontAlgn="auto" latinLnBrk="0" hangingPunct="1">
              <a:lnSpc>
                <a:spcPct val="100000"/>
              </a:lnSpc>
              <a:spcBef>
                <a:spcPts val="0"/>
              </a:spcBef>
              <a:spcAft>
                <a:spcPts val="0"/>
              </a:spcAft>
              <a:buClr>
                <a:srgbClr val="FFD962"/>
              </a:buClr>
              <a:buSzTx/>
              <a:tabLst>
                <a:tab pos="241935" algn="l"/>
              </a:tabLst>
              <a:defRPr/>
            </a:pPr>
            <a:endParaRPr kumimoji="0" lang="en-US" sz="2100" b="1" i="0" u="none" strike="noStrike" kern="1200" cap="none" spc="-5" normalizeH="0" baseline="0" noProof="0">
              <a:ln>
                <a:noFill/>
              </a:ln>
              <a:solidFill>
                <a:prstClr val="black"/>
              </a:solidFill>
              <a:effectLst/>
              <a:uLnTx/>
              <a:uFillTx/>
              <a:latin typeface="+mn-lt"/>
              <a:ea typeface="+mn-ea"/>
              <a:cs typeface="Georgia"/>
            </a:endParaRPr>
          </a:p>
          <a:p>
            <a:pPr marL="12065" marR="0" lvl="0" algn="l" defTabSz="914400" rtl="0" eaLnBrk="1" fontAlgn="auto" latinLnBrk="0" hangingPunct="1">
              <a:lnSpc>
                <a:spcPct val="100000"/>
              </a:lnSpc>
              <a:spcBef>
                <a:spcPts val="0"/>
              </a:spcBef>
              <a:spcAft>
                <a:spcPts val="0"/>
              </a:spcAft>
              <a:buClr>
                <a:srgbClr val="FFD962"/>
              </a:buClr>
              <a:buSzTx/>
              <a:tabLst>
                <a:tab pos="241935" algn="l"/>
              </a:tabLst>
              <a:defRPr/>
            </a:pPr>
            <a:r>
              <a:rPr kumimoji="0" lang="en-US" sz="2100" b="1" i="0" u="none" strike="noStrike" kern="1200" cap="none" spc="-5" normalizeH="0" baseline="0" noProof="0">
                <a:ln>
                  <a:noFill/>
                </a:ln>
                <a:solidFill>
                  <a:prstClr val="black"/>
                </a:solidFill>
                <a:effectLst/>
                <a:uLnTx/>
                <a:uFillTx/>
                <a:latin typeface="+mn-lt"/>
                <a:ea typeface="+mn-ea"/>
                <a:cs typeface="Georgia"/>
              </a:rPr>
              <a:t>Children/Youth with</a:t>
            </a:r>
            <a:r>
              <a:rPr kumimoji="0" lang="en-US" sz="2100" b="1" i="0" u="none" strike="noStrike" kern="1200" cap="none" spc="-20" normalizeH="0" baseline="0" noProof="0">
                <a:ln>
                  <a:noFill/>
                </a:ln>
                <a:solidFill>
                  <a:prstClr val="black"/>
                </a:solidFill>
                <a:effectLst/>
                <a:uLnTx/>
                <a:uFillTx/>
                <a:latin typeface="+mn-lt"/>
                <a:ea typeface="+mn-ea"/>
                <a:cs typeface="Georgia"/>
              </a:rPr>
              <a:t> </a:t>
            </a:r>
            <a:r>
              <a:rPr kumimoji="0" lang="en-US" sz="2100" b="1" i="0" u="none" strike="noStrike" kern="1200" cap="none" spc="0" normalizeH="0" baseline="0" noProof="0">
                <a:ln>
                  <a:noFill/>
                </a:ln>
                <a:solidFill>
                  <a:prstClr val="black"/>
                </a:solidFill>
                <a:effectLst/>
                <a:uLnTx/>
                <a:uFillTx/>
                <a:latin typeface="+mn-lt"/>
                <a:ea typeface="+mn-ea"/>
                <a:cs typeface="Georgia"/>
              </a:rPr>
              <a:t>Sickle-Cell</a:t>
            </a:r>
            <a:r>
              <a:rPr kumimoji="0" lang="en-US" sz="2100" b="1" i="0" u="none" strike="noStrike" kern="1200" cap="none" spc="-5" normalizeH="0" baseline="0" noProof="0">
                <a:ln>
                  <a:noFill/>
                </a:ln>
                <a:solidFill>
                  <a:prstClr val="black"/>
                </a:solidFill>
                <a:effectLst/>
                <a:uLnTx/>
                <a:uFillTx/>
                <a:latin typeface="+mn-lt"/>
                <a:ea typeface="+mn-ea"/>
                <a:cs typeface="Georgia"/>
              </a:rPr>
              <a:t> Anemia</a:t>
            </a:r>
            <a:endParaRPr kumimoji="0" lang="en-US" sz="2100" b="0" i="0" u="none" strike="noStrike" kern="1200" cap="none" spc="0" normalizeH="0" baseline="0" noProof="0">
              <a:ln>
                <a:noFill/>
              </a:ln>
              <a:solidFill>
                <a:prstClr val="black"/>
              </a:solidFill>
              <a:effectLst/>
              <a:uLnTx/>
              <a:uFillTx/>
              <a:latin typeface="+mn-lt"/>
              <a:ea typeface="+mn-ea"/>
              <a:cs typeface="Georgia"/>
            </a:endParaRPr>
          </a:p>
          <a:p>
            <a:pPr marL="812165" lvl="1" indent="-342900">
              <a:lnSpc>
                <a:spcPct val="100000"/>
              </a:lnSpc>
              <a:spcBef>
                <a:spcPts val="0"/>
              </a:spcBef>
              <a:spcAft>
                <a:spcPts val="0"/>
              </a:spcAft>
              <a:buClr>
                <a:srgbClr val="FFD962"/>
              </a:buClr>
              <a:tabLst>
                <a:tab pos="699135" algn="l"/>
              </a:tabLst>
              <a:defRPr/>
            </a:pPr>
            <a:r>
              <a:rPr kumimoji="0" lang="en-US" sz="2100" b="0" i="0" u="none" strike="noStrike" kern="1200" cap="none" spc="-5" normalizeH="0" baseline="0" noProof="0">
                <a:ln>
                  <a:noFill/>
                </a:ln>
                <a:solidFill>
                  <a:prstClr val="black"/>
                </a:solidFill>
                <a:effectLst/>
                <a:uLnTx/>
                <a:uFillTx/>
                <a:latin typeface="+mn-lt"/>
                <a:ea typeface="+mn-ea"/>
                <a:cs typeface="Georgia"/>
              </a:rPr>
              <a:t>CSS</a:t>
            </a:r>
            <a:r>
              <a:rPr kumimoji="0" lang="en-US" sz="2100" b="0" i="0" u="none" strike="noStrike" kern="1200" cap="none" spc="0" normalizeH="0" baseline="0" noProof="0">
                <a:ln>
                  <a:noFill/>
                </a:ln>
                <a:solidFill>
                  <a:prstClr val="black"/>
                </a:solidFill>
                <a:effectLst/>
                <a:uLnTx/>
                <a:uFillTx/>
                <a:latin typeface="+mn-lt"/>
                <a:ea typeface="+mn-ea"/>
                <a:cs typeface="Georgia"/>
              </a:rPr>
              <a:t> </a:t>
            </a:r>
            <a:r>
              <a:rPr kumimoji="0" lang="en-US" sz="2100" b="0" i="0" u="none" strike="noStrike" kern="1200" cap="none" spc="-5" normalizeH="0" baseline="0" noProof="0">
                <a:ln>
                  <a:noFill/>
                </a:ln>
                <a:solidFill>
                  <a:prstClr val="black"/>
                </a:solidFill>
                <a:effectLst/>
                <a:uLnTx/>
                <a:uFillTx/>
                <a:latin typeface="+mn-lt"/>
                <a:ea typeface="+mn-ea"/>
                <a:cs typeface="Georgia"/>
              </a:rPr>
              <a:t>provides</a:t>
            </a:r>
            <a:r>
              <a:rPr kumimoji="0" lang="en-US" sz="2100" b="0" i="0" u="none" strike="noStrike" kern="1200" cap="none" spc="-20" normalizeH="0" baseline="0" noProof="0">
                <a:ln>
                  <a:noFill/>
                </a:ln>
                <a:solidFill>
                  <a:prstClr val="black"/>
                </a:solidFill>
                <a:effectLst/>
                <a:uLnTx/>
                <a:uFillTx/>
                <a:latin typeface="+mn-lt"/>
                <a:ea typeface="+mn-ea"/>
                <a:cs typeface="Georgia"/>
              </a:rPr>
              <a:t> </a:t>
            </a:r>
            <a:r>
              <a:rPr kumimoji="0" lang="en-US" sz="2100" b="0" i="0" u="none" strike="noStrike" kern="1200" cap="none" spc="-5" normalizeH="0" baseline="0" noProof="0">
                <a:ln>
                  <a:noFill/>
                </a:ln>
                <a:solidFill>
                  <a:prstClr val="black"/>
                </a:solidFill>
                <a:effectLst/>
                <a:uLnTx/>
                <a:uFillTx/>
                <a:latin typeface="+mn-lt"/>
                <a:ea typeface="+mn-ea"/>
                <a:cs typeface="Georgia"/>
              </a:rPr>
              <a:t>care</a:t>
            </a:r>
            <a:r>
              <a:rPr kumimoji="0" lang="en-US" sz="2100" b="0" i="0" u="none" strike="noStrike" kern="1200" cap="none" spc="5" normalizeH="0" baseline="0" noProof="0">
                <a:ln>
                  <a:noFill/>
                </a:ln>
                <a:solidFill>
                  <a:prstClr val="black"/>
                </a:solidFill>
                <a:effectLst/>
                <a:uLnTx/>
                <a:uFillTx/>
                <a:latin typeface="+mn-lt"/>
                <a:ea typeface="+mn-ea"/>
                <a:cs typeface="Georgia"/>
              </a:rPr>
              <a:t> </a:t>
            </a:r>
            <a:r>
              <a:rPr kumimoji="0" lang="en-US" sz="2100" b="0" i="0" u="none" strike="noStrike" kern="1200" cap="none" spc="0" normalizeH="0" baseline="0" noProof="0">
                <a:ln>
                  <a:noFill/>
                </a:ln>
                <a:solidFill>
                  <a:prstClr val="black"/>
                </a:solidFill>
                <a:effectLst/>
                <a:uLnTx/>
                <a:uFillTx/>
                <a:latin typeface="+mn-lt"/>
                <a:ea typeface="+mn-ea"/>
                <a:cs typeface="Georgia"/>
              </a:rPr>
              <a:t>management</a:t>
            </a:r>
            <a:r>
              <a:rPr kumimoji="0" lang="en-US" sz="2100" b="0" i="0" u="none" strike="noStrike" kern="1200" cap="none" spc="-15" normalizeH="0" baseline="0" noProof="0">
                <a:ln>
                  <a:noFill/>
                </a:ln>
                <a:solidFill>
                  <a:prstClr val="black"/>
                </a:solidFill>
                <a:effectLst/>
                <a:uLnTx/>
                <a:uFillTx/>
                <a:latin typeface="+mn-lt"/>
                <a:ea typeface="+mn-ea"/>
                <a:cs typeface="Georgia"/>
              </a:rPr>
              <a:t> </a:t>
            </a:r>
            <a:r>
              <a:rPr kumimoji="0" lang="en-US" sz="2100" b="0" i="0" u="none" strike="noStrike" kern="1200" cap="none" spc="-5" normalizeH="0" baseline="0" noProof="0">
                <a:ln>
                  <a:noFill/>
                </a:ln>
                <a:solidFill>
                  <a:prstClr val="black"/>
                </a:solidFill>
                <a:effectLst/>
                <a:uLnTx/>
                <a:uFillTx/>
                <a:latin typeface="+mn-lt"/>
                <a:ea typeface="+mn-ea"/>
                <a:cs typeface="Georgia"/>
              </a:rPr>
              <a:t>for</a:t>
            </a:r>
            <a:r>
              <a:rPr kumimoji="0" lang="en-US" sz="2100" b="0" i="0" u="none" strike="noStrike" kern="1200" cap="none" spc="5" normalizeH="0" baseline="0" noProof="0">
                <a:ln>
                  <a:noFill/>
                </a:ln>
                <a:solidFill>
                  <a:prstClr val="black"/>
                </a:solidFill>
                <a:effectLst/>
                <a:uLnTx/>
                <a:uFillTx/>
                <a:latin typeface="+mn-lt"/>
                <a:ea typeface="+mn-ea"/>
                <a:cs typeface="Georgia"/>
              </a:rPr>
              <a:t> </a:t>
            </a:r>
            <a:r>
              <a:rPr kumimoji="0" lang="en-US" sz="2100" b="0" i="0" u="none" strike="noStrike" kern="1200" cap="none" spc="-5" normalizeH="0" baseline="0" noProof="0">
                <a:ln>
                  <a:noFill/>
                </a:ln>
                <a:solidFill>
                  <a:prstClr val="black"/>
                </a:solidFill>
                <a:effectLst/>
                <a:uLnTx/>
                <a:uFillTx/>
                <a:latin typeface="+mn-lt"/>
                <a:ea typeface="+mn-ea"/>
                <a:cs typeface="Georgia"/>
              </a:rPr>
              <a:t>these</a:t>
            </a:r>
            <a:r>
              <a:rPr kumimoji="0" lang="en-US" sz="2100" b="0" i="0" u="none" strike="noStrike" kern="1200" cap="none" spc="-25" normalizeH="0" baseline="0" noProof="0">
                <a:ln>
                  <a:noFill/>
                </a:ln>
                <a:solidFill>
                  <a:prstClr val="black"/>
                </a:solidFill>
                <a:effectLst/>
                <a:uLnTx/>
                <a:uFillTx/>
                <a:latin typeface="+mn-lt"/>
                <a:ea typeface="+mn-ea"/>
                <a:cs typeface="Georgia"/>
              </a:rPr>
              <a:t> </a:t>
            </a:r>
            <a:r>
              <a:rPr kumimoji="0" lang="en-US" sz="2100" b="0" i="0" u="none" strike="noStrike" kern="1200" cap="none" spc="0" normalizeH="0" baseline="0" noProof="0">
                <a:ln>
                  <a:noFill/>
                </a:ln>
                <a:solidFill>
                  <a:prstClr val="black"/>
                </a:solidFill>
                <a:effectLst/>
                <a:uLnTx/>
                <a:uFillTx/>
                <a:latin typeface="+mn-lt"/>
                <a:ea typeface="+mn-ea"/>
                <a:cs typeface="Georgia"/>
              </a:rPr>
              <a:t>members.</a:t>
            </a:r>
          </a:p>
          <a:p>
            <a:endParaRPr lang="en-US"/>
          </a:p>
        </p:txBody>
      </p:sp>
    </p:spTree>
    <p:extLst>
      <p:ext uri="{BB962C8B-B14F-4D97-AF65-F5344CB8AC3E}">
        <p14:creationId xmlns:p14="http://schemas.microsoft.com/office/powerpoint/2010/main" val="3114424386"/>
      </p:ext>
    </p:extLst>
  </p:cSld>
  <p:clrMapOvr>
    <a:masterClrMapping/>
  </p:clrMapOvr>
  <p:extLst>
    <p:ext uri="{6950BFC3-D8DA-4A85-94F7-54DA5524770B}">
      <p188:commentRel xmlns:p188="http://schemas.microsoft.com/office/powerpoint/2018/8/main" r:id="rId2"/>
    </p:ext>
  </p:extLs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E2ED85-52E1-48E2-0E0A-49B4016302AB}"/>
              </a:ext>
            </a:extLst>
          </p:cNvPr>
          <p:cNvSpPr>
            <a:spLocks noGrp="1"/>
          </p:cNvSpPr>
          <p:nvPr>
            <p:ph type="body" sz="quarter" idx="10"/>
          </p:nvPr>
        </p:nvSpPr>
        <p:spPr>
          <a:xfrm>
            <a:off x="0" y="-7"/>
            <a:ext cx="12192000" cy="954367"/>
          </a:xfrm>
        </p:spPr>
        <p:txBody>
          <a:bodyPr/>
          <a:lstStyle/>
          <a:p>
            <a:pPr algn="ctr"/>
            <a:r>
              <a:rPr lang="en-US" sz="5400" b="1"/>
              <a:t>Additional Supports </a:t>
            </a:r>
          </a:p>
        </p:txBody>
      </p:sp>
      <p:sp>
        <p:nvSpPr>
          <p:cNvPr id="4" name="Content Placeholder 3">
            <a:extLst>
              <a:ext uri="{FF2B5EF4-FFF2-40B4-BE49-F238E27FC236}">
                <a16:creationId xmlns:a16="http://schemas.microsoft.com/office/drawing/2014/main" id="{3263667E-2B54-1DFA-0B7C-5308F290CF20}"/>
              </a:ext>
            </a:extLst>
          </p:cNvPr>
          <p:cNvSpPr>
            <a:spLocks noGrp="1"/>
          </p:cNvSpPr>
          <p:nvPr>
            <p:ph sz="quarter" idx="11"/>
          </p:nvPr>
        </p:nvSpPr>
        <p:spPr>
          <a:xfrm>
            <a:off x="381000" y="1322773"/>
            <a:ext cx="10332720" cy="4580867"/>
          </a:xfrm>
        </p:spPr>
        <p:txBody>
          <a:bodyPr/>
          <a:lstStyle/>
          <a:p>
            <a:pPr marL="298450" indent="-285750">
              <a:lnSpc>
                <a:spcPct val="100000"/>
              </a:lnSpc>
              <a:spcBef>
                <a:spcPts val="0"/>
              </a:spcBef>
              <a:spcAft>
                <a:spcPts val="0"/>
              </a:spcAft>
              <a:buClr>
                <a:schemeClr val="bg2"/>
              </a:buClr>
              <a:buFont typeface="Wingdings" panose="05000000000000000000" pitchFamily="2" charset="2"/>
              <a:buChar char="Ø"/>
              <a:tabLst>
                <a:tab pos="240665" algn="l"/>
                <a:tab pos="241300" algn="l"/>
              </a:tabLst>
            </a:pPr>
            <a:r>
              <a:rPr lang="en-US" sz="2000" dirty="0">
                <a:latin typeface="+mn-lt"/>
                <a:cs typeface="Georgia"/>
              </a:rPr>
              <a:t>Children/youth</a:t>
            </a:r>
            <a:r>
              <a:rPr lang="en-US" sz="2000" spc="-20" dirty="0">
                <a:latin typeface="+mn-lt"/>
                <a:cs typeface="Georgia"/>
              </a:rPr>
              <a:t> </a:t>
            </a:r>
            <a:r>
              <a:rPr lang="en-US" sz="2000" dirty="0">
                <a:latin typeface="+mn-lt"/>
                <a:cs typeface="Georgia"/>
              </a:rPr>
              <a:t>in</a:t>
            </a:r>
            <a:r>
              <a:rPr lang="en-US" sz="2000" spc="10" dirty="0">
                <a:latin typeface="+mn-lt"/>
                <a:cs typeface="Georgia"/>
              </a:rPr>
              <a:t> </a:t>
            </a:r>
            <a:r>
              <a:rPr lang="en-US" sz="2000" dirty="0">
                <a:latin typeface="+mn-lt"/>
                <a:cs typeface="Georgia"/>
              </a:rPr>
              <a:t>HCBS</a:t>
            </a:r>
            <a:r>
              <a:rPr lang="en-US" sz="2000" spc="5" dirty="0">
                <a:latin typeface="+mn-lt"/>
                <a:cs typeface="Georgia"/>
              </a:rPr>
              <a:t> </a:t>
            </a:r>
            <a:r>
              <a:rPr lang="en-US" sz="2000" spc="-5" dirty="0">
                <a:latin typeface="+mn-lt"/>
                <a:cs typeface="Georgia"/>
              </a:rPr>
              <a:t>services</a:t>
            </a:r>
            <a:r>
              <a:rPr lang="en-US" sz="2000" spc="-20" dirty="0">
                <a:latin typeface="+mn-lt"/>
                <a:cs typeface="Georgia"/>
              </a:rPr>
              <a:t> </a:t>
            </a:r>
            <a:r>
              <a:rPr lang="en-US" sz="2000" spc="-5" dirty="0">
                <a:latin typeface="+mn-lt"/>
                <a:cs typeface="Georgia"/>
              </a:rPr>
              <a:t>are</a:t>
            </a:r>
            <a:r>
              <a:rPr lang="en-US" sz="2000" spc="10" dirty="0">
                <a:latin typeface="+mn-lt"/>
                <a:cs typeface="Georgia"/>
              </a:rPr>
              <a:t> </a:t>
            </a:r>
            <a:r>
              <a:rPr lang="en-US" sz="2000" dirty="0">
                <a:latin typeface="+mn-lt"/>
                <a:cs typeface="Georgia"/>
              </a:rPr>
              <a:t>usually</a:t>
            </a:r>
            <a:r>
              <a:rPr lang="en-US" sz="2000" spc="10" dirty="0">
                <a:latin typeface="+mn-lt"/>
                <a:cs typeface="Georgia"/>
              </a:rPr>
              <a:t> </a:t>
            </a:r>
            <a:r>
              <a:rPr lang="en-US" sz="2000" spc="-5" dirty="0">
                <a:latin typeface="+mn-lt"/>
                <a:cs typeface="Georgia"/>
              </a:rPr>
              <a:t>enrolled</a:t>
            </a:r>
            <a:r>
              <a:rPr lang="en-US" sz="2000" spc="-15" dirty="0">
                <a:latin typeface="+mn-lt"/>
                <a:cs typeface="Georgia"/>
              </a:rPr>
              <a:t> </a:t>
            </a:r>
            <a:r>
              <a:rPr lang="en-US" sz="2000" spc="-5" dirty="0">
                <a:latin typeface="+mn-lt"/>
                <a:cs typeface="Georgia"/>
              </a:rPr>
              <a:t>with</a:t>
            </a:r>
            <a:r>
              <a:rPr lang="en-US" sz="2000" spc="35" dirty="0">
                <a:latin typeface="+mn-lt"/>
                <a:cs typeface="Georgia"/>
              </a:rPr>
              <a:t> </a:t>
            </a:r>
            <a:r>
              <a:rPr lang="en-US" sz="2000" b="1" dirty="0">
                <a:latin typeface="+mn-lt"/>
                <a:cs typeface="Georgia"/>
              </a:rPr>
              <a:t>Children’s</a:t>
            </a:r>
            <a:r>
              <a:rPr lang="en-US" sz="2000" b="1" spc="-25" dirty="0">
                <a:latin typeface="+mn-lt"/>
                <a:cs typeface="Georgia"/>
              </a:rPr>
              <a:t> </a:t>
            </a:r>
            <a:r>
              <a:rPr lang="en-US" sz="2000" b="1" spc="-5" dirty="0">
                <a:latin typeface="+mn-lt"/>
                <a:cs typeface="Georgia"/>
              </a:rPr>
              <a:t>Health</a:t>
            </a:r>
            <a:r>
              <a:rPr lang="en-US" sz="2000" b="1" spc="5" dirty="0">
                <a:latin typeface="+mn-lt"/>
                <a:cs typeface="Georgia"/>
              </a:rPr>
              <a:t> </a:t>
            </a:r>
            <a:r>
              <a:rPr lang="en-US" sz="2000" b="1" spc="-5" dirty="0">
                <a:latin typeface="+mn-lt"/>
                <a:cs typeface="Georgia"/>
              </a:rPr>
              <a:t>Homes</a:t>
            </a:r>
            <a:r>
              <a:rPr lang="en-US" sz="2000" b="1" spc="5" dirty="0">
                <a:latin typeface="+mn-lt"/>
                <a:cs typeface="Georgia"/>
              </a:rPr>
              <a:t> </a:t>
            </a:r>
            <a:r>
              <a:rPr lang="en-US" sz="2000" spc="-5" dirty="0">
                <a:latin typeface="+mn-lt"/>
                <a:cs typeface="Georgia"/>
              </a:rPr>
              <a:t>to</a:t>
            </a:r>
            <a:endParaRPr lang="en-US" sz="2000" dirty="0">
              <a:latin typeface="+mn-lt"/>
              <a:cs typeface="Georgia"/>
            </a:endParaRPr>
          </a:p>
          <a:p>
            <a:pPr marL="241300">
              <a:lnSpc>
                <a:spcPct val="100000"/>
              </a:lnSpc>
              <a:spcBef>
                <a:spcPts val="0"/>
              </a:spcBef>
              <a:spcAft>
                <a:spcPts val="0"/>
              </a:spcAft>
              <a:buClr>
                <a:schemeClr val="bg2"/>
              </a:buClr>
            </a:pPr>
            <a:r>
              <a:rPr lang="en-US" sz="2000" spc="-5" dirty="0">
                <a:latin typeface="+mn-lt"/>
                <a:cs typeface="Georgia"/>
              </a:rPr>
              <a:t> coordinate</a:t>
            </a:r>
            <a:r>
              <a:rPr lang="en-US" sz="2000" spc="-10" dirty="0">
                <a:latin typeface="+mn-lt"/>
                <a:cs typeface="Georgia"/>
              </a:rPr>
              <a:t> </a:t>
            </a:r>
            <a:r>
              <a:rPr lang="en-US" sz="2000" spc="-5" dirty="0">
                <a:latin typeface="+mn-lt"/>
                <a:cs typeface="Georgia"/>
              </a:rPr>
              <a:t>care</a:t>
            </a:r>
            <a:r>
              <a:rPr lang="en-US" sz="2000" spc="5" dirty="0">
                <a:latin typeface="+mn-lt"/>
                <a:cs typeface="Georgia"/>
              </a:rPr>
              <a:t> </a:t>
            </a:r>
            <a:r>
              <a:rPr lang="en-US" sz="2000" dirty="0">
                <a:latin typeface="+mn-lt"/>
                <a:cs typeface="Georgia"/>
              </a:rPr>
              <a:t>and</a:t>
            </a:r>
            <a:r>
              <a:rPr lang="en-US" sz="2000" spc="10" dirty="0">
                <a:latin typeface="+mn-lt"/>
                <a:cs typeface="Georgia"/>
              </a:rPr>
              <a:t> </a:t>
            </a:r>
            <a:r>
              <a:rPr lang="en-US" sz="2000" spc="-5" dirty="0">
                <a:latin typeface="+mn-lt"/>
                <a:cs typeface="Georgia"/>
              </a:rPr>
              <a:t>promote</a:t>
            </a:r>
            <a:r>
              <a:rPr lang="en-US" sz="2000" spc="-10" dirty="0">
                <a:latin typeface="+mn-lt"/>
                <a:cs typeface="Georgia"/>
              </a:rPr>
              <a:t> </a:t>
            </a:r>
            <a:r>
              <a:rPr lang="en-US" sz="2000" spc="-5" dirty="0">
                <a:latin typeface="+mn-lt"/>
                <a:cs typeface="Georgia"/>
              </a:rPr>
              <a:t>health</a:t>
            </a:r>
            <a:r>
              <a:rPr lang="en-US" sz="2000" spc="-20" dirty="0">
                <a:latin typeface="+mn-lt"/>
                <a:cs typeface="Georgia"/>
              </a:rPr>
              <a:t> </a:t>
            </a:r>
            <a:r>
              <a:rPr lang="en-US" sz="2000" spc="-5" dirty="0">
                <a:latin typeface="+mn-lt"/>
                <a:cs typeface="Georgia"/>
              </a:rPr>
              <a:t>outcomes</a:t>
            </a:r>
          </a:p>
          <a:p>
            <a:pPr marL="812165" marR="284480" lvl="1" indent="-342900">
              <a:lnSpc>
                <a:spcPct val="100000"/>
              </a:lnSpc>
              <a:spcBef>
                <a:spcPts val="0"/>
              </a:spcBef>
              <a:spcAft>
                <a:spcPts val="0"/>
              </a:spcAft>
              <a:buClr>
                <a:schemeClr val="bg2"/>
              </a:buClr>
              <a:tabLst>
                <a:tab pos="698500" algn="l"/>
              </a:tabLst>
            </a:pPr>
            <a:r>
              <a:rPr lang="en-US" sz="2000" b="1" spc="-10" dirty="0">
                <a:latin typeface="+mn-lt"/>
                <a:cs typeface="Georgia"/>
              </a:rPr>
              <a:t>Health</a:t>
            </a:r>
            <a:r>
              <a:rPr lang="en-US" sz="2000" b="1" spc="25" dirty="0">
                <a:latin typeface="+mn-lt"/>
                <a:cs typeface="Georgia"/>
              </a:rPr>
              <a:t> </a:t>
            </a:r>
            <a:r>
              <a:rPr lang="en-US" sz="2000" b="1" spc="-5" dirty="0">
                <a:latin typeface="+mn-lt"/>
                <a:cs typeface="Georgia"/>
              </a:rPr>
              <a:t>Homes</a:t>
            </a:r>
            <a:r>
              <a:rPr lang="en-US" sz="2000" b="1" spc="15" dirty="0">
                <a:latin typeface="+mn-lt"/>
                <a:cs typeface="Georgia"/>
              </a:rPr>
              <a:t> </a:t>
            </a:r>
            <a:r>
              <a:rPr lang="en-US" sz="2000" spc="-5" dirty="0">
                <a:latin typeface="+mn-lt"/>
                <a:cs typeface="Georgia"/>
              </a:rPr>
              <a:t>provide</a:t>
            </a:r>
            <a:r>
              <a:rPr lang="en-US" sz="2000" dirty="0">
                <a:latin typeface="+mn-lt"/>
                <a:cs typeface="Georgia"/>
              </a:rPr>
              <a:t> ongoing </a:t>
            </a:r>
            <a:r>
              <a:rPr lang="en-US" sz="2000" spc="-5" dirty="0">
                <a:latin typeface="+mn-lt"/>
                <a:cs typeface="Georgia"/>
              </a:rPr>
              <a:t>care</a:t>
            </a:r>
            <a:r>
              <a:rPr lang="en-US" sz="2000" spc="20" dirty="0">
                <a:latin typeface="+mn-lt"/>
                <a:cs typeface="Georgia"/>
              </a:rPr>
              <a:t> </a:t>
            </a:r>
            <a:r>
              <a:rPr lang="en-US" sz="2000" dirty="0">
                <a:latin typeface="+mn-lt"/>
                <a:cs typeface="Georgia"/>
              </a:rPr>
              <a:t>management</a:t>
            </a:r>
            <a:r>
              <a:rPr lang="en-US" sz="2000" spc="-10" dirty="0">
                <a:latin typeface="+mn-lt"/>
                <a:cs typeface="Georgia"/>
              </a:rPr>
              <a:t> </a:t>
            </a:r>
            <a:r>
              <a:rPr lang="en-US" sz="2000" spc="-5" dirty="0">
                <a:latin typeface="+mn-lt"/>
                <a:cs typeface="Georgia"/>
              </a:rPr>
              <a:t>to</a:t>
            </a:r>
            <a:r>
              <a:rPr lang="en-US" sz="2000" spc="10" dirty="0">
                <a:latin typeface="+mn-lt"/>
                <a:cs typeface="Georgia"/>
              </a:rPr>
              <a:t> </a:t>
            </a:r>
            <a:r>
              <a:rPr lang="en-US" sz="2000" spc="-5" dirty="0">
                <a:latin typeface="+mn-lt"/>
                <a:cs typeface="Georgia"/>
              </a:rPr>
              <a:t>help</a:t>
            </a:r>
            <a:r>
              <a:rPr lang="en-US" sz="2000" spc="-10" dirty="0">
                <a:latin typeface="+mn-lt"/>
                <a:cs typeface="Georgia"/>
              </a:rPr>
              <a:t> </a:t>
            </a:r>
            <a:r>
              <a:rPr lang="en-US" sz="2000" spc="-5" dirty="0">
                <a:latin typeface="+mn-lt"/>
                <a:cs typeface="Georgia"/>
              </a:rPr>
              <a:t>members/families</a:t>
            </a:r>
            <a:r>
              <a:rPr lang="en-US" sz="2000" spc="-10" dirty="0">
                <a:latin typeface="+mn-lt"/>
                <a:cs typeface="Georgia"/>
              </a:rPr>
              <a:t> </a:t>
            </a:r>
            <a:r>
              <a:rPr lang="en-US" sz="2000" spc="-5" dirty="0">
                <a:latin typeface="+mn-lt"/>
                <a:cs typeface="Georgia"/>
              </a:rPr>
              <a:t>connect</a:t>
            </a:r>
            <a:r>
              <a:rPr lang="en-US" sz="2000" dirty="0">
                <a:latin typeface="+mn-lt"/>
                <a:cs typeface="Georgia"/>
              </a:rPr>
              <a:t> </a:t>
            </a:r>
            <a:r>
              <a:rPr lang="en-US" sz="2000" spc="-5" dirty="0">
                <a:latin typeface="+mn-lt"/>
                <a:cs typeface="Georgia"/>
              </a:rPr>
              <a:t>to</a:t>
            </a:r>
            <a:r>
              <a:rPr lang="en-US" sz="2000" dirty="0">
                <a:latin typeface="+mn-lt"/>
                <a:cs typeface="Georgia"/>
              </a:rPr>
              <a:t> </a:t>
            </a:r>
            <a:r>
              <a:rPr lang="en-US" sz="2000" spc="-5" dirty="0">
                <a:latin typeface="+mn-lt"/>
                <a:cs typeface="Georgia"/>
              </a:rPr>
              <a:t>the </a:t>
            </a:r>
            <a:r>
              <a:rPr lang="en-US" sz="2000" spc="-465" dirty="0">
                <a:latin typeface="+mn-lt"/>
                <a:cs typeface="Georgia"/>
              </a:rPr>
              <a:t> </a:t>
            </a:r>
            <a:r>
              <a:rPr lang="en-US" sz="2000" spc="-5" dirty="0">
                <a:latin typeface="+mn-lt"/>
                <a:cs typeface="Georgia"/>
              </a:rPr>
              <a:t>services</a:t>
            </a:r>
            <a:r>
              <a:rPr lang="en-US" sz="2000" spc="-20" dirty="0">
                <a:latin typeface="+mn-lt"/>
                <a:cs typeface="Georgia"/>
              </a:rPr>
              <a:t> </a:t>
            </a:r>
            <a:r>
              <a:rPr lang="en-US" sz="2000" spc="-5" dirty="0">
                <a:latin typeface="+mn-lt"/>
                <a:cs typeface="Georgia"/>
              </a:rPr>
              <a:t>that</a:t>
            </a:r>
            <a:r>
              <a:rPr lang="en-US" sz="2000" spc="-15" dirty="0">
                <a:latin typeface="+mn-lt"/>
                <a:cs typeface="Georgia"/>
              </a:rPr>
              <a:t> </a:t>
            </a:r>
            <a:r>
              <a:rPr lang="en-US" sz="2000" dirty="0">
                <a:latin typeface="+mn-lt"/>
                <a:cs typeface="Georgia"/>
              </a:rPr>
              <a:t>meet</a:t>
            </a:r>
            <a:r>
              <a:rPr lang="en-US" sz="2000" spc="-15" dirty="0">
                <a:latin typeface="+mn-lt"/>
                <a:cs typeface="Georgia"/>
              </a:rPr>
              <a:t> </a:t>
            </a:r>
            <a:r>
              <a:rPr lang="en-US" sz="2000" spc="-5" dirty="0">
                <a:latin typeface="+mn-lt"/>
                <a:cs typeface="Georgia"/>
              </a:rPr>
              <a:t>their</a:t>
            </a:r>
            <a:r>
              <a:rPr lang="en-US" sz="2000" spc="-20" dirty="0">
                <a:latin typeface="+mn-lt"/>
                <a:cs typeface="Georgia"/>
              </a:rPr>
              <a:t> </a:t>
            </a:r>
            <a:r>
              <a:rPr lang="en-US" sz="2000" dirty="0">
                <a:latin typeface="+mn-lt"/>
                <a:cs typeface="Georgia"/>
              </a:rPr>
              <a:t>needs</a:t>
            </a:r>
          </a:p>
          <a:p>
            <a:pPr marL="298450" indent="-285750">
              <a:lnSpc>
                <a:spcPct val="100000"/>
              </a:lnSpc>
              <a:spcBef>
                <a:spcPts val="0"/>
              </a:spcBef>
              <a:spcAft>
                <a:spcPts val="0"/>
              </a:spcAft>
              <a:buClr>
                <a:schemeClr val="bg2"/>
              </a:buClr>
              <a:buFont typeface="Wingdings" panose="05000000000000000000" pitchFamily="2" charset="2"/>
              <a:buChar char="Ø"/>
              <a:tabLst>
                <a:tab pos="240665" algn="l"/>
                <a:tab pos="241300" algn="l"/>
              </a:tabLst>
            </a:pPr>
            <a:r>
              <a:rPr lang="en-US" sz="2000" spc="-5" dirty="0">
                <a:latin typeface="+mn-lt"/>
                <a:cs typeface="Georgia"/>
              </a:rPr>
              <a:t>Foster</a:t>
            </a:r>
            <a:r>
              <a:rPr lang="en-US" sz="2000" spc="-10" dirty="0">
                <a:latin typeface="+mn-lt"/>
                <a:cs typeface="Georgia"/>
              </a:rPr>
              <a:t> </a:t>
            </a:r>
            <a:r>
              <a:rPr lang="en-US" sz="2000" spc="-5" dirty="0">
                <a:latin typeface="+mn-lt"/>
                <a:cs typeface="Georgia"/>
              </a:rPr>
              <a:t>care</a:t>
            </a:r>
            <a:r>
              <a:rPr lang="en-US" sz="2000" spc="15" dirty="0">
                <a:latin typeface="+mn-lt"/>
                <a:cs typeface="Georgia"/>
              </a:rPr>
              <a:t> </a:t>
            </a:r>
            <a:r>
              <a:rPr lang="en-US" sz="2000" spc="-5" dirty="0">
                <a:latin typeface="+mn-lt"/>
                <a:cs typeface="Georgia"/>
              </a:rPr>
              <a:t>children</a:t>
            </a:r>
            <a:r>
              <a:rPr lang="en-US" sz="2000" spc="25" dirty="0">
                <a:latin typeface="+mn-lt"/>
                <a:cs typeface="Georgia"/>
              </a:rPr>
              <a:t> </a:t>
            </a:r>
            <a:r>
              <a:rPr lang="en-US" sz="2000" dirty="0">
                <a:latin typeface="+mn-lt"/>
                <a:cs typeface="Georgia"/>
              </a:rPr>
              <a:t>receive</a:t>
            </a:r>
            <a:r>
              <a:rPr lang="en-US" sz="2000" spc="-15" dirty="0">
                <a:latin typeface="+mn-lt"/>
                <a:cs typeface="Georgia"/>
              </a:rPr>
              <a:t> </a:t>
            </a:r>
            <a:r>
              <a:rPr lang="en-US" sz="2000" spc="-5" dirty="0">
                <a:latin typeface="+mn-lt"/>
                <a:cs typeface="Georgia"/>
              </a:rPr>
              <a:t>care</a:t>
            </a:r>
            <a:r>
              <a:rPr lang="en-US" sz="2000" spc="15" dirty="0">
                <a:latin typeface="+mn-lt"/>
                <a:cs typeface="Georgia"/>
              </a:rPr>
              <a:t> </a:t>
            </a:r>
            <a:r>
              <a:rPr lang="en-US" sz="2000" spc="-5" dirty="0">
                <a:latin typeface="+mn-lt"/>
                <a:cs typeface="Georgia"/>
              </a:rPr>
              <a:t>coordination from</a:t>
            </a:r>
            <a:r>
              <a:rPr lang="en-US" sz="2000" spc="15" dirty="0">
                <a:latin typeface="+mn-lt"/>
                <a:cs typeface="Georgia"/>
              </a:rPr>
              <a:t> </a:t>
            </a:r>
            <a:r>
              <a:rPr lang="en-US" sz="2000" spc="-5" dirty="0">
                <a:latin typeface="+mn-lt"/>
                <a:cs typeface="Georgia"/>
              </a:rPr>
              <a:t>MetroPlus</a:t>
            </a:r>
            <a:r>
              <a:rPr lang="en-US" sz="2000" spc="-15" dirty="0">
                <a:latin typeface="+mn-lt"/>
                <a:cs typeface="Georgia"/>
              </a:rPr>
              <a:t> </a:t>
            </a:r>
            <a:r>
              <a:rPr lang="en-US" sz="2000" dirty="0">
                <a:latin typeface="+mn-lt"/>
                <a:cs typeface="Georgia"/>
              </a:rPr>
              <a:t>Health,</a:t>
            </a:r>
            <a:r>
              <a:rPr lang="en-US" sz="2000" spc="-20" dirty="0">
                <a:latin typeface="+mn-lt"/>
                <a:cs typeface="Georgia"/>
              </a:rPr>
              <a:t> </a:t>
            </a:r>
            <a:r>
              <a:rPr lang="en-US" sz="2000" spc="-5" dirty="0">
                <a:latin typeface="+mn-lt"/>
                <a:cs typeface="Georgia"/>
              </a:rPr>
              <a:t>Voluntary</a:t>
            </a:r>
            <a:r>
              <a:rPr lang="en-US" sz="2000" spc="10" dirty="0">
                <a:latin typeface="+mn-lt"/>
                <a:cs typeface="Georgia"/>
              </a:rPr>
              <a:t> </a:t>
            </a:r>
            <a:r>
              <a:rPr lang="en-US" sz="2000" spc="-5" dirty="0">
                <a:latin typeface="+mn-lt"/>
                <a:cs typeface="Georgia"/>
              </a:rPr>
              <a:t>Foster</a:t>
            </a:r>
            <a:r>
              <a:rPr lang="en-US" sz="2000" dirty="0">
                <a:latin typeface="+mn-lt"/>
                <a:cs typeface="Georgia"/>
              </a:rPr>
              <a:t> </a:t>
            </a:r>
            <a:r>
              <a:rPr lang="en-US" sz="2000" spc="-5" dirty="0">
                <a:latin typeface="+mn-lt"/>
                <a:cs typeface="Georgia"/>
              </a:rPr>
              <a:t>Care</a:t>
            </a:r>
            <a:r>
              <a:rPr lang="en-US" sz="2000" dirty="0">
                <a:latin typeface="+mn-lt"/>
                <a:cs typeface="Georgia"/>
              </a:rPr>
              <a:t> Agencies (VFCAs),</a:t>
            </a:r>
            <a:r>
              <a:rPr lang="en-US" sz="2000" spc="-30" dirty="0">
                <a:latin typeface="+mn-lt"/>
                <a:cs typeface="Georgia"/>
              </a:rPr>
              <a:t> </a:t>
            </a:r>
            <a:r>
              <a:rPr lang="en-US" sz="2000" dirty="0">
                <a:latin typeface="+mn-lt"/>
                <a:cs typeface="Georgia"/>
              </a:rPr>
              <a:t>and</a:t>
            </a:r>
            <a:r>
              <a:rPr lang="en-US" sz="2000" spc="5" dirty="0">
                <a:latin typeface="+mn-lt"/>
                <a:cs typeface="Georgia"/>
              </a:rPr>
              <a:t> </a:t>
            </a:r>
            <a:r>
              <a:rPr lang="en-US" sz="2000" spc="-5" dirty="0">
                <a:latin typeface="+mn-lt"/>
                <a:cs typeface="Georgia"/>
              </a:rPr>
              <a:t>community</a:t>
            </a:r>
            <a:r>
              <a:rPr lang="en-US" sz="2000" spc="-25" dirty="0">
                <a:latin typeface="+mn-lt"/>
                <a:cs typeface="Georgia"/>
              </a:rPr>
              <a:t> </a:t>
            </a:r>
            <a:r>
              <a:rPr lang="en-US" sz="2000" spc="-5" dirty="0">
                <a:latin typeface="+mn-lt"/>
                <a:cs typeface="Georgia"/>
              </a:rPr>
              <a:t>providers</a:t>
            </a:r>
            <a:endParaRPr lang="en-US" sz="2000" dirty="0">
              <a:latin typeface="+mn-lt"/>
              <a:cs typeface="Georgia"/>
            </a:endParaRPr>
          </a:p>
          <a:p>
            <a:pPr marL="811530" lvl="1" indent="-342900">
              <a:lnSpc>
                <a:spcPct val="100000"/>
              </a:lnSpc>
              <a:spcBef>
                <a:spcPts val="0"/>
              </a:spcBef>
              <a:spcAft>
                <a:spcPts val="0"/>
              </a:spcAft>
              <a:buClr>
                <a:schemeClr val="bg2"/>
              </a:buClr>
              <a:tabLst>
                <a:tab pos="698500" algn="l"/>
              </a:tabLst>
            </a:pPr>
            <a:r>
              <a:rPr lang="en-US" sz="2000" dirty="0">
                <a:latin typeface="+mn-lt"/>
                <a:cs typeface="Georgia"/>
              </a:rPr>
              <a:t>If</a:t>
            </a:r>
            <a:r>
              <a:rPr lang="en-US" sz="2000" spc="-10" dirty="0">
                <a:latin typeface="+mn-lt"/>
                <a:cs typeface="Georgia"/>
              </a:rPr>
              <a:t> </a:t>
            </a:r>
            <a:r>
              <a:rPr lang="en-US" sz="2000" dirty="0">
                <a:latin typeface="+mn-lt"/>
                <a:cs typeface="Georgia"/>
              </a:rPr>
              <a:t>eligible,</a:t>
            </a:r>
            <a:r>
              <a:rPr lang="en-US" sz="2000" spc="-25" dirty="0">
                <a:latin typeface="+mn-lt"/>
                <a:cs typeface="Georgia"/>
              </a:rPr>
              <a:t> </a:t>
            </a:r>
            <a:r>
              <a:rPr lang="en-US" sz="2000" spc="-5" dirty="0">
                <a:latin typeface="+mn-lt"/>
                <a:cs typeface="Georgia"/>
              </a:rPr>
              <a:t>children</a:t>
            </a:r>
            <a:r>
              <a:rPr lang="en-US" sz="2000" spc="10" dirty="0">
                <a:latin typeface="+mn-lt"/>
                <a:cs typeface="Georgia"/>
              </a:rPr>
              <a:t> </a:t>
            </a:r>
            <a:r>
              <a:rPr lang="en-US" sz="2000" dirty="0">
                <a:latin typeface="+mn-lt"/>
                <a:cs typeface="Georgia"/>
              </a:rPr>
              <a:t>in</a:t>
            </a:r>
            <a:r>
              <a:rPr lang="en-US" sz="2000" spc="10" dirty="0">
                <a:latin typeface="+mn-lt"/>
                <a:cs typeface="Georgia"/>
              </a:rPr>
              <a:t> </a:t>
            </a:r>
            <a:r>
              <a:rPr lang="en-US" sz="2000" spc="-5" dirty="0">
                <a:latin typeface="+mn-lt"/>
                <a:cs typeface="Georgia"/>
              </a:rPr>
              <a:t>foster</a:t>
            </a:r>
            <a:r>
              <a:rPr lang="en-US" sz="2000" spc="-15" dirty="0">
                <a:latin typeface="+mn-lt"/>
                <a:cs typeface="Georgia"/>
              </a:rPr>
              <a:t> </a:t>
            </a:r>
            <a:r>
              <a:rPr lang="en-US" sz="2000" spc="-5" dirty="0">
                <a:latin typeface="+mn-lt"/>
                <a:cs typeface="Georgia"/>
              </a:rPr>
              <a:t>care</a:t>
            </a:r>
            <a:r>
              <a:rPr lang="en-US" sz="2000" spc="5" dirty="0">
                <a:latin typeface="+mn-lt"/>
                <a:cs typeface="Georgia"/>
              </a:rPr>
              <a:t> </a:t>
            </a:r>
            <a:r>
              <a:rPr lang="en-US" sz="2000" spc="-5" dirty="0">
                <a:latin typeface="+mn-lt"/>
                <a:cs typeface="Georgia"/>
              </a:rPr>
              <a:t>will</a:t>
            </a:r>
            <a:r>
              <a:rPr lang="en-US" sz="2000" spc="15" dirty="0">
                <a:latin typeface="+mn-lt"/>
                <a:cs typeface="Georgia"/>
              </a:rPr>
              <a:t> </a:t>
            </a:r>
            <a:r>
              <a:rPr lang="en-US" sz="2000" dirty="0">
                <a:latin typeface="+mn-lt"/>
                <a:cs typeface="Georgia"/>
              </a:rPr>
              <a:t>also</a:t>
            </a:r>
            <a:r>
              <a:rPr lang="en-US" sz="2000" spc="5" dirty="0">
                <a:latin typeface="+mn-lt"/>
                <a:cs typeface="Georgia"/>
              </a:rPr>
              <a:t> </a:t>
            </a:r>
            <a:r>
              <a:rPr lang="en-US" sz="2000" spc="-5" dirty="0">
                <a:latin typeface="+mn-lt"/>
                <a:cs typeface="Georgia"/>
              </a:rPr>
              <a:t>receive</a:t>
            </a:r>
            <a:r>
              <a:rPr lang="en-US" sz="2000" spc="-20" dirty="0">
                <a:latin typeface="+mn-lt"/>
                <a:cs typeface="Georgia"/>
              </a:rPr>
              <a:t> </a:t>
            </a:r>
            <a:r>
              <a:rPr lang="en-US" sz="2000" dirty="0">
                <a:latin typeface="+mn-lt"/>
                <a:cs typeface="Georgia"/>
              </a:rPr>
              <a:t>HCBS</a:t>
            </a:r>
            <a:r>
              <a:rPr lang="en-US" sz="2000" spc="15" dirty="0">
                <a:latin typeface="+mn-lt"/>
                <a:cs typeface="Georgia"/>
              </a:rPr>
              <a:t> </a:t>
            </a:r>
            <a:r>
              <a:rPr lang="en-US" sz="2000" spc="-5" dirty="0">
                <a:latin typeface="+mn-lt"/>
                <a:cs typeface="Georgia"/>
              </a:rPr>
              <a:t>services</a:t>
            </a:r>
            <a:r>
              <a:rPr lang="en-US" sz="2000" spc="-10" dirty="0">
                <a:latin typeface="+mn-lt"/>
                <a:cs typeface="Georgia"/>
              </a:rPr>
              <a:t> </a:t>
            </a:r>
            <a:r>
              <a:rPr lang="en-US" sz="2000" dirty="0">
                <a:latin typeface="+mn-lt"/>
                <a:cs typeface="Georgia"/>
              </a:rPr>
              <a:t>and </a:t>
            </a:r>
            <a:r>
              <a:rPr lang="en-US" sz="2000" spc="-5" dirty="0">
                <a:latin typeface="+mn-lt"/>
                <a:cs typeface="Georgia"/>
              </a:rPr>
              <a:t>care</a:t>
            </a:r>
            <a:r>
              <a:rPr lang="en-US" sz="2000" spc="10" dirty="0">
                <a:latin typeface="+mn-lt"/>
                <a:cs typeface="Georgia"/>
              </a:rPr>
              <a:t> </a:t>
            </a:r>
            <a:r>
              <a:rPr lang="en-US" sz="2000" spc="-5" dirty="0">
                <a:latin typeface="+mn-lt"/>
                <a:cs typeface="Georgia"/>
              </a:rPr>
              <a:t>coordination</a:t>
            </a:r>
            <a:r>
              <a:rPr lang="en-US" sz="2000" dirty="0">
                <a:latin typeface="+mn-lt"/>
                <a:cs typeface="Georgia"/>
              </a:rPr>
              <a:t> </a:t>
            </a:r>
            <a:r>
              <a:rPr lang="en-US" sz="2000" spc="-5" dirty="0">
                <a:latin typeface="+mn-lt"/>
                <a:cs typeface="Georgia"/>
              </a:rPr>
              <a:t>from Children’s</a:t>
            </a:r>
            <a:r>
              <a:rPr lang="en-US" sz="2000" spc="-10" dirty="0">
                <a:latin typeface="+mn-lt"/>
                <a:cs typeface="Georgia"/>
              </a:rPr>
              <a:t> </a:t>
            </a:r>
            <a:r>
              <a:rPr lang="en-US" sz="2000" dirty="0">
                <a:latin typeface="+mn-lt"/>
                <a:cs typeface="Georgia"/>
              </a:rPr>
              <a:t>Health</a:t>
            </a:r>
            <a:r>
              <a:rPr lang="en-US" sz="2000" spc="-30" dirty="0">
                <a:latin typeface="+mn-lt"/>
                <a:cs typeface="Georgia"/>
              </a:rPr>
              <a:t> </a:t>
            </a:r>
            <a:r>
              <a:rPr lang="en-US" sz="2000" dirty="0">
                <a:latin typeface="+mn-lt"/>
                <a:cs typeface="Georgia"/>
              </a:rPr>
              <a:t>Homes</a:t>
            </a:r>
          </a:p>
          <a:p>
            <a:pPr marL="298450" marR="614045" indent="-285750">
              <a:lnSpc>
                <a:spcPct val="100000"/>
              </a:lnSpc>
              <a:spcBef>
                <a:spcPts val="0"/>
              </a:spcBef>
              <a:spcAft>
                <a:spcPts val="0"/>
              </a:spcAft>
              <a:buClr>
                <a:schemeClr val="bg2"/>
              </a:buClr>
              <a:buFont typeface="Wingdings" panose="05000000000000000000" pitchFamily="2" charset="2"/>
              <a:buChar char="Ø"/>
              <a:tabLst>
                <a:tab pos="240665" algn="l"/>
                <a:tab pos="241300" algn="l"/>
                <a:tab pos="9038590" algn="l"/>
              </a:tabLst>
            </a:pPr>
            <a:r>
              <a:rPr lang="en-US" sz="2000" dirty="0">
                <a:latin typeface="+mn-lt"/>
                <a:cs typeface="Georgia"/>
              </a:rPr>
              <a:t>The additional </a:t>
            </a:r>
            <a:r>
              <a:rPr lang="en-US" sz="2000" spc="-5" dirty="0">
                <a:latin typeface="+mn-lt"/>
                <a:cs typeface="Georgia"/>
              </a:rPr>
              <a:t>services that </a:t>
            </a:r>
            <a:r>
              <a:rPr lang="en-US" sz="2000" dirty="0">
                <a:latin typeface="+mn-lt"/>
                <a:cs typeface="Georgia"/>
              </a:rPr>
              <a:t>have been transitioned to managed </a:t>
            </a:r>
            <a:r>
              <a:rPr lang="en-US" sz="2000" spc="-5" dirty="0">
                <a:latin typeface="+mn-lt"/>
                <a:cs typeface="Georgia"/>
              </a:rPr>
              <a:t>care </a:t>
            </a:r>
            <a:r>
              <a:rPr lang="en-US" sz="2000" dirty="0">
                <a:latin typeface="+mn-lt"/>
                <a:cs typeface="Georgia"/>
              </a:rPr>
              <a:t>allow </a:t>
            </a:r>
            <a:r>
              <a:rPr lang="en-US" sz="2000" spc="-5" dirty="0">
                <a:latin typeface="+mn-lt"/>
                <a:cs typeface="Georgia"/>
              </a:rPr>
              <a:t>MetroPlus </a:t>
            </a:r>
            <a:r>
              <a:rPr lang="en-US" sz="2000" spc="-470" dirty="0">
                <a:latin typeface="+mn-lt"/>
                <a:cs typeface="Georgia"/>
              </a:rPr>
              <a:t> </a:t>
            </a:r>
            <a:r>
              <a:rPr lang="en-US" sz="2000" dirty="0">
                <a:latin typeface="+mn-lt"/>
                <a:cs typeface="Georgia"/>
              </a:rPr>
              <a:t>Health</a:t>
            </a:r>
            <a:r>
              <a:rPr lang="en-US" sz="2000" spc="-10" dirty="0">
                <a:latin typeface="+mn-lt"/>
                <a:cs typeface="Georgia"/>
              </a:rPr>
              <a:t> </a:t>
            </a:r>
            <a:r>
              <a:rPr lang="en-US" sz="2000" dirty="0">
                <a:latin typeface="+mn-lt"/>
                <a:cs typeface="Georgia"/>
              </a:rPr>
              <a:t>and</a:t>
            </a:r>
            <a:r>
              <a:rPr lang="en-US" sz="2000" spc="15" dirty="0">
                <a:latin typeface="+mn-lt"/>
                <a:cs typeface="Georgia"/>
              </a:rPr>
              <a:t> </a:t>
            </a:r>
            <a:r>
              <a:rPr lang="en-US" sz="2000" spc="-5" dirty="0">
                <a:latin typeface="+mn-lt"/>
                <a:cs typeface="Georgia"/>
              </a:rPr>
              <a:t>providers</a:t>
            </a:r>
            <a:r>
              <a:rPr lang="en-US" sz="2000" spc="5" dirty="0">
                <a:latin typeface="+mn-lt"/>
                <a:cs typeface="Georgia"/>
              </a:rPr>
              <a:t> </a:t>
            </a:r>
            <a:r>
              <a:rPr lang="en-US" sz="2000" spc="-5" dirty="0">
                <a:latin typeface="+mn-lt"/>
                <a:cs typeface="Georgia"/>
              </a:rPr>
              <a:t>to</a:t>
            </a:r>
            <a:r>
              <a:rPr lang="en-US" sz="2000" spc="10" dirty="0">
                <a:latin typeface="+mn-lt"/>
                <a:cs typeface="Georgia"/>
              </a:rPr>
              <a:t> </a:t>
            </a:r>
            <a:r>
              <a:rPr lang="en-US" sz="2000" spc="-5" dirty="0">
                <a:latin typeface="+mn-lt"/>
                <a:cs typeface="Georgia"/>
              </a:rPr>
              <a:t>work</a:t>
            </a:r>
            <a:r>
              <a:rPr lang="en-US" sz="2000" spc="15" dirty="0">
                <a:latin typeface="+mn-lt"/>
                <a:cs typeface="Georgia"/>
              </a:rPr>
              <a:t> </a:t>
            </a:r>
            <a:r>
              <a:rPr lang="en-US" sz="2000" spc="-5" dirty="0">
                <a:latin typeface="+mn-lt"/>
                <a:cs typeface="Georgia"/>
              </a:rPr>
              <a:t>together</a:t>
            </a:r>
            <a:r>
              <a:rPr lang="en-US" sz="2000" spc="-30" dirty="0">
                <a:latin typeface="+mn-lt"/>
                <a:cs typeface="Georgia"/>
              </a:rPr>
              <a:t> </a:t>
            </a:r>
            <a:r>
              <a:rPr lang="en-US" sz="2000" spc="-5" dirty="0">
                <a:latin typeface="+mn-lt"/>
                <a:cs typeface="Georgia"/>
              </a:rPr>
              <a:t>to</a:t>
            </a:r>
            <a:r>
              <a:rPr lang="en-US" sz="2000" spc="10" dirty="0">
                <a:latin typeface="+mn-lt"/>
                <a:cs typeface="Georgia"/>
              </a:rPr>
              <a:t> </a:t>
            </a:r>
            <a:r>
              <a:rPr lang="en-US" sz="2000" spc="-5" dirty="0">
                <a:latin typeface="+mn-lt"/>
                <a:cs typeface="Georgia"/>
              </a:rPr>
              <a:t>support children’s</a:t>
            </a:r>
            <a:r>
              <a:rPr lang="en-US" sz="2000" spc="15" dirty="0">
                <a:latin typeface="+mn-lt"/>
                <a:cs typeface="Georgia"/>
              </a:rPr>
              <a:t> </a:t>
            </a:r>
            <a:r>
              <a:rPr lang="en-US" sz="2000" spc="-5" dirty="0">
                <a:latin typeface="+mn-lt"/>
                <a:cs typeface="Georgia"/>
              </a:rPr>
              <a:t>goals </a:t>
            </a:r>
            <a:r>
              <a:rPr lang="en-US" sz="2000" dirty="0">
                <a:latin typeface="+mn-lt"/>
                <a:cs typeface="Georgia"/>
              </a:rPr>
              <a:t>and </a:t>
            </a:r>
            <a:r>
              <a:rPr lang="en-US" sz="2000" spc="-5" dirty="0">
                <a:latin typeface="+mn-lt"/>
                <a:cs typeface="Georgia"/>
              </a:rPr>
              <a:t>development </a:t>
            </a:r>
            <a:r>
              <a:rPr lang="en-US" sz="2000" dirty="0">
                <a:latin typeface="+mn-lt"/>
                <a:cs typeface="Georgia"/>
              </a:rPr>
              <a:t>as</a:t>
            </a:r>
            <a:r>
              <a:rPr lang="en-US" sz="2000" spc="-20" dirty="0">
                <a:latin typeface="+mn-lt"/>
                <a:cs typeface="Georgia"/>
              </a:rPr>
              <a:t> </a:t>
            </a:r>
            <a:r>
              <a:rPr lang="en-US" sz="2000" spc="-5" dirty="0">
                <a:latin typeface="+mn-lt"/>
                <a:cs typeface="Georgia"/>
              </a:rPr>
              <a:t>they</a:t>
            </a:r>
            <a:r>
              <a:rPr lang="en-US" sz="2000" spc="-20" dirty="0">
                <a:latin typeface="+mn-lt"/>
                <a:cs typeface="Georgia"/>
              </a:rPr>
              <a:t> </a:t>
            </a:r>
            <a:r>
              <a:rPr lang="en-US" sz="2000" spc="-5" dirty="0">
                <a:latin typeface="+mn-lt"/>
                <a:cs typeface="Georgia"/>
              </a:rPr>
              <a:t>transition</a:t>
            </a:r>
            <a:r>
              <a:rPr lang="en-US" sz="2000" spc="5" dirty="0">
                <a:latin typeface="+mn-lt"/>
                <a:cs typeface="Georgia"/>
              </a:rPr>
              <a:t> </a:t>
            </a:r>
            <a:r>
              <a:rPr lang="en-US" sz="2000" spc="-5" dirty="0">
                <a:latin typeface="+mn-lt"/>
                <a:cs typeface="Georgia"/>
              </a:rPr>
              <a:t>to</a:t>
            </a:r>
            <a:r>
              <a:rPr lang="en-US" sz="2000" spc="-15" dirty="0">
                <a:latin typeface="+mn-lt"/>
                <a:cs typeface="Georgia"/>
              </a:rPr>
              <a:t> </a:t>
            </a:r>
            <a:r>
              <a:rPr lang="en-US" sz="2000" spc="-5" dirty="0">
                <a:latin typeface="+mn-lt"/>
                <a:cs typeface="Georgia"/>
              </a:rPr>
              <a:t>adulthood</a:t>
            </a:r>
          </a:p>
          <a:p>
            <a:pPr marL="298450" marR="614045" indent="-285750">
              <a:lnSpc>
                <a:spcPct val="100000"/>
              </a:lnSpc>
              <a:spcBef>
                <a:spcPts val="0"/>
              </a:spcBef>
              <a:spcAft>
                <a:spcPts val="0"/>
              </a:spcAft>
              <a:buClr>
                <a:schemeClr val="bg2"/>
              </a:buClr>
              <a:buFont typeface="Wingdings" panose="05000000000000000000" pitchFamily="2" charset="2"/>
              <a:buChar char="Ø"/>
              <a:tabLst>
                <a:tab pos="240665" algn="l"/>
                <a:tab pos="241300" algn="l"/>
                <a:tab pos="9038590" algn="l"/>
              </a:tabLst>
            </a:pPr>
            <a:r>
              <a:rPr lang="en-US" sz="2000" spc="-5" dirty="0">
                <a:latin typeface="+mn-lt"/>
                <a:cs typeface="Georgia"/>
              </a:rPr>
              <a:t>To support pediatricians and promote access to mental health treatment, MetroPlus promotes collaboration with Project Teach</a:t>
            </a:r>
          </a:p>
          <a:p>
            <a:pPr marL="812800" marR="614045" lvl="1" indent="-342900">
              <a:lnSpc>
                <a:spcPct val="100000"/>
              </a:lnSpc>
              <a:spcBef>
                <a:spcPts val="0"/>
              </a:spcBef>
              <a:spcAft>
                <a:spcPts val="0"/>
              </a:spcAft>
              <a:buClr>
                <a:schemeClr val="bg2"/>
              </a:buClr>
              <a:tabLst>
                <a:tab pos="240665" algn="l"/>
                <a:tab pos="241300" algn="l"/>
                <a:tab pos="9038590" algn="l"/>
              </a:tabLst>
            </a:pPr>
            <a:r>
              <a:rPr lang="en-US" sz="2000" b="1" spc="-5" dirty="0">
                <a:solidFill>
                  <a:schemeClr val="accent5">
                    <a:lumMod val="50000"/>
                  </a:schemeClr>
                </a:solidFill>
                <a:latin typeface="+mn-lt"/>
                <a:cs typeface="Georgia"/>
              </a:rPr>
              <a:t>Provider Tools/MetroPlus Health Plan</a:t>
            </a:r>
          </a:p>
          <a:p>
            <a:pPr marL="812800" marR="614045" lvl="1" indent="-342900">
              <a:lnSpc>
                <a:spcPct val="100000"/>
              </a:lnSpc>
              <a:spcBef>
                <a:spcPts val="0"/>
              </a:spcBef>
              <a:spcAft>
                <a:spcPts val="0"/>
              </a:spcAft>
              <a:buClr>
                <a:schemeClr val="bg2"/>
              </a:buClr>
              <a:tabLst>
                <a:tab pos="240665" algn="l"/>
                <a:tab pos="241300" algn="l"/>
                <a:tab pos="9038590" algn="l"/>
              </a:tabLst>
            </a:pPr>
            <a:r>
              <a:rPr lang="en-US" sz="2000" b="1" spc="-5" dirty="0">
                <a:solidFill>
                  <a:schemeClr val="accent5">
                    <a:lumMod val="50000"/>
                  </a:schemeClr>
                </a:solidFill>
                <a:latin typeface="+mn-lt"/>
                <a:cs typeface="Georgia"/>
              </a:rPr>
              <a:t>Project TEACH (projectteachny.org)</a:t>
            </a:r>
          </a:p>
          <a:p>
            <a:endParaRPr lang="en-US" dirty="0"/>
          </a:p>
        </p:txBody>
      </p:sp>
      <p:pic>
        <p:nvPicPr>
          <p:cNvPr id="5" name="object 5">
            <a:extLst>
              <a:ext uri="{FF2B5EF4-FFF2-40B4-BE49-F238E27FC236}">
                <a16:creationId xmlns:a16="http://schemas.microsoft.com/office/drawing/2014/main" id="{ED8E63A1-EBDC-AAA2-CEAE-B0C0B4F546C9}"/>
              </a:ext>
            </a:extLst>
          </p:cNvPr>
          <p:cNvPicPr/>
          <p:nvPr/>
        </p:nvPicPr>
        <p:blipFill>
          <a:blip r:embed="rId2" cstate="print"/>
          <a:stretch>
            <a:fillRect/>
          </a:stretch>
        </p:blipFill>
        <p:spPr>
          <a:xfrm>
            <a:off x="9958744" y="3782583"/>
            <a:ext cx="2120043" cy="2311399"/>
          </a:xfrm>
          <a:prstGeom prst="rect">
            <a:avLst/>
          </a:prstGeom>
        </p:spPr>
      </p:pic>
    </p:spTree>
    <p:extLst>
      <p:ext uri="{BB962C8B-B14F-4D97-AF65-F5344CB8AC3E}">
        <p14:creationId xmlns:p14="http://schemas.microsoft.com/office/powerpoint/2010/main" val="34073784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DAB89B-FD31-E4CC-D0FF-BD079ADE9CC6}"/>
              </a:ext>
            </a:extLst>
          </p:cNvPr>
          <p:cNvSpPr>
            <a:spLocks noGrp="1"/>
          </p:cNvSpPr>
          <p:nvPr>
            <p:ph type="body" sz="quarter" idx="10"/>
          </p:nvPr>
        </p:nvSpPr>
        <p:spPr>
          <a:xfrm>
            <a:off x="0" y="-7"/>
            <a:ext cx="12192000" cy="954367"/>
          </a:xfrm>
        </p:spPr>
        <p:txBody>
          <a:bodyPr/>
          <a:lstStyle/>
          <a:p>
            <a:pPr algn="ctr"/>
            <a:r>
              <a:rPr lang="en-US" b="1"/>
              <a:t>Benefits for SNP Members</a:t>
            </a:r>
          </a:p>
        </p:txBody>
      </p:sp>
      <p:sp>
        <p:nvSpPr>
          <p:cNvPr id="4" name="Content Placeholder 3">
            <a:extLst>
              <a:ext uri="{FF2B5EF4-FFF2-40B4-BE49-F238E27FC236}">
                <a16:creationId xmlns:a16="http://schemas.microsoft.com/office/drawing/2014/main" id="{C8A7E77D-EFBC-B4C6-6F6B-064EAF9F17F5}"/>
              </a:ext>
            </a:extLst>
          </p:cNvPr>
          <p:cNvSpPr>
            <a:spLocks noGrp="1"/>
          </p:cNvSpPr>
          <p:nvPr>
            <p:ph sz="quarter" idx="11"/>
          </p:nvPr>
        </p:nvSpPr>
        <p:spPr>
          <a:xfrm>
            <a:off x="2416535" y="2209800"/>
            <a:ext cx="7358930" cy="3693840"/>
          </a:xfrm>
        </p:spPr>
        <p:txBody>
          <a:bodyPr/>
          <a:lstStyle/>
          <a:p>
            <a:pPr marL="355600" indent="-342900">
              <a:lnSpc>
                <a:spcPct val="100000"/>
              </a:lnSpc>
              <a:spcBef>
                <a:spcPts val="675"/>
              </a:spcBef>
              <a:buClr>
                <a:srgbClr val="FFD962"/>
              </a:buClr>
              <a:buFont typeface="Wingdings" panose="05000000000000000000" pitchFamily="2" charset="2"/>
              <a:buChar char="v"/>
              <a:tabLst>
                <a:tab pos="354965" algn="l"/>
                <a:tab pos="355600" algn="l"/>
              </a:tabLst>
            </a:pPr>
            <a:r>
              <a:rPr lang="en-US" sz="2800" spc="-5">
                <a:latin typeface="+mn-lt"/>
                <a:cs typeface="Arial"/>
              </a:rPr>
              <a:t>HIV</a:t>
            </a:r>
            <a:r>
              <a:rPr lang="en-US" sz="2800" spc="-15">
                <a:latin typeface="+mn-lt"/>
                <a:cs typeface="Arial"/>
              </a:rPr>
              <a:t> </a:t>
            </a:r>
            <a:r>
              <a:rPr lang="en-US" sz="2800" spc="5">
                <a:latin typeface="+mn-lt"/>
                <a:cs typeface="Arial"/>
              </a:rPr>
              <a:t>Specialist</a:t>
            </a:r>
            <a:r>
              <a:rPr lang="en-US" sz="2800" spc="-110">
                <a:latin typeface="+mn-lt"/>
                <a:cs typeface="Arial"/>
              </a:rPr>
              <a:t> </a:t>
            </a:r>
            <a:r>
              <a:rPr lang="en-US" sz="2800">
                <a:latin typeface="+mn-lt"/>
                <a:cs typeface="Arial"/>
              </a:rPr>
              <a:t>as</a:t>
            </a:r>
            <a:r>
              <a:rPr lang="en-US" sz="2800" spc="-5">
                <a:latin typeface="+mn-lt"/>
                <a:cs typeface="Arial"/>
              </a:rPr>
              <a:t> </a:t>
            </a:r>
            <a:r>
              <a:rPr lang="en-US" sz="2800" spc="5">
                <a:latin typeface="+mn-lt"/>
                <a:cs typeface="Arial"/>
              </a:rPr>
              <a:t>their</a:t>
            </a:r>
            <a:r>
              <a:rPr lang="en-US" sz="2800" spc="-65">
                <a:latin typeface="+mn-lt"/>
                <a:cs typeface="Arial"/>
              </a:rPr>
              <a:t> </a:t>
            </a:r>
            <a:r>
              <a:rPr lang="en-US" sz="2800" spc="-10">
                <a:latin typeface="+mn-lt"/>
                <a:cs typeface="Arial"/>
              </a:rPr>
              <a:t>PCP</a:t>
            </a:r>
            <a:endParaRPr lang="en-US" sz="2800">
              <a:latin typeface="+mn-lt"/>
              <a:cs typeface="Arial"/>
            </a:endParaRPr>
          </a:p>
          <a:p>
            <a:pPr marL="355600" indent="-342900">
              <a:lnSpc>
                <a:spcPct val="100000"/>
              </a:lnSpc>
              <a:spcBef>
                <a:spcPts val="575"/>
              </a:spcBef>
              <a:buClr>
                <a:srgbClr val="FFD962"/>
              </a:buClr>
              <a:buFont typeface="Wingdings" panose="05000000000000000000" pitchFamily="2" charset="2"/>
              <a:buChar char="v"/>
              <a:tabLst>
                <a:tab pos="354965" algn="l"/>
                <a:tab pos="355600" algn="l"/>
              </a:tabLst>
            </a:pPr>
            <a:r>
              <a:rPr lang="en-US" sz="2800" spc="5">
                <a:latin typeface="+mn-lt"/>
                <a:cs typeface="Arial"/>
              </a:rPr>
              <a:t>Multiple</a:t>
            </a:r>
            <a:r>
              <a:rPr lang="en-US" sz="2800" spc="-105">
                <a:latin typeface="+mn-lt"/>
                <a:cs typeface="Arial"/>
              </a:rPr>
              <a:t> </a:t>
            </a:r>
            <a:r>
              <a:rPr lang="en-US" sz="2800">
                <a:latin typeface="+mn-lt"/>
                <a:cs typeface="Arial"/>
              </a:rPr>
              <a:t>appointments</a:t>
            </a:r>
            <a:r>
              <a:rPr lang="en-US" sz="2800" spc="-45">
                <a:latin typeface="+mn-lt"/>
                <a:cs typeface="Arial"/>
              </a:rPr>
              <a:t> </a:t>
            </a:r>
            <a:r>
              <a:rPr lang="en-US" sz="2800">
                <a:latin typeface="+mn-lt"/>
                <a:cs typeface="Arial"/>
              </a:rPr>
              <a:t>on</a:t>
            </a:r>
            <a:r>
              <a:rPr lang="en-US" sz="2800" spc="-30">
                <a:latin typeface="+mn-lt"/>
                <a:cs typeface="Arial"/>
              </a:rPr>
              <a:t> </a:t>
            </a:r>
            <a:r>
              <a:rPr lang="en-US" sz="2800">
                <a:latin typeface="+mn-lt"/>
                <a:cs typeface="Arial"/>
              </a:rPr>
              <a:t>the</a:t>
            </a:r>
            <a:r>
              <a:rPr lang="en-US" sz="2800" spc="5">
                <a:latin typeface="+mn-lt"/>
                <a:cs typeface="Arial"/>
              </a:rPr>
              <a:t> </a:t>
            </a:r>
            <a:r>
              <a:rPr lang="en-US" sz="2800" spc="-15">
                <a:latin typeface="+mn-lt"/>
                <a:cs typeface="Arial"/>
              </a:rPr>
              <a:t>same</a:t>
            </a:r>
            <a:r>
              <a:rPr lang="en-US" sz="2800" spc="40">
                <a:latin typeface="+mn-lt"/>
                <a:cs typeface="Arial"/>
              </a:rPr>
              <a:t> </a:t>
            </a:r>
            <a:r>
              <a:rPr lang="en-US" sz="2800">
                <a:latin typeface="+mn-lt"/>
                <a:cs typeface="Arial"/>
              </a:rPr>
              <a:t>day</a:t>
            </a:r>
          </a:p>
          <a:p>
            <a:pPr marL="355600" indent="-342900">
              <a:lnSpc>
                <a:spcPct val="100000"/>
              </a:lnSpc>
              <a:spcBef>
                <a:spcPts val="615"/>
              </a:spcBef>
              <a:buClr>
                <a:srgbClr val="FFD962"/>
              </a:buClr>
              <a:buFont typeface="Wingdings" panose="05000000000000000000" pitchFamily="2" charset="2"/>
              <a:buChar char="v"/>
              <a:tabLst>
                <a:tab pos="354965" algn="l"/>
                <a:tab pos="355600" algn="l"/>
              </a:tabLst>
            </a:pPr>
            <a:r>
              <a:rPr lang="en-US" sz="2800">
                <a:latin typeface="+mn-lt"/>
                <a:cs typeface="Arial"/>
              </a:rPr>
              <a:t>Designated</a:t>
            </a:r>
            <a:r>
              <a:rPr lang="en-US" sz="2800" spc="-65">
                <a:latin typeface="+mn-lt"/>
                <a:cs typeface="Arial"/>
              </a:rPr>
              <a:t> </a:t>
            </a:r>
            <a:r>
              <a:rPr lang="en-US" sz="2800" spc="5">
                <a:latin typeface="+mn-lt"/>
                <a:cs typeface="Arial"/>
              </a:rPr>
              <a:t>Health</a:t>
            </a:r>
            <a:r>
              <a:rPr lang="en-US" sz="2800" spc="-60">
                <a:latin typeface="+mn-lt"/>
                <a:cs typeface="Arial"/>
              </a:rPr>
              <a:t> </a:t>
            </a:r>
            <a:r>
              <a:rPr lang="en-US" sz="2800">
                <a:latin typeface="+mn-lt"/>
                <a:cs typeface="Arial"/>
              </a:rPr>
              <a:t>and</a:t>
            </a:r>
            <a:r>
              <a:rPr lang="en-US" sz="2800" spc="-20">
                <a:latin typeface="+mn-lt"/>
                <a:cs typeface="Arial"/>
              </a:rPr>
              <a:t> </a:t>
            </a:r>
            <a:r>
              <a:rPr lang="en-US" sz="2800" spc="5">
                <a:latin typeface="+mn-lt"/>
                <a:cs typeface="Arial"/>
              </a:rPr>
              <a:t>Wellness</a:t>
            </a:r>
            <a:r>
              <a:rPr lang="en-US" sz="2800" spc="-215">
                <a:latin typeface="+mn-lt"/>
                <a:cs typeface="Arial"/>
              </a:rPr>
              <a:t> </a:t>
            </a:r>
            <a:r>
              <a:rPr lang="en-US" sz="2800">
                <a:latin typeface="+mn-lt"/>
                <a:cs typeface="Arial"/>
              </a:rPr>
              <a:t>Advisor</a:t>
            </a:r>
          </a:p>
          <a:p>
            <a:pPr marL="355600" indent="-342900">
              <a:lnSpc>
                <a:spcPct val="100000"/>
              </a:lnSpc>
              <a:spcBef>
                <a:spcPts val="610"/>
              </a:spcBef>
              <a:buClr>
                <a:srgbClr val="FFD962"/>
              </a:buClr>
              <a:buFont typeface="Wingdings" panose="05000000000000000000" pitchFamily="2" charset="2"/>
              <a:buChar char="v"/>
              <a:tabLst>
                <a:tab pos="354965" algn="l"/>
                <a:tab pos="355600" algn="l"/>
              </a:tabLst>
            </a:pPr>
            <a:r>
              <a:rPr lang="en-US" sz="2800" spc="5">
                <a:latin typeface="+mn-lt"/>
                <a:cs typeface="Arial"/>
              </a:rPr>
              <a:t>Flexibility</a:t>
            </a:r>
            <a:r>
              <a:rPr lang="en-US" sz="2800" spc="-140">
                <a:latin typeface="+mn-lt"/>
                <a:cs typeface="Arial"/>
              </a:rPr>
              <a:t> </a:t>
            </a:r>
            <a:r>
              <a:rPr lang="en-US" sz="2800" spc="10">
                <a:latin typeface="+mn-lt"/>
                <a:cs typeface="Arial"/>
              </a:rPr>
              <a:t>with</a:t>
            </a:r>
            <a:r>
              <a:rPr lang="en-US" sz="2800" spc="-10">
                <a:latin typeface="+mn-lt"/>
                <a:cs typeface="Arial"/>
              </a:rPr>
              <a:t> </a:t>
            </a:r>
            <a:r>
              <a:rPr lang="en-US" sz="2800">
                <a:latin typeface="+mn-lt"/>
                <a:cs typeface="Arial"/>
              </a:rPr>
              <a:t>authorizations</a:t>
            </a:r>
            <a:r>
              <a:rPr lang="en-US" sz="2800" spc="-95">
                <a:latin typeface="+mn-lt"/>
                <a:cs typeface="Arial"/>
              </a:rPr>
              <a:t> </a:t>
            </a:r>
            <a:r>
              <a:rPr lang="en-US" sz="2800">
                <a:latin typeface="+mn-lt"/>
                <a:cs typeface="Arial"/>
              </a:rPr>
              <a:t>and</a:t>
            </a:r>
            <a:r>
              <a:rPr lang="en-US" sz="2800" spc="-15">
                <a:latin typeface="+mn-lt"/>
                <a:cs typeface="Arial"/>
              </a:rPr>
              <a:t> </a:t>
            </a:r>
            <a:r>
              <a:rPr lang="en-US" sz="2800" spc="5">
                <a:latin typeface="+mn-lt"/>
                <a:cs typeface="Arial"/>
              </a:rPr>
              <a:t>referrals</a:t>
            </a:r>
            <a:endParaRPr lang="en-US" sz="2800">
              <a:latin typeface="+mn-lt"/>
              <a:cs typeface="Arial"/>
            </a:endParaRPr>
          </a:p>
          <a:p>
            <a:pPr marL="355600" indent="-342900">
              <a:lnSpc>
                <a:spcPct val="100000"/>
              </a:lnSpc>
              <a:spcBef>
                <a:spcPts val="575"/>
              </a:spcBef>
              <a:buClr>
                <a:srgbClr val="FFD962"/>
              </a:buClr>
              <a:buFont typeface="Wingdings" panose="05000000000000000000" pitchFamily="2" charset="2"/>
              <a:buChar char="v"/>
              <a:tabLst>
                <a:tab pos="354965" algn="l"/>
                <a:tab pos="355600" algn="l"/>
              </a:tabLst>
            </a:pPr>
            <a:r>
              <a:rPr lang="en-US" sz="2800">
                <a:latin typeface="+mn-lt"/>
                <a:cs typeface="Arial"/>
              </a:rPr>
              <a:t>Rewards</a:t>
            </a:r>
            <a:r>
              <a:rPr lang="en-US" sz="2800" spc="-85">
                <a:latin typeface="+mn-lt"/>
                <a:cs typeface="Arial"/>
              </a:rPr>
              <a:t> </a:t>
            </a:r>
            <a:r>
              <a:rPr lang="en-US" sz="2800" spc="5">
                <a:latin typeface="+mn-lt"/>
                <a:cs typeface="Arial"/>
              </a:rPr>
              <a:t>program</a:t>
            </a:r>
            <a:endParaRPr lang="en-US" sz="2800">
              <a:latin typeface="+mn-lt"/>
              <a:cs typeface="Arial"/>
            </a:endParaRPr>
          </a:p>
          <a:p>
            <a:endParaRPr lang="en-US"/>
          </a:p>
        </p:txBody>
      </p:sp>
    </p:spTree>
    <p:extLst>
      <p:ext uri="{BB962C8B-B14F-4D97-AF65-F5344CB8AC3E}">
        <p14:creationId xmlns:p14="http://schemas.microsoft.com/office/powerpoint/2010/main" val="9760241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B52DCB-48E2-DA63-0EE4-1E0D15E8133E}"/>
              </a:ext>
            </a:extLst>
          </p:cNvPr>
          <p:cNvSpPr>
            <a:spLocks noGrp="1"/>
          </p:cNvSpPr>
          <p:nvPr>
            <p:ph type="body" sz="quarter" idx="10"/>
          </p:nvPr>
        </p:nvSpPr>
        <p:spPr>
          <a:xfrm>
            <a:off x="0" y="0"/>
            <a:ext cx="12191999" cy="1181896"/>
          </a:xfrm>
        </p:spPr>
        <p:txBody>
          <a:bodyPr/>
          <a:lstStyle/>
          <a:p>
            <a:pPr algn="ctr"/>
            <a:r>
              <a:rPr lang="en-US" sz="4500" b="1">
                <a:latin typeface="+mj-lt"/>
                <a:cs typeface="Calibri" panose="020F0502020204030204" pitchFamily="34" charset="0"/>
              </a:rPr>
              <a:t>How Will </a:t>
            </a:r>
            <a:r>
              <a:rPr lang="en-US" sz="4500" b="1" err="1">
                <a:latin typeface="+mj-lt"/>
                <a:cs typeface="Calibri" panose="020F0502020204030204" pitchFamily="34" charset="0"/>
              </a:rPr>
              <a:t>MetroPlusHealth’s</a:t>
            </a:r>
            <a:r>
              <a:rPr lang="en-US" sz="4500" b="1">
                <a:latin typeface="+mj-lt"/>
                <a:cs typeface="Calibri" panose="020F0502020204030204" pitchFamily="34" charset="0"/>
              </a:rPr>
              <a:t> Partnership In Care Help Members?</a:t>
            </a:r>
            <a:endParaRPr lang="en-US" sz="4500" b="1">
              <a:latin typeface="+mj-lt"/>
            </a:endParaRPr>
          </a:p>
        </p:txBody>
      </p:sp>
      <p:sp>
        <p:nvSpPr>
          <p:cNvPr id="4" name="Content Placeholder 3">
            <a:extLst>
              <a:ext uri="{FF2B5EF4-FFF2-40B4-BE49-F238E27FC236}">
                <a16:creationId xmlns:a16="http://schemas.microsoft.com/office/drawing/2014/main" id="{850B229B-C634-3DF1-53B7-D423F71310E2}"/>
              </a:ext>
            </a:extLst>
          </p:cNvPr>
          <p:cNvSpPr>
            <a:spLocks noGrp="1"/>
          </p:cNvSpPr>
          <p:nvPr>
            <p:ph sz="quarter" idx="11"/>
          </p:nvPr>
        </p:nvSpPr>
        <p:spPr>
          <a:xfrm>
            <a:off x="655320" y="1562581"/>
            <a:ext cx="10233073" cy="4341059"/>
          </a:xfrm>
        </p:spPr>
        <p:txBody>
          <a:bodyPr/>
          <a:lstStyle/>
          <a:p>
            <a:pPr marL="355600" marR="497840" indent="-342900">
              <a:lnSpc>
                <a:spcPts val="1939"/>
              </a:lnSpc>
              <a:spcBef>
                <a:spcPts val="345"/>
              </a:spcBef>
              <a:buChar char="•"/>
              <a:tabLst>
                <a:tab pos="354965" algn="l"/>
                <a:tab pos="355600" algn="l"/>
              </a:tabLst>
            </a:pPr>
            <a:r>
              <a:rPr lang="en-US" sz="2000" spc="-5">
                <a:latin typeface="+mn-lt"/>
                <a:cs typeface="Arial"/>
              </a:rPr>
              <a:t>Every</a:t>
            </a:r>
            <a:r>
              <a:rPr lang="en-US" sz="2000">
                <a:latin typeface="+mn-lt"/>
                <a:cs typeface="Arial"/>
              </a:rPr>
              <a:t> </a:t>
            </a:r>
            <a:r>
              <a:rPr lang="en-US" sz="2000" spc="-10">
                <a:latin typeface="+mn-lt"/>
                <a:cs typeface="Arial"/>
              </a:rPr>
              <a:t>SNP</a:t>
            </a:r>
            <a:r>
              <a:rPr lang="en-US" sz="2000" spc="-40">
                <a:latin typeface="+mn-lt"/>
                <a:cs typeface="Arial"/>
              </a:rPr>
              <a:t> </a:t>
            </a:r>
            <a:r>
              <a:rPr lang="en-US" sz="2000" spc="-20">
                <a:latin typeface="+mn-lt"/>
                <a:cs typeface="Arial"/>
              </a:rPr>
              <a:t>member</a:t>
            </a:r>
            <a:r>
              <a:rPr lang="en-US" sz="2000" spc="120">
                <a:latin typeface="+mn-lt"/>
                <a:cs typeface="Arial"/>
              </a:rPr>
              <a:t> </a:t>
            </a:r>
            <a:r>
              <a:rPr lang="en-US" sz="2000">
                <a:latin typeface="+mn-lt"/>
                <a:cs typeface="Arial"/>
              </a:rPr>
              <a:t>has</a:t>
            </a:r>
            <a:r>
              <a:rPr lang="en-US" sz="2000" spc="-30">
                <a:latin typeface="+mn-lt"/>
                <a:cs typeface="Arial"/>
              </a:rPr>
              <a:t> </a:t>
            </a:r>
            <a:r>
              <a:rPr lang="en-US" sz="2000">
                <a:latin typeface="+mn-lt"/>
                <a:cs typeface="Arial"/>
              </a:rPr>
              <a:t>access</a:t>
            </a:r>
            <a:r>
              <a:rPr lang="en-US" sz="2000" spc="5">
                <a:latin typeface="+mn-lt"/>
                <a:cs typeface="Arial"/>
              </a:rPr>
              <a:t> </a:t>
            </a:r>
            <a:r>
              <a:rPr lang="en-US" sz="2000">
                <a:latin typeface="+mn-lt"/>
                <a:cs typeface="Arial"/>
              </a:rPr>
              <a:t>to</a:t>
            </a:r>
            <a:r>
              <a:rPr lang="en-US" sz="2000" spc="-25">
                <a:latin typeface="+mn-lt"/>
                <a:cs typeface="Arial"/>
              </a:rPr>
              <a:t> </a:t>
            </a:r>
            <a:r>
              <a:rPr lang="en-US" sz="2000" spc="-5">
                <a:latin typeface="+mn-lt"/>
                <a:cs typeface="Arial"/>
              </a:rPr>
              <a:t>a</a:t>
            </a:r>
            <a:r>
              <a:rPr lang="en-US" sz="2000" spc="15">
                <a:latin typeface="+mn-lt"/>
                <a:cs typeface="Arial"/>
              </a:rPr>
              <a:t> </a:t>
            </a:r>
            <a:r>
              <a:rPr lang="en-US" sz="2000" spc="5">
                <a:latin typeface="+mn-lt"/>
                <a:cs typeface="Arial"/>
              </a:rPr>
              <a:t>Health</a:t>
            </a:r>
            <a:r>
              <a:rPr lang="en-US" sz="2000" spc="-60">
                <a:latin typeface="+mn-lt"/>
                <a:cs typeface="Arial"/>
              </a:rPr>
              <a:t> </a:t>
            </a:r>
            <a:r>
              <a:rPr lang="en-US" sz="2000">
                <a:latin typeface="+mn-lt"/>
                <a:cs typeface="Arial"/>
              </a:rPr>
              <a:t>and</a:t>
            </a:r>
            <a:r>
              <a:rPr lang="en-US" sz="2000" spc="-25">
                <a:latin typeface="+mn-lt"/>
                <a:cs typeface="Arial"/>
              </a:rPr>
              <a:t> </a:t>
            </a:r>
            <a:r>
              <a:rPr lang="en-US" sz="2000" spc="5">
                <a:latin typeface="+mn-lt"/>
                <a:cs typeface="Arial"/>
              </a:rPr>
              <a:t>Wellness</a:t>
            </a:r>
            <a:r>
              <a:rPr lang="en-US" sz="2000" spc="-215">
                <a:latin typeface="+mn-lt"/>
                <a:cs typeface="Arial"/>
              </a:rPr>
              <a:t> </a:t>
            </a:r>
            <a:r>
              <a:rPr lang="en-US" sz="2000">
                <a:latin typeface="+mn-lt"/>
                <a:cs typeface="Arial"/>
              </a:rPr>
              <a:t>Advisor</a:t>
            </a:r>
            <a:r>
              <a:rPr lang="en-US" sz="2000" spc="-15">
                <a:latin typeface="+mn-lt"/>
                <a:cs typeface="Arial"/>
              </a:rPr>
              <a:t> </a:t>
            </a:r>
            <a:r>
              <a:rPr lang="en-US" sz="2000" spc="5">
                <a:latin typeface="+mn-lt"/>
                <a:cs typeface="Arial"/>
              </a:rPr>
              <a:t>at </a:t>
            </a:r>
            <a:r>
              <a:rPr lang="en-US" sz="2000" spc="-484">
                <a:latin typeface="+mn-lt"/>
                <a:cs typeface="Arial"/>
              </a:rPr>
              <a:t> </a:t>
            </a:r>
            <a:r>
              <a:rPr lang="en-US" sz="2000">
                <a:latin typeface="+mn-lt"/>
                <a:cs typeface="Arial"/>
              </a:rPr>
              <a:t>MetroPlusHealth</a:t>
            </a:r>
            <a:r>
              <a:rPr lang="en-US" sz="2000" spc="-35">
                <a:latin typeface="+mn-lt"/>
                <a:cs typeface="Arial"/>
              </a:rPr>
              <a:t> </a:t>
            </a:r>
            <a:r>
              <a:rPr lang="en-US" sz="2000">
                <a:latin typeface="+mn-lt"/>
                <a:cs typeface="Arial"/>
              </a:rPr>
              <a:t>and</a:t>
            </a:r>
            <a:r>
              <a:rPr lang="en-US" sz="2000" spc="-25">
                <a:latin typeface="+mn-lt"/>
                <a:cs typeface="Arial"/>
              </a:rPr>
              <a:t> </a:t>
            </a:r>
            <a:r>
              <a:rPr lang="en-US" sz="2000" spc="-5">
                <a:latin typeface="+mn-lt"/>
                <a:cs typeface="Arial"/>
              </a:rPr>
              <a:t>a</a:t>
            </a:r>
            <a:r>
              <a:rPr lang="en-US" sz="2000" spc="10">
                <a:latin typeface="+mn-lt"/>
                <a:cs typeface="Arial"/>
              </a:rPr>
              <a:t> </a:t>
            </a:r>
            <a:r>
              <a:rPr lang="en-US" sz="2000" spc="-5">
                <a:latin typeface="+mn-lt"/>
                <a:cs typeface="Arial"/>
              </a:rPr>
              <a:t>medical</a:t>
            </a:r>
            <a:r>
              <a:rPr lang="en-US" sz="2000">
                <a:latin typeface="+mn-lt"/>
                <a:cs typeface="Arial"/>
              </a:rPr>
              <a:t> case</a:t>
            </a:r>
            <a:r>
              <a:rPr lang="en-US" sz="2000" spc="-20">
                <a:latin typeface="+mn-lt"/>
                <a:cs typeface="Arial"/>
              </a:rPr>
              <a:t> </a:t>
            </a:r>
            <a:r>
              <a:rPr lang="en-US" sz="2000" spc="-10">
                <a:latin typeface="+mn-lt"/>
                <a:cs typeface="Arial"/>
              </a:rPr>
              <a:t>manager</a:t>
            </a:r>
            <a:r>
              <a:rPr lang="en-US" sz="2000" spc="15">
                <a:latin typeface="+mn-lt"/>
                <a:cs typeface="Arial"/>
              </a:rPr>
              <a:t> </a:t>
            </a:r>
            <a:r>
              <a:rPr lang="en-US" sz="2000">
                <a:latin typeface="+mn-lt"/>
                <a:cs typeface="Arial"/>
              </a:rPr>
              <a:t>at</a:t>
            </a:r>
            <a:r>
              <a:rPr lang="en-US" sz="2000" spc="5">
                <a:latin typeface="+mn-lt"/>
                <a:cs typeface="Arial"/>
              </a:rPr>
              <a:t> </a:t>
            </a:r>
            <a:r>
              <a:rPr lang="en-US" sz="2000">
                <a:latin typeface="+mn-lt"/>
                <a:cs typeface="Arial"/>
              </a:rPr>
              <a:t>the</a:t>
            </a:r>
            <a:r>
              <a:rPr lang="en-US" sz="2000" spc="-25">
                <a:latin typeface="+mn-lt"/>
                <a:cs typeface="Arial"/>
              </a:rPr>
              <a:t> </a:t>
            </a:r>
            <a:r>
              <a:rPr lang="en-US" sz="2000" spc="-10">
                <a:latin typeface="+mn-lt"/>
                <a:cs typeface="Arial"/>
              </a:rPr>
              <a:t>facility.</a:t>
            </a:r>
            <a:endParaRPr lang="en-US" sz="2000">
              <a:latin typeface="+mn-lt"/>
              <a:cs typeface="Arial"/>
            </a:endParaRPr>
          </a:p>
          <a:p>
            <a:pPr marL="355600" marR="5080" indent="-342900">
              <a:lnSpc>
                <a:spcPts val="1939"/>
              </a:lnSpc>
              <a:spcBef>
                <a:spcPts val="1485"/>
              </a:spcBef>
              <a:buChar char="•"/>
              <a:tabLst>
                <a:tab pos="354965" algn="l"/>
                <a:tab pos="355600" algn="l"/>
              </a:tabLst>
            </a:pPr>
            <a:r>
              <a:rPr lang="en-US" sz="2000">
                <a:latin typeface="+mn-lt"/>
                <a:cs typeface="Arial"/>
              </a:rPr>
              <a:t>If</a:t>
            </a:r>
            <a:r>
              <a:rPr lang="en-US" sz="2000" spc="5">
                <a:latin typeface="+mn-lt"/>
                <a:cs typeface="Arial"/>
              </a:rPr>
              <a:t> </a:t>
            </a:r>
            <a:r>
              <a:rPr lang="en-US" sz="2000" spc="-5">
                <a:latin typeface="+mn-lt"/>
                <a:cs typeface="Arial"/>
              </a:rPr>
              <a:t>a</a:t>
            </a:r>
            <a:r>
              <a:rPr lang="en-US" sz="2000" spc="-20">
                <a:latin typeface="+mn-lt"/>
                <a:cs typeface="Arial"/>
              </a:rPr>
              <a:t> </a:t>
            </a:r>
            <a:r>
              <a:rPr lang="en-US" sz="2000" spc="10">
                <a:latin typeface="+mn-lt"/>
                <a:cs typeface="Arial"/>
              </a:rPr>
              <a:t>facility</a:t>
            </a:r>
            <a:r>
              <a:rPr lang="en-US" sz="2000" spc="-105">
                <a:latin typeface="+mn-lt"/>
                <a:cs typeface="Arial"/>
              </a:rPr>
              <a:t> </a:t>
            </a:r>
            <a:r>
              <a:rPr lang="en-US" sz="2000">
                <a:latin typeface="+mn-lt"/>
                <a:cs typeface="Arial"/>
              </a:rPr>
              <a:t>does</a:t>
            </a:r>
            <a:r>
              <a:rPr lang="en-US" sz="2000" spc="-30">
                <a:latin typeface="+mn-lt"/>
                <a:cs typeface="Arial"/>
              </a:rPr>
              <a:t> </a:t>
            </a:r>
            <a:r>
              <a:rPr lang="en-US" sz="2000">
                <a:latin typeface="+mn-lt"/>
                <a:cs typeface="Arial"/>
              </a:rPr>
              <a:t>not</a:t>
            </a:r>
            <a:r>
              <a:rPr lang="en-US" sz="2000" spc="5">
                <a:latin typeface="+mn-lt"/>
                <a:cs typeface="Arial"/>
              </a:rPr>
              <a:t> </a:t>
            </a:r>
            <a:r>
              <a:rPr lang="en-US" sz="2000">
                <a:latin typeface="+mn-lt"/>
                <a:cs typeface="Arial"/>
              </a:rPr>
              <a:t>have</a:t>
            </a:r>
            <a:r>
              <a:rPr lang="en-US" sz="2000" spc="-20">
                <a:latin typeface="+mn-lt"/>
                <a:cs typeface="Arial"/>
              </a:rPr>
              <a:t> </a:t>
            </a:r>
            <a:r>
              <a:rPr lang="en-US" sz="2000" spc="-5">
                <a:latin typeface="+mn-lt"/>
                <a:cs typeface="Arial"/>
              </a:rPr>
              <a:t>a</a:t>
            </a:r>
            <a:r>
              <a:rPr lang="en-US" sz="2000" spc="15">
                <a:latin typeface="+mn-lt"/>
                <a:cs typeface="Arial"/>
              </a:rPr>
              <a:t> </a:t>
            </a:r>
            <a:r>
              <a:rPr lang="en-US" sz="2000" spc="-5">
                <a:latin typeface="+mn-lt"/>
                <a:cs typeface="Arial"/>
              </a:rPr>
              <a:t>medical</a:t>
            </a:r>
            <a:r>
              <a:rPr lang="en-US" sz="2000">
                <a:latin typeface="+mn-lt"/>
                <a:cs typeface="Arial"/>
              </a:rPr>
              <a:t> case</a:t>
            </a:r>
            <a:r>
              <a:rPr lang="en-US" sz="2000" spc="-20">
                <a:latin typeface="+mn-lt"/>
                <a:cs typeface="Arial"/>
              </a:rPr>
              <a:t> manager,</a:t>
            </a:r>
            <a:r>
              <a:rPr lang="en-US" sz="2000" spc="10">
                <a:latin typeface="+mn-lt"/>
                <a:cs typeface="Arial"/>
              </a:rPr>
              <a:t> </a:t>
            </a:r>
            <a:r>
              <a:rPr lang="en-US" sz="2000">
                <a:latin typeface="+mn-lt"/>
                <a:cs typeface="Arial"/>
              </a:rPr>
              <a:t>MetroPlus</a:t>
            </a:r>
            <a:r>
              <a:rPr lang="en-US" sz="2000" spc="5">
                <a:latin typeface="+mn-lt"/>
                <a:cs typeface="Arial"/>
              </a:rPr>
              <a:t>Health</a:t>
            </a:r>
            <a:r>
              <a:rPr lang="en-US" sz="2000" spc="-20">
                <a:latin typeface="+mn-lt"/>
                <a:cs typeface="Arial"/>
              </a:rPr>
              <a:t> </a:t>
            </a:r>
            <a:r>
              <a:rPr lang="en-US" sz="2000">
                <a:latin typeface="+mn-lt"/>
                <a:cs typeface="Arial"/>
              </a:rPr>
              <a:t>and </a:t>
            </a:r>
            <a:r>
              <a:rPr lang="en-US" sz="2000" spc="-484">
                <a:latin typeface="+mn-lt"/>
                <a:cs typeface="Arial"/>
              </a:rPr>
              <a:t> </a:t>
            </a:r>
            <a:r>
              <a:rPr lang="en-US" sz="2000" spc="5">
                <a:latin typeface="+mn-lt"/>
                <a:cs typeface="Arial"/>
              </a:rPr>
              <a:t>Wellness </a:t>
            </a:r>
            <a:r>
              <a:rPr lang="en-US" sz="2000">
                <a:latin typeface="+mn-lt"/>
                <a:cs typeface="Arial"/>
              </a:rPr>
              <a:t>Advisory team will </a:t>
            </a:r>
            <a:r>
              <a:rPr lang="en-US" sz="2000" spc="5">
                <a:latin typeface="+mn-lt"/>
                <a:cs typeface="Arial"/>
              </a:rPr>
              <a:t>provide </a:t>
            </a:r>
            <a:r>
              <a:rPr lang="en-US" sz="2000">
                <a:latin typeface="+mn-lt"/>
                <a:cs typeface="Arial"/>
              </a:rPr>
              <a:t>support, care </a:t>
            </a:r>
            <a:r>
              <a:rPr lang="en-US" sz="2000" spc="5">
                <a:latin typeface="+mn-lt"/>
                <a:cs typeface="Arial"/>
              </a:rPr>
              <a:t>coordination </a:t>
            </a:r>
            <a:r>
              <a:rPr lang="en-US" sz="2000">
                <a:latin typeface="+mn-lt"/>
                <a:cs typeface="Arial"/>
              </a:rPr>
              <a:t>and </a:t>
            </a:r>
            <a:r>
              <a:rPr lang="en-US" sz="2000" spc="5">
                <a:latin typeface="+mn-lt"/>
                <a:cs typeface="Arial"/>
              </a:rPr>
              <a:t> </a:t>
            </a:r>
            <a:r>
              <a:rPr lang="en-US" sz="2000" spc="-5">
                <a:latin typeface="+mn-lt"/>
                <a:cs typeface="Arial"/>
              </a:rPr>
              <a:t>complex </a:t>
            </a:r>
            <a:r>
              <a:rPr lang="en-US" sz="2000">
                <a:latin typeface="+mn-lt"/>
                <a:cs typeface="Arial"/>
              </a:rPr>
              <a:t>case</a:t>
            </a:r>
            <a:r>
              <a:rPr lang="en-US" sz="2000" spc="-25">
                <a:latin typeface="+mn-lt"/>
                <a:cs typeface="Arial"/>
              </a:rPr>
              <a:t> </a:t>
            </a:r>
            <a:r>
              <a:rPr lang="en-US" sz="2000" spc="-10">
                <a:latin typeface="+mn-lt"/>
                <a:cs typeface="Arial"/>
              </a:rPr>
              <a:t>manager</a:t>
            </a:r>
            <a:r>
              <a:rPr lang="en-US" sz="2000" spc="50">
                <a:latin typeface="+mn-lt"/>
                <a:cs typeface="Arial"/>
              </a:rPr>
              <a:t> </a:t>
            </a:r>
            <a:r>
              <a:rPr lang="en-US" sz="2000" spc="5">
                <a:latin typeface="+mn-lt"/>
                <a:cs typeface="Arial"/>
              </a:rPr>
              <a:t>services</a:t>
            </a:r>
            <a:r>
              <a:rPr lang="en-US" sz="2000" spc="-70">
                <a:latin typeface="+mn-lt"/>
                <a:cs typeface="Arial"/>
              </a:rPr>
              <a:t> </a:t>
            </a:r>
            <a:r>
              <a:rPr lang="en-US" sz="2000">
                <a:latin typeface="+mn-lt"/>
                <a:cs typeface="Arial"/>
              </a:rPr>
              <a:t>to</a:t>
            </a:r>
            <a:r>
              <a:rPr lang="en-US" sz="2000" spc="-25">
                <a:latin typeface="+mn-lt"/>
                <a:cs typeface="Arial"/>
              </a:rPr>
              <a:t> </a:t>
            </a:r>
            <a:r>
              <a:rPr lang="en-US" sz="2000">
                <a:latin typeface="+mn-lt"/>
                <a:cs typeface="Arial"/>
              </a:rPr>
              <a:t>the</a:t>
            </a:r>
            <a:r>
              <a:rPr lang="en-US" sz="2000" spc="10">
                <a:latin typeface="+mn-lt"/>
                <a:cs typeface="Arial"/>
              </a:rPr>
              <a:t> </a:t>
            </a:r>
            <a:r>
              <a:rPr lang="en-US" sz="2000" spc="-30">
                <a:latin typeface="+mn-lt"/>
                <a:cs typeface="Arial"/>
              </a:rPr>
              <a:t>member.</a:t>
            </a:r>
            <a:endParaRPr lang="en-US" sz="2000">
              <a:latin typeface="+mn-lt"/>
              <a:cs typeface="Arial"/>
            </a:endParaRPr>
          </a:p>
          <a:p>
            <a:pPr marL="355600" marR="429895" indent="-342900">
              <a:lnSpc>
                <a:spcPts val="1939"/>
              </a:lnSpc>
              <a:spcBef>
                <a:spcPts val="1525"/>
              </a:spcBef>
              <a:buChar char="•"/>
              <a:tabLst>
                <a:tab pos="354965" algn="l"/>
                <a:tab pos="355600" algn="l"/>
              </a:tabLst>
            </a:pPr>
            <a:r>
              <a:rPr lang="en-US" sz="2000" spc="5">
                <a:latin typeface="+mn-lt"/>
                <a:cs typeface="Arial"/>
              </a:rPr>
              <a:t>The </a:t>
            </a:r>
            <a:r>
              <a:rPr lang="en-US" sz="2000" spc="-5">
                <a:latin typeface="+mn-lt"/>
                <a:cs typeface="Arial"/>
              </a:rPr>
              <a:t>Case </a:t>
            </a:r>
            <a:r>
              <a:rPr lang="en-US" sz="2000">
                <a:latin typeface="+mn-lt"/>
                <a:cs typeface="Arial"/>
              </a:rPr>
              <a:t>Managers at the </a:t>
            </a:r>
            <a:r>
              <a:rPr lang="en-US" sz="2000" spc="5">
                <a:latin typeface="+mn-lt"/>
                <a:cs typeface="Arial"/>
              </a:rPr>
              <a:t>facilities </a:t>
            </a:r>
            <a:r>
              <a:rPr lang="en-US" sz="2000">
                <a:latin typeface="+mn-lt"/>
                <a:cs typeface="Arial"/>
              </a:rPr>
              <a:t>and the </a:t>
            </a:r>
            <a:r>
              <a:rPr lang="en-US" sz="2000" spc="5">
                <a:latin typeface="+mn-lt"/>
                <a:cs typeface="Arial"/>
              </a:rPr>
              <a:t>Health </a:t>
            </a:r>
            <a:r>
              <a:rPr lang="en-US" sz="2000">
                <a:latin typeface="+mn-lt"/>
                <a:cs typeface="Arial"/>
              </a:rPr>
              <a:t>and </a:t>
            </a:r>
            <a:r>
              <a:rPr lang="en-US" sz="2000" spc="5">
                <a:latin typeface="+mn-lt"/>
                <a:cs typeface="Arial"/>
              </a:rPr>
              <a:t>Wellness </a:t>
            </a:r>
            <a:r>
              <a:rPr lang="en-US" sz="2000">
                <a:latin typeface="+mn-lt"/>
                <a:cs typeface="Arial"/>
              </a:rPr>
              <a:t>Advisors</a:t>
            </a:r>
            <a:r>
              <a:rPr lang="en-US" sz="2000" spc="-30">
                <a:latin typeface="+mn-lt"/>
                <a:cs typeface="Arial"/>
              </a:rPr>
              <a:t> </a:t>
            </a:r>
            <a:r>
              <a:rPr lang="en-US" sz="2000">
                <a:latin typeface="+mn-lt"/>
                <a:cs typeface="Arial"/>
              </a:rPr>
              <a:t>at</a:t>
            </a:r>
            <a:r>
              <a:rPr lang="en-US" sz="2000" spc="-25">
                <a:latin typeface="+mn-lt"/>
                <a:cs typeface="Arial"/>
              </a:rPr>
              <a:t> </a:t>
            </a:r>
            <a:r>
              <a:rPr lang="en-US" sz="2000">
                <a:latin typeface="+mn-lt"/>
                <a:cs typeface="Arial"/>
              </a:rPr>
              <a:t>MetroPlusHealth</a:t>
            </a:r>
            <a:r>
              <a:rPr lang="en-US" sz="2000" spc="-30">
                <a:latin typeface="+mn-lt"/>
                <a:cs typeface="Arial"/>
              </a:rPr>
              <a:t> </a:t>
            </a:r>
            <a:r>
              <a:rPr lang="en-US" sz="2000">
                <a:latin typeface="+mn-lt"/>
                <a:cs typeface="Arial"/>
              </a:rPr>
              <a:t>will</a:t>
            </a:r>
            <a:r>
              <a:rPr lang="en-US" sz="2000" spc="-35">
                <a:latin typeface="+mn-lt"/>
                <a:cs typeface="Arial"/>
              </a:rPr>
              <a:t> </a:t>
            </a:r>
            <a:r>
              <a:rPr lang="en-US" sz="2000" spc="5">
                <a:latin typeface="+mn-lt"/>
                <a:cs typeface="Arial"/>
              </a:rPr>
              <a:t>coordinate</a:t>
            </a:r>
            <a:r>
              <a:rPr lang="en-US" sz="2000" spc="-60">
                <a:latin typeface="+mn-lt"/>
                <a:cs typeface="Arial"/>
              </a:rPr>
              <a:t> </a:t>
            </a:r>
            <a:r>
              <a:rPr lang="en-US" sz="2000" spc="-5">
                <a:latin typeface="+mn-lt"/>
                <a:cs typeface="Arial"/>
              </a:rPr>
              <a:t>efforts</a:t>
            </a:r>
            <a:r>
              <a:rPr lang="en-US" sz="2000" spc="-70">
                <a:latin typeface="+mn-lt"/>
                <a:cs typeface="Arial"/>
              </a:rPr>
              <a:t> </a:t>
            </a:r>
            <a:r>
              <a:rPr lang="en-US" sz="2000">
                <a:latin typeface="+mn-lt"/>
                <a:cs typeface="Arial"/>
              </a:rPr>
              <a:t>to</a:t>
            </a:r>
            <a:r>
              <a:rPr lang="en-US" sz="2000" spc="20">
                <a:latin typeface="+mn-lt"/>
                <a:cs typeface="Arial"/>
              </a:rPr>
              <a:t> </a:t>
            </a:r>
            <a:r>
              <a:rPr lang="en-US" sz="2000" spc="5">
                <a:latin typeface="+mn-lt"/>
                <a:cs typeface="Arial"/>
              </a:rPr>
              <a:t>help</a:t>
            </a:r>
            <a:r>
              <a:rPr lang="en-US" sz="2000" spc="-60">
                <a:latin typeface="+mn-lt"/>
                <a:cs typeface="Arial"/>
              </a:rPr>
              <a:t> </a:t>
            </a:r>
            <a:r>
              <a:rPr lang="en-US" sz="2000" spc="-15">
                <a:latin typeface="+mn-lt"/>
                <a:cs typeface="Arial"/>
              </a:rPr>
              <a:t>members</a:t>
            </a:r>
            <a:r>
              <a:rPr lang="en-US" sz="2000" spc="114">
                <a:latin typeface="+mn-lt"/>
                <a:cs typeface="Arial"/>
              </a:rPr>
              <a:t> </a:t>
            </a:r>
            <a:r>
              <a:rPr lang="en-US" sz="2000">
                <a:latin typeface="+mn-lt"/>
                <a:cs typeface="Arial"/>
              </a:rPr>
              <a:t>get</a:t>
            </a:r>
            <a:r>
              <a:rPr lang="en-US" sz="2000" spc="-25">
                <a:latin typeface="+mn-lt"/>
                <a:cs typeface="Arial"/>
              </a:rPr>
              <a:t> </a:t>
            </a:r>
            <a:r>
              <a:rPr lang="en-US" sz="2000">
                <a:latin typeface="+mn-lt"/>
                <a:cs typeface="Arial"/>
              </a:rPr>
              <a:t>the </a:t>
            </a:r>
            <a:r>
              <a:rPr lang="en-US" sz="2000" spc="-484">
                <a:latin typeface="+mn-lt"/>
                <a:cs typeface="Arial"/>
              </a:rPr>
              <a:t> </a:t>
            </a:r>
            <a:r>
              <a:rPr lang="en-US" sz="2000" spc="5">
                <a:latin typeface="+mn-lt"/>
                <a:cs typeface="Arial"/>
              </a:rPr>
              <a:t>following</a:t>
            </a:r>
            <a:r>
              <a:rPr lang="en-US" sz="2000" spc="-105">
                <a:latin typeface="+mn-lt"/>
                <a:cs typeface="Arial"/>
              </a:rPr>
              <a:t> </a:t>
            </a:r>
            <a:r>
              <a:rPr lang="en-US" sz="2000" spc="5">
                <a:latin typeface="+mn-lt"/>
                <a:cs typeface="Arial"/>
              </a:rPr>
              <a:t>services:</a:t>
            </a:r>
            <a:endParaRPr lang="en-US" sz="2000">
              <a:latin typeface="+mn-lt"/>
              <a:cs typeface="Arial"/>
            </a:endParaRPr>
          </a:p>
          <a:p>
            <a:pPr marL="1104900" lvl="1" indent="-347980">
              <a:lnSpc>
                <a:spcPct val="100000"/>
              </a:lnSpc>
              <a:spcBef>
                <a:spcPts val="0"/>
              </a:spcBef>
              <a:spcAft>
                <a:spcPts val="0"/>
              </a:spcAft>
              <a:buFont typeface="Wingdings" panose="05000000000000000000" pitchFamily="2" charset="2"/>
              <a:buChar char="v"/>
              <a:tabLst>
                <a:tab pos="1104900" algn="l"/>
                <a:tab pos="1105535" algn="l"/>
              </a:tabLst>
            </a:pPr>
            <a:r>
              <a:rPr lang="en-US" sz="2000" spc="10">
                <a:latin typeface="+mn-lt"/>
                <a:cs typeface="Arial"/>
              </a:rPr>
              <a:t>Housing</a:t>
            </a:r>
            <a:r>
              <a:rPr lang="en-US" sz="2000" spc="-25">
                <a:latin typeface="+mn-lt"/>
                <a:cs typeface="Arial"/>
              </a:rPr>
              <a:t> </a:t>
            </a:r>
            <a:r>
              <a:rPr lang="en-US" sz="2000" spc="10">
                <a:latin typeface="+mn-lt"/>
                <a:cs typeface="Arial"/>
              </a:rPr>
              <a:t>Assistance</a:t>
            </a:r>
            <a:endParaRPr lang="en-US" sz="2000">
              <a:latin typeface="+mn-lt"/>
              <a:cs typeface="Arial"/>
            </a:endParaRPr>
          </a:p>
          <a:p>
            <a:pPr marL="1104900" lvl="1" indent="-347980">
              <a:lnSpc>
                <a:spcPct val="100000"/>
              </a:lnSpc>
              <a:spcBef>
                <a:spcPts val="0"/>
              </a:spcBef>
              <a:spcAft>
                <a:spcPts val="0"/>
              </a:spcAft>
              <a:buFont typeface="Wingdings" panose="05000000000000000000" pitchFamily="2" charset="2"/>
              <a:buChar char="v"/>
              <a:tabLst>
                <a:tab pos="1104900" algn="l"/>
                <a:tab pos="1105535" algn="l"/>
              </a:tabLst>
            </a:pPr>
            <a:r>
              <a:rPr lang="en-US" sz="2000" spc="5">
                <a:latin typeface="+mn-lt"/>
                <a:cs typeface="Arial"/>
              </a:rPr>
              <a:t>Meals/Nutritional</a:t>
            </a:r>
            <a:r>
              <a:rPr lang="en-US" sz="2000" spc="165">
                <a:latin typeface="+mn-lt"/>
                <a:cs typeface="Arial"/>
              </a:rPr>
              <a:t> </a:t>
            </a:r>
            <a:r>
              <a:rPr lang="en-US" sz="2000" spc="5">
                <a:latin typeface="+mn-lt"/>
                <a:cs typeface="Arial"/>
              </a:rPr>
              <a:t>Counseling</a:t>
            </a:r>
            <a:endParaRPr lang="en-US" sz="2000">
              <a:latin typeface="+mn-lt"/>
              <a:cs typeface="Arial"/>
            </a:endParaRPr>
          </a:p>
          <a:p>
            <a:pPr marL="1104900" lvl="1" indent="-347980">
              <a:lnSpc>
                <a:spcPct val="100000"/>
              </a:lnSpc>
              <a:spcBef>
                <a:spcPts val="0"/>
              </a:spcBef>
              <a:spcAft>
                <a:spcPts val="0"/>
              </a:spcAft>
              <a:buFont typeface="Wingdings" panose="05000000000000000000" pitchFamily="2" charset="2"/>
              <a:buChar char="v"/>
              <a:tabLst>
                <a:tab pos="1104900" algn="l"/>
                <a:tab pos="1105535" algn="l"/>
              </a:tabLst>
            </a:pPr>
            <a:r>
              <a:rPr lang="en-US" sz="2000" spc="5">
                <a:latin typeface="+mn-lt"/>
                <a:cs typeface="Arial"/>
              </a:rPr>
              <a:t>Education</a:t>
            </a:r>
            <a:r>
              <a:rPr lang="en-US" sz="2000" spc="114">
                <a:latin typeface="+mn-lt"/>
                <a:cs typeface="Arial"/>
              </a:rPr>
              <a:t> </a:t>
            </a:r>
            <a:r>
              <a:rPr lang="en-US" sz="2000" spc="20">
                <a:latin typeface="+mn-lt"/>
                <a:cs typeface="Arial"/>
              </a:rPr>
              <a:t>Programs</a:t>
            </a:r>
            <a:endParaRPr lang="en-US" sz="2000">
              <a:latin typeface="+mn-lt"/>
              <a:cs typeface="Arial"/>
            </a:endParaRPr>
          </a:p>
          <a:p>
            <a:pPr marL="1104900" lvl="1" indent="-347980">
              <a:lnSpc>
                <a:spcPct val="100000"/>
              </a:lnSpc>
              <a:spcBef>
                <a:spcPts val="0"/>
              </a:spcBef>
              <a:spcAft>
                <a:spcPts val="0"/>
              </a:spcAft>
              <a:buFont typeface="Wingdings" panose="05000000000000000000" pitchFamily="2" charset="2"/>
              <a:buChar char="v"/>
              <a:tabLst>
                <a:tab pos="1104900" algn="l"/>
                <a:tab pos="1105535" algn="l"/>
              </a:tabLst>
            </a:pPr>
            <a:r>
              <a:rPr lang="en-US" sz="2000" spc="5">
                <a:latin typeface="+mn-lt"/>
                <a:cs typeface="Arial"/>
              </a:rPr>
              <a:t>Legal</a:t>
            </a:r>
            <a:r>
              <a:rPr lang="en-US" sz="2000" spc="45">
                <a:latin typeface="+mn-lt"/>
                <a:cs typeface="Arial"/>
              </a:rPr>
              <a:t> </a:t>
            </a:r>
            <a:r>
              <a:rPr lang="en-US" sz="2000" spc="10">
                <a:latin typeface="+mn-lt"/>
                <a:cs typeface="Arial"/>
              </a:rPr>
              <a:t>Services</a:t>
            </a:r>
            <a:endParaRPr lang="en-US" sz="2000">
              <a:latin typeface="+mn-lt"/>
              <a:cs typeface="Arial"/>
            </a:endParaRPr>
          </a:p>
          <a:p>
            <a:pPr marL="1104900" lvl="1" indent="-347980">
              <a:lnSpc>
                <a:spcPct val="100000"/>
              </a:lnSpc>
              <a:spcBef>
                <a:spcPts val="0"/>
              </a:spcBef>
              <a:spcAft>
                <a:spcPts val="0"/>
              </a:spcAft>
              <a:buFont typeface="Wingdings" panose="05000000000000000000" pitchFamily="2" charset="2"/>
              <a:buChar char="v"/>
              <a:tabLst>
                <a:tab pos="1104900" algn="l"/>
                <a:tab pos="1105535" algn="l"/>
              </a:tabLst>
            </a:pPr>
            <a:r>
              <a:rPr lang="en-US" sz="2000" spc="10">
                <a:latin typeface="+mn-lt"/>
                <a:cs typeface="Arial"/>
              </a:rPr>
              <a:t>Day</a:t>
            </a:r>
            <a:r>
              <a:rPr lang="en-US" sz="2000" spc="15">
                <a:latin typeface="+mn-lt"/>
                <a:cs typeface="Arial"/>
              </a:rPr>
              <a:t> Care</a:t>
            </a:r>
            <a:r>
              <a:rPr lang="en-US" sz="2000" spc="40">
                <a:latin typeface="+mn-lt"/>
                <a:cs typeface="Arial"/>
              </a:rPr>
              <a:t> </a:t>
            </a:r>
            <a:r>
              <a:rPr lang="en-US" sz="2000" spc="10">
                <a:latin typeface="+mn-lt"/>
                <a:cs typeface="Arial"/>
              </a:rPr>
              <a:t>Services</a:t>
            </a:r>
            <a:endParaRPr lang="en-US" sz="2000">
              <a:latin typeface="+mn-lt"/>
              <a:cs typeface="Arial"/>
            </a:endParaRPr>
          </a:p>
          <a:p>
            <a:pPr marL="1104900" lvl="1" indent="-347980">
              <a:lnSpc>
                <a:spcPct val="100000"/>
              </a:lnSpc>
              <a:spcBef>
                <a:spcPts val="0"/>
              </a:spcBef>
              <a:spcAft>
                <a:spcPts val="0"/>
              </a:spcAft>
              <a:buFont typeface="Wingdings" panose="05000000000000000000" pitchFamily="2" charset="2"/>
              <a:buChar char="v"/>
              <a:tabLst>
                <a:tab pos="1104900" algn="l"/>
                <a:tab pos="1105535" algn="l"/>
              </a:tabLst>
            </a:pPr>
            <a:r>
              <a:rPr lang="en-US" sz="2000" spc="10">
                <a:latin typeface="+mn-lt"/>
                <a:cs typeface="Arial"/>
              </a:rPr>
              <a:t>Pregnancy</a:t>
            </a:r>
            <a:r>
              <a:rPr lang="en-US" sz="2000" spc="70">
                <a:latin typeface="+mn-lt"/>
                <a:cs typeface="Arial"/>
              </a:rPr>
              <a:t> </a:t>
            </a:r>
            <a:r>
              <a:rPr lang="en-US" sz="2000" spc="10">
                <a:latin typeface="+mn-lt"/>
                <a:cs typeface="Arial"/>
              </a:rPr>
              <a:t>Services</a:t>
            </a:r>
            <a:endParaRPr lang="en-US" sz="2000">
              <a:latin typeface="+mn-lt"/>
              <a:cs typeface="Arial"/>
            </a:endParaRPr>
          </a:p>
          <a:p>
            <a:pPr marL="1104900" lvl="1" indent="-347980">
              <a:lnSpc>
                <a:spcPct val="100000"/>
              </a:lnSpc>
              <a:spcBef>
                <a:spcPts val="0"/>
              </a:spcBef>
              <a:spcAft>
                <a:spcPts val="0"/>
              </a:spcAft>
              <a:buFont typeface="Wingdings" panose="05000000000000000000" pitchFamily="2" charset="2"/>
              <a:buChar char="v"/>
              <a:tabLst>
                <a:tab pos="1104900" algn="l"/>
                <a:tab pos="1105535" algn="l"/>
              </a:tabLst>
            </a:pPr>
            <a:r>
              <a:rPr lang="en-US" sz="2000" spc="5">
                <a:latin typeface="+mn-lt"/>
                <a:cs typeface="Arial"/>
              </a:rPr>
              <a:t>Parenting</a:t>
            </a:r>
            <a:r>
              <a:rPr lang="en-US" sz="2000" spc="60">
                <a:latin typeface="+mn-lt"/>
                <a:cs typeface="Arial"/>
              </a:rPr>
              <a:t> </a:t>
            </a:r>
            <a:r>
              <a:rPr lang="en-US" sz="2000">
                <a:latin typeface="+mn-lt"/>
                <a:cs typeface="Arial"/>
              </a:rPr>
              <a:t>Education</a:t>
            </a:r>
          </a:p>
          <a:p>
            <a:endParaRPr lang="en-US"/>
          </a:p>
        </p:txBody>
      </p:sp>
    </p:spTree>
    <p:extLst>
      <p:ext uri="{BB962C8B-B14F-4D97-AF65-F5344CB8AC3E}">
        <p14:creationId xmlns:p14="http://schemas.microsoft.com/office/powerpoint/2010/main" val="41011695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A7097-63E6-BCBC-1321-A4CE380A8031}"/>
              </a:ext>
            </a:extLst>
          </p:cNvPr>
          <p:cNvSpPr>
            <a:spLocks noGrp="1"/>
          </p:cNvSpPr>
          <p:nvPr>
            <p:ph type="body" sz="quarter" idx="10"/>
          </p:nvPr>
        </p:nvSpPr>
        <p:spPr>
          <a:xfrm>
            <a:off x="0" y="-7"/>
            <a:ext cx="12192000" cy="954367"/>
          </a:xfrm>
        </p:spPr>
        <p:txBody>
          <a:bodyPr/>
          <a:lstStyle/>
          <a:p>
            <a:pPr algn="ctr"/>
            <a:r>
              <a:rPr lang="en-US" b="1">
                <a:latin typeface="+mj-lt"/>
              </a:rPr>
              <a:t>Benefits</a:t>
            </a:r>
            <a:r>
              <a:rPr lang="en-US" b="1"/>
              <a:t> for the Providers</a:t>
            </a:r>
          </a:p>
        </p:txBody>
      </p:sp>
      <p:sp>
        <p:nvSpPr>
          <p:cNvPr id="4" name="Content Placeholder 3">
            <a:extLst>
              <a:ext uri="{FF2B5EF4-FFF2-40B4-BE49-F238E27FC236}">
                <a16:creationId xmlns:a16="http://schemas.microsoft.com/office/drawing/2014/main" id="{4D782B78-5E3E-3848-41B6-3F465C335042}"/>
              </a:ext>
            </a:extLst>
          </p:cNvPr>
          <p:cNvSpPr>
            <a:spLocks noGrp="1"/>
          </p:cNvSpPr>
          <p:nvPr>
            <p:ph sz="quarter" idx="11"/>
          </p:nvPr>
        </p:nvSpPr>
        <p:spPr/>
        <p:txBody>
          <a:bodyPr/>
          <a:lstStyle/>
          <a:p>
            <a:pPr marL="355600" marR="307975" indent="-342900">
              <a:lnSpc>
                <a:spcPct val="100000"/>
              </a:lnSpc>
              <a:spcBef>
                <a:spcPts val="100"/>
              </a:spcBef>
              <a:buClr>
                <a:srgbClr val="FFD962"/>
              </a:buClr>
              <a:buFont typeface="Wingdings" panose="05000000000000000000" pitchFamily="2" charset="2"/>
              <a:buChar char="v"/>
              <a:tabLst>
                <a:tab pos="354965" algn="l"/>
                <a:tab pos="355600" algn="l"/>
              </a:tabLst>
            </a:pPr>
            <a:r>
              <a:rPr lang="en-US" sz="2000" spc="-15">
                <a:latin typeface="+mn-lt"/>
                <a:cs typeface="Arial"/>
              </a:rPr>
              <a:t>Member</a:t>
            </a:r>
            <a:r>
              <a:rPr lang="en-US" sz="2000" spc="55">
                <a:latin typeface="+mn-lt"/>
                <a:cs typeface="Arial"/>
              </a:rPr>
              <a:t> </a:t>
            </a:r>
            <a:r>
              <a:rPr lang="en-US" sz="2000" spc="5">
                <a:latin typeface="+mn-lt"/>
                <a:cs typeface="Arial"/>
              </a:rPr>
              <a:t>plan</a:t>
            </a:r>
            <a:r>
              <a:rPr lang="en-US" sz="2000" spc="-20">
                <a:latin typeface="+mn-lt"/>
                <a:cs typeface="Arial"/>
              </a:rPr>
              <a:t> </a:t>
            </a:r>
            <a:r>
              <a:rPr lang="en-US" sz="2000">
                <a:latin typeface="+mn-lt"/>
                <a:cs typeface="Arial"/>
              </a:rPr>
              <a:t>of</a:t>
            </a:r>
            <a:r>
              <a:rPr lang="en-US" sz="2000" spc="-25">
                <a:latin typeface="+mn-lt"/>
                <a:cs typeface="Arial"/>
              </a:rPr>
              <a:t> </a:t>
            </a:r>
            <a:r>
              <a:rPr lang="en-US" sz="2000">
                <a:latin typeface="+mn-lt"/>
                <a:cs typeface="Arial"/>
              </a:rPr>
              <a:t>care</a:t>
            </a:r>
            <a:r>
              <a:rPr lang="en-US" sz="2000" spc="-20">
                <a:latin typeface="+mn-lt"/>
                <a:cs typeface="Arial"/>
              </a:rPr>
              <a:t> </a:t>
            </a:r>
            <a:r>
              <a:rPr lang="en-US" sz="2000" spc="5">
                <a:latin typeface="+mn-lt"/>
                <a:cs typeface="Arial"/>
              </a:rPr>
              <a:t>developed</a:t>
            </a:r>
            <a:r>
              <a:rPr lang="en-US" sz="2000" spc="-60">
                <a:latin typeface="+mn-lt"/>
                <a:cs typeface="Arial"/>
              </a:rPr>
              <a:t> </a:t>
            </a:r>
            <a:r>
              <a:rPr lang="en-US" sz="2000">
                <a:latin typeface="+mn-lt"/>
                <a:cs typeface="Arial"/>
              </a:rPr>
              <a:t>by</a:t>
            </a:r>
            <a:r>
              <a:rPr lang="en-US" sz="2000" spc="-35">
                <a:latin typeface="+mn-lt"/>
                <a:cs typeface="Arial"/>
              </a:rPr>
              <a:t> </a:t>
            </a:r>
            <a:r>
              <a:rPr lang="en-US" sz="2000">
                <a:latin typeface="+mn-lt"/>
                <a:cs typeface="Arial"/>
              </a:rPr>
              <a:t>the</a:t>
            </a:r>
            <a:r>
              <a:rPr lang="en-US" sz="2000" spc="20">
                <a:latin typeface="+mn-lt"/>
                <a:cs typeface="Arial"/>
              </a:rPr>
              <a:t> </a:t>
            </a:r>
            <a:r>
              <a:rPr lang="en-US" sz="2000" spc="5">
                <a:latin typeface="+mn-lt"/>
                <a:cs typeface="Arial"/>
              </a:rPr>
              <a:t>health</a:t>
            </a:r>
            <a:r>
              <a:rPr lang="en-US" sz="2000" spc="-65">
                <a:latin typeface="+mn-lt"/>
                <a:cs typeface="Arial"/>
              </a:rPr>
              <a:t> </a:t>
            </a:r>
            <a:r>
              <a:rPr lang="en-US" sz="2000">
                <a:latin typeface="+mn-lt"/>
                <a:cs typeface="Arial"/>
              </a:rPr>
              <a:t>and</a:t>
            </a:r>
            <a:r>
              <a:rPr lang="en-US" sz="2000" spc="-20">
                <a:latin typeface="+mn-lt"/>
                <a:cs typeface="Arial"/>
              </a:rPr>
              <a:t> </a:t>
            </a:r>
            <a:r>
              <a:rPr lang="en-US" sz="2000">
                <a:latin typeface="+mn-lt"/>
                <a:cs typeface="Arial"/>
              </a:rPr>
              <a:t>wellness</a:t>
            </a:r>
            <a:r>
              <a:rPr lang="en-US" sz="2000" spc="-65">
                <a:latin typeface="+mn-lt"/>
                <a:cs typeface="Arial"/>
              </a:rPr>
              <a:t> </a:t>
            </a:r>
            <a:r>
              <a:rPr lang="en-US" sz="2000" spc="5">
                <a:latin typeface="+mn-lt"/>
                <a:cs typeface="Arial"/>
              </a:rPr>
              <a:t>advisor </a:t>
            </a:r>
            <a:r>
              <a:rPr lang="en-US" sz="2000" spc="-484">
                <a:latin typeface="+mn-lt"/>
                <a:cs typeface="Arial"/>
              </a:rPr>
              <a:t> </a:t>
            </a:r>
            <a:r>
              <a:rPr lang="en-US" sz="2000" spc="-5">
                <a:latin typeface="+mn-lt"/>
                <a:cs typeface="Arial"/>
              </a:rPr>
              <a:t>with</a:t>
            </a:r>
            <a:r>
              <a:rPr lang="en-US" sz="2000" spc="5">
                <a:latin typeface="+mn-lt"/>
                <a:cs typeface="Arial"/>
              </a:rPr>
              <a:t> </a:t>
            </a:r>
            <a:r>
              <a:rPr lang="en-US" sz="2000">
                <a:latin typeface="+mn-lt"/>
                <a:cs typeface="Arial"/>
              </a:rPr>
              <a:t>the</a:t>
            </a:r>
            <a:r>
              <a:rPr lang="en-US" sz="2000" spc="-25">
                <a:latin typeface="+mn-lt"/>
                <a:cs typeface="Arial"/>
              </a:rPr>
              <a:t> </a:t>
            </a:r>
            <a:r>
              <a:rPr lang="en-US" sz="2000" spc="-5">
                <a:latin typeface="+mn-lt"/>
                <a:cs typeface="Arial"/>
              </a:rPr>
              <a:t>provider.</a:t>
            </a:r>
            <a:endParaRPr lang="en-US" sz="2000">
              <a:latin typeface="+mn-lt"/>
              <a:cs typeface="Arial"/>
            </a:endParaRPr>
          </a:p>
          <a:p>
            <a:pPr marL="355600" marR="5080" indent="-342900">
              <a:lnSpc>
                <a:spcPct val="100000"/>
              </a:lnSpc>
              <a:spcBef>
                <a:spcPts val="1185"/>
              </a:spcBef>
              <a:buClr>
                <a:srgbClr val="FFD962"/>
              </a:buClr>
              <a:buFont typeface="Wingdings" panose="05000000000000000000" pitchFamily="2" charset="2"/>
              <a:buChar char="v"/>
              <a:tabLst>
                <a:tab pos="354965" algn="l"/>
                <a:tab pos="355600" algn="l"/>
              </a:tabLst>
            </a:pPr>
            <a:r>
              <a:rPr lang="en-US" sz="2000" spc="5">
                <a:latin typeface="+mn-lt"/>
                <a:cs typeface="Arial"/>
              </a:rPr>
              <a:t>Discharge</a:t>
            </a:r>
            <a:r>
              <a:rPr lang="en-US" sz="2000" spc="-65">
                <a:latin typeface="+mn-lt"/>
                <a:cs typeface="Arial"/>
              </a:rPr>
              <a:t> </a:t>
            </a:r>
            <a:r>
              <a:rPr lang="en-US" sz="2000" spc="10">
                <a:latin typeface="+mn-lt"/>
                <a:cs typeface="Arial"/>
              </a:rPr>
              <a:t>planning</a:t>
            </a:r>
            <a:r>
              <a:rPr lang="en-US" sz="2000" spc="-100">
                <a:latin typeface="+mn-lt"/>
                <a:cs typeface="Arial"/>
              </a:rPr>
              <a:t> </a:t>
            </a:r>
            <a:r>
              <a:rPr lang="en-US" sz="2000" spc="10">
                <a:latin typeface="+mn-lt"/>
                <a:cs typeface="Arial"/>
              </a:rPr>
              <a:t>in</a:t>
            </a:r>
            <a:r>
              <a:rPr lang="en-US" sz="2000" spc="-65">
                <a:latin typeface="+mn-lt"/>
                <a:cs typeface="Arial"/>
              </a:rPr>
              <a:t> </a:t>
            </a:r>
            <a:r>
              <a:rPr lang="en-US" sz="2000" spc="5">
                <a:latin typeface="+mn-lt"/>
                <a:cs typeface="Arial"/>
              </a:rPr>
              <a:t>coordination</a:t>
            </a:r>
            <a:r>
              <a:rPr lang="en-US" sz="2000" spc="-95">
                <a:latin typeface="+mn-lt"/>
                <a:cs typeface="Arial"/>
              </a:rPr>
              <a:t> </a:t>
            </a:r>
            <a:r>
              <a:rPr lang="en-US" sz="2000" spc="-5">
                <a:latin typeface="+mn-lt"/>
                <a:cs typeface="Arial"/>
              </a:rPr>
              <a:t>with</a:t>
            </a:r>
            <a:r>
              <a:rPr lang="en-US" sz="2000" spc="-25">
                <a:latin typeface="+mn-lt"/>
                <a:cs typeface="Arial"/>
              </a:rPr>
              <a:t> </a:t>
            </a:r>
            <a:r>
              <a:rPr lang="en-US" sz="2000" spc="5">
                <a:latin typeface="+mn-lt"/>
                <a:cs typeface="Arial"/>
              </a:rPr>
              <a:t>social</a:t>
            </a:r>
            <a:r>
              <a:rPr lang="en-US" sz="2000" spc="-40">
                <a:latin typeface="+mn-lt"/>
                <a:cs typeface="Arial"/>
              </a:rPr>
              <a:t> </a:t>
            </a:r>
            <a:r>
              <a:rPr lang="en-US" sz="2000" spc="-5">
                <a:latin typeface="+mn-lt"/>
                <a:cs typeface="Arial"/>
              </a:rPr>
              <a:t>worker</a:t>
            </a:r>
            <a:r>
              <a:rPr lang="en-US" sz="2000" spc="15">
                <a:latin typeface="+mn-lt"/>
                <a:cs typeface="Arial"/>
              </a:rPr>
              <a:t> </a:t>
            </a:r>
            <a:r>
              <a:rPr lang="en-US" sz="2000">
                <a:latin typeface="+mn-lt"/>
                <a:cs typeface="Arial"/>
              </a:rPr>
              <a:t>and</a:t>
            </a:r>
            <a:r>
              <a:rPr lang="en-US" sz="2000" spc="-20">
                <a:latin typeface="+mn-lt"/>
                <a:cs typeface="Arial"/>
              </a:rPr>
              <a:t> </a:t>
            </a:r>
            <a:r>
              <a:rPr lang="en-US" sz="2000" spc="5">
                <a:latin typeface="+mn-lt"/>
                <a:cs typeface="Arial"/>
              </a:rPr>
              <a:t>providers</a:t>
            </a:r>
            <a:r>
              <a:rPr lang="en-US" sz="2000" spc="-70">
                <a:latin typeface="+mn-lt"/>
                <a:cs typeface="Arial"/>
              </a:rPr>
              <a:t> </a:t>
            </a:r>
            <a:r>
              <a:rPr lang="en-US" sz="2000" spc="5">
                <a:latin typeface="+mn-lt"/>
                <a:cs typeface="Arial"/>
              </a:rPr>
              <a:t>at </a:t>
            </a:r>
            <a:r>
              <a:rPr lang="en-US" sz="2000" spc="-484">
                <a:latin typeface="+mn-lt"/>
                <a:cs typeface="Arial"/>
              </a:rPr>
              <a:t> </a:t>
            </a:r>
            <a:r>
              <a:rPr lang="en-US" sz="2000">
                <a:latin typeface="+mn-lt"/>
                <a:cs typeface="Arial"/>
              </a:rPr>
              <a:t>the</a:t>
            </a:r>
            <a:r>
              <a:rPr lang="en-US" sz="2000" spc="-30">
                <a:latin typeface="+mn-lt"/>
                <a:cs typeface="Arial"/>
              </a:rPr>
              <a:t> </a:t>
            </a:r>
            <a:r>
              <a:rPr lang="en-US" sz="2000" spc="-10">
                <a:latin typeface="+mn-lt"/>
                <a:cs typeface="Arial"/>
              </a:rPr>
              <a:t>facility.</a:t>
            </a:r>
            <a:endParaRPr lang="en-US" sz="2000">
              <a:latin typeface="+mn-lt"/>
              <a:cs typeface="Arial"/>
            </a:endParaRPr>
          </a:p>
          <a:p>
            <a:pPr marL="355600" marR="270510" indent="-342900">
              <a:lnSpc>
                <a:spcPct val="100000"/>
              </a:lnSpc>
              <a:spcBef>
                <a:spcPts val="1190"/>
              </a:spcBef>
              <a:buClr>
                <a:srgbClr val="FFD962"/>
              </a:buClr>
              <a:buFont typeface="Wingdings" panose="05000000000000000000" pitchFamily="2" charset="2"/>
              <a:buChar char="v"/>
              <a:tabLst>
                <a:tab pos="354965" algn="l"/>
                <a:tab pos="355600" algn="l"/>
              </a:tabLst>
            </a:pPr>
            <a:r>
              <a:rPr lang="en-US" sz="2000" spc="5">
                <a:latin typeface="+mn-lt"/>
                <a:cs typeface="Arial"/>
              </a:rPr>
              <a:t>Notification</a:t>
            </a:r>
            <a:r>
              <a:rPr lang="en-US" sz="2000" spc="-105">
                <a:latin typeface="+mn-lt"/>
                <a:cs typeface="Arial"/>
              </a:rPr>
              <a:t> </a:t>
            </a:r>
            <a:r>
              <a:rPr lang="en-US" sz="2000">
                <a:latin typeface="+mn-lt"/>
                <a:cs typeface="Arial"/>
              </a:rPr>
              <a:t>to</a:t>
            </a:r>
            <a:r>
              <a:rPr lang="en-US" sz="2000" spc="10">
                <a:latin typeface="+mn-lt"/>
                <a:cs typeface="Arial"/>
              </a:rPr>
              <a:t> </a:t>
            </a:r>
            <a:r>
              <a:rPr lang="en-US" sz="2000" spc="5">
                <a:latin typeface="+mn-lt"/>
                <a:cs typeface="Arial"/>
              </a:rPr>
              <a:t>provider</a:t>
            </a:r>
            <a:r>
              <a:rPr lang="en-US" sz="2000" spc="-95">
                <a:latin typeface="+mn-lt"/>
                <a:cs typeface="Arial"/>
              </a:rPr>
              <a:t> </a:t>
            </a:r>
            <a:r>
              <a:rPr lang="en-US" sz="2000">
                <a:latin typeface="+mn-lt"/>
                <a:cs typeface="Arial"/>
              </a:rPr>
              <a:t>of</a:t>
            </a:r>
            <a:r>
              <a:rPr lang="en-US" sz="2000" spc="5">
                <a:latin typeface="+mn-lt"/>
                <a:cs typeface="Arial"/>
              </a:rPr>
              <a:t> </a:t>
            </a:r>
            <a:r>
              <a:rPr lang="en-US" sz="2000" spc="-15">
                <a:latin typeface="+mn-lt"/>
                <a:cs typeface="Arial"/>
              </a:rPr>
              <a:t>members</a:t>
            </a:r>
            <a:r>
              <a:rPr lang="en-US" sz="2000" spc="75">
                <a:latin typeface="+mn-lt"/>
                <a:cs typeface="Arial"/>
              </a:rPr>
              <a:t> </a:t>
            </a:r>
            <a:r>
              <a:rPr lang="en-US" sz="2000" spc="-5">
                <a:latin typeface="+mn-lt"/>
                <a:cs typeface="Arial"/>
              </a:rPr>
              <a:t>admitted</a:t>
            </a:r>
            <a:r>
              <a:rPr lang="en-US" sz="2000" spc="-25">
                <a:latin typeface="+mn-lt"/>
                <a:cs typeface="Arial"/>
              </a:rPr>
              <a:t> </a:t>
            </a:r>
            <a:r>
              <a:rPr lang="en-US" sz="2000" spc="10">
                <a:latin typeface="+mn-lt"/>
                <a:cs typeface="Arial"/>
              </a:rPr>
              <a:t>in</a:t>
            </a:r>
            <a:r>
              <a:rPr lang="en-US" sz="2000" spc="-25">
                <a:latin typeface="+mn-lt"/>
                <a:cs typeface="Arial"/>
              </a:rPr>
              <a:t> </a:t>
            </a:r>
            <a:r>
              <a:rPr lang="en-US" sz="2000" spc="5">
                <a:latin typeface="+mn-lt"/>
                <a:cs typeface="Arial"/>
              </a:rPr>
              <a:t>hospital</a:t>
            </a:r>
            <a:r>
              <a:rPr lang="en-US" sz="2000" spc="-75">
                <a:latin typeface="+mn-lt"/>
                <a:cs typeface="Arial"/>
              </a:rPr>
              <a:t> </a:t>
            </a:r>
            <a:r>
              <a:rPr lang="en-US" sz="2000">
                <a:latin typeface="+mn-lt"/>
                <a:cs typeface="Arial"/>
              </a:rPr>
              <a:t>or</a:t>
            </a:r>
            <a:r>
              <a:rPr lang="en-US" sz="2000" spc="15">
                <a:latin typeface="+mn-lt"/>
                <a:cs typeface="Arial"/>
              </a:rPr>
              <a:t> </a:t>
            </a:r>
            <a:r>
              <a:rPr lang="en-US" sz="2000" spc="-5">
                <a:latin typeface="+mn-lt"/>
                <a:cs typeface="Arial"/>
              </a:rPr>
              <a:t>with</a:t>
            </a:r>
            <a:r>
              <a:rPr lang="en-US" sz="2000" spc="-25">
                <a:latin typeface="+mn-lt"/>
                <a:cs typeface="Arial"/>
              </a:rPr>
              <a:t> </a:t>
            </a:r>
            <a:r>
              <a:rPr lang="en-US" sz="2000" spc="10">
                <a:latin typeface="+mn-lt"/>
                <a:cs typeface="Arial"/>
              </a:rPr>
              <a:t>high </a:t>
            </a:r>
            <a:r>
              <a:rPr lang="en-US" sz="2000" spc="-484">
                <a:latin typeface="+mn-lt"/>
                <a:cs typeface="Arial"/>
              </a:rPr>
              <a:t> </a:t>
            </a:r>
            <a:r>
              <a:rPr lang="en-US" sz="2000" spc="-10">
                <a:latin typeface="+mn-lt"/>
                <a:cs typeface="Arial"/>
              </a:rPr>
              <a:t>ER</a:t>
            </a:r>
            <a:r>
              <a:rPr lang="en-US" sz="2000" spc="-5">
                <a:latin typeface="+mn-lt"/>
                <a:cs typeface="Arial"/>
              </a:rPr>
              <a:t> </a:t>
            </a:r>
            <a:r>
              <a:rPr lang="en-US" sz="2000" spc="5">
                <a:latin typeface="+mn-lt"/>
                <a:cs typeface="Arial"/>
              </a:rPr>
              <a:t>utilization.</a:t>
            </a:r>
            <a:endParaRPr lang="en-US" sz="2000">
              <a:latin typeface="+mn-lt"/>
              <a:cs typeface="Arial"/>
            </a:endParaRPr>
          </a:p>
          <a:p>
            <a:pPr marL="355600" marR="695325" indent="-342900">
              <a:lnSpc>
                <a:spcPct val="100000"/>
              </a:lnSpc>
              <a:spcBef>
                <a:spcPts val="1185"/>
              </a:spcBef>
              <a:buClr>
                <a:srgbClr val="FFD962"/>
              </a:buClr>
              <a:buFont typeface="Wingdings" panose="05000000000000000000" pitchFamily="2" charset="2"/>
              <a:buChar char="v"/>
              <a:tabLst>
                <a:tab pos="354965" algn="l"/>
                <a:tab pos="355600" algn="l"/>
              </a:tabLst>
            </a:pPr>
            <a:r>
              <a:rPr lang="en-US" sz="2000" spc="-10">
                <a:latin typeface="+mn-lt"/>
                <a:cs typeface="Arial"/>
              </a:rPr>
              <a:t>Additional member support for </a:t>
            </a:r>
            <a:r>
              <a:rPr lang="en-US" sz="2000" spc="5">
                <a:latin typeface="+mn-lt"/>
                <a:cs typeface="Arial"/>
              </a:rPr>
              <a:t>health </a:t>
            </a:r>
            <a:r>
              <a:rPr lang="en-US" sz="2000" spc="-490">
                <a:latin typeface="+mn-lt"/>
                <a:cs typeface="Arial"/>
              </a:rPr>
              <a:t> </a:t>
            </a:r>
            <a:r>
              <a:rPr lang="en-US" sz="2000" spc="5">
                <a:latin typeface="+mn-lt"/>
                <a:cs typeface="Arial"/>
              </a:rPr>
              <a:t>education,</a:t>
            </a:r>
            <a:r>
              <a:rPr lang="en-US" sz="2000" spc="-110">
                <a:latin typeface="+mn-lt"/>
                <a:cs typeface="Arial"/>
              </a:rPr>
              <a:t> </a:t>
            </a:r>
            <a:r>
              <a:rPr lang="en-US" sz="2000" spc="5">
                <a:latin typeface="+mn-lt"/>
                <a:cs typeface="Arial"/>
              </a:rPr>
              <a:t>prevention</a:t>
            </a:r>
            <a:r>
              <a:rPr lang="en-US" sz="2000" spc="-65">
                <a:latin typeface="+mn-lt"/>
                <a:cs typeface="Arial"/>
              </a:rPr>
              <a:t> </a:t>
            </a:r>
            <a:r>
              <a:rPr lang="en-US" sz="2000" spc="5">
                <a:latin typeface="+mn-lt"/>
                <a:cs typeface="Arial"/>
              </a:rPr>
              <a:t>risk</a:t>
            </a:r>
            <a:r>
              <a:rPr lang="en-US" sz="2000" spc="-70">
                <a:latin typeface="+mn-lt"/>
                <a:cs typeface="Arial"/>
              </a:rPr>
              <a:t> </a:t>
            </a:r>
            <a:r>
              <a:rPr lang="en-US" sz="2000" spc="5">
                <a:latin typeface="+mn-lt"/>
                <a:cs typeface="Arial"/>
              </a:rPr>
              <a:t>reduction,</a:t>
            </a:r>
            <a:r>
              <a:rPr lang="en-US" sz="2000" spc="-65">
                <a:latin typeface="+mn-lt"/>
                <a:cs typeface="Arial"/>
              </a:rPr>
              <a:t> </a:t>
            </a:r>
            <a:r>
              <a:rPr lang="en-US" sz="2000" spc="-5">
                <a:latin typeface="+mn-lt"/>
                <a:cs typeface="Arial"/>
              </a:rPr>
              <a:t>HIV</a:t>
            </a:r>
            <a:r>
              <a:rPr lang="en-US" sz="2000" spc="-10">
                <a:latin typeface="+mn-lt"/>
                <a:cs typeface="Arial"/>
              </a:rPr>
              <a:t> </a:t>
            </a:r>
            <a:r>
              <a:rPr lang="en-US" sz="2000" spc="5">
                <a:latin typeface="+mn-lt"/>
                <a:cs typeface="Arial"/>
              </a:rPr>
              <a:t>testing</a:t>
            </a:r>
            <a:r>
              <a:rPr lang="en-US" sz="2000" spc="440">
                <a:latin typeface="+mn-lt"/>
                <a:cs typeface="Arial"/>
              </a:rPr>
              <a:t> </a:t>
            </a:r>
            <a:r>
              <a:rPr lang="en-US" sz="2000">
                <a:latin typeface="+mn-lt"/>
                <a:cs typeface="Arial"/>
              </a:rPr>
              <a:t>and</a:t>
            </a:r>
            <a:r>
              <a:rPr lang="en-US" sz="2000" spc="-25">
                <a:latin typeface="+mn-lt"/>
                <a:cs typeface="Arial"/>
              </a:rPr>
              <a:t> </a:t>
            </a:r>
            <a:r>
              <a:rPr lang="en-US" sz="2000" spc="-5">
                <a:latin typeface="+mn-lt"/>
                <a:cs typeface="Arial"/>
              </a:rPr>
              <a:t>treatment </a:t>
            </a:r>
            <a:r>
              <a:rPr lang="en-US" sz="2000" spc="-484">
                <a:latin typeface="+mn-lt"/>
                <a:cs typeface="Arial"/>
              </a:rPr>
              <a:t> </a:t>
            </a:r>
            <a:r>
              <a:rPr lang="en-US" sz="2000">
                <a:latin typeface="+mn-lt"/>
                <a:cs typeface="Arial"/>
              </a:rPr>
              <a:t>adherence as well as referrals to community organizations as needed.</a:t>
            </a:r>
          </a:p>
          <a:p>
            <a:endParaRPr lang="en-US"/>
          </a:p>
        </p:txBody>
      </p:sp>
    </p:spTree>
    <p:extLst>
      <p:ext uri="{BB962C8B-B14F-4D97-AF65-F5344CB8AC3E}">
        <p14:creationId xmlns:p14="http://schemas.microsoft.com/office/powerpoint/2010/main" val="13060471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FE167E-158F-C4A4-3226-0E4C3EC9A2C1}"/>
              </a:ext>
            </a:extLst>
          </p:cNvPr>
          <p:cNvSpPr>
            <a:spLocks noGrp="1"/>
          </p:cNvSpPr>
          <p:nvPr>
            <p:ph type="body" sz="quarter" idx="10"/>
          </p:nvPr>
        </p:nvSpPr>
        <p:spPr>
          <a:xfrm>
            <a:off x="0" y="-7"/>
            <a:ext cx="12192000" cy="954367"/>
          </a:xfrm>
        </p:spPr>
        <p:txBody>
          <a:bodyPr/>
          <a:lstStyle/>
          <a:p>
            <a:pPr algn="ctr"/>
            <a:r>
              <a:rPr lang="en-US" b="1" dirty="0">
                <a:latin typeface="+mj-lt"/>
                <a:cs typeface="Calibri" panose="020F0502020204030204" pitchFamily="34" charset="0"/>
              </a:rPr>
              <a:t>Benefits For The Providers, cont’d</a:t>
            </a:r>
            <a:endParaRPr lang="en-US" b="1" dirty="0">
              <a:latin typeface="+mj-lt"/>
            </a:endParaRPr>
          </a:p>
        </p:txBody>
      </p:sp>
      <p:sp>
        <p:nvSpPr>
          <p:cNvPr id="4" name="Content Placeholder 3">
            <a:extLst>
              <a:ext uri="{FF2B5EF4-FFF2-40B4-BE49-F238E27FC236}">
                <a16:creationId xmlns:a16="http://schemas.microsoft.com/office/drawing/2014/main" id="{6C82EC1D-65E4-EB00-182C-7B8F0C822630}"/>
              </a:ext>
            </a:extLst>
          </p:cNvPr>
          <p:cNvSpPr>
            <a:spLocks noGrp="1"/>
          </p:cNvSpPr>
          <p:nvPr>
            <p:ph sz="quarter" idx="11"/>
          </p:nvPr>
        </p:nvSpPr>
        <p:spPr>
          <a:xfrm>
            <a:off x="1730326" y="1562581"/>
            <a:ext cx="8045139" cy="4341059"/>
          </a:xfrm>
        </p:spPr>
        <p:txBody>
          <a:bodyPr/>
          <a:lstStyle/>
          <a:p>
            <a:pPr marL="355600" marR="68580" indent="-342900">
              <a:lnSpc>
                <a:spcPct val="100000"/>
              </a:lnSpc>
              <a:spcBef>
                <a:spcPts val="100"/>
              </a:spcBef>
              <a:buClr>
                <a:srgbClr val="FFD962"/>
              </a:buClr>
              <a:buFont typeface="Wingdings" panose="05000000000000000000" pitchFamily="2" charset="2"/>
              <a:buChar char="Ø"/>
              <a:tabLst>
                <a:tab pos="354965" algn="l"/>
                <a:tab pos="355600" algn="l"/>
              </a:tabLst>
            </a:pPr>
            <a:r>
              <a:rPr lang="en-US" sz="2400" dirty="0">
                <a:latin typeface="+mn-lt"/>
                <a:cs typeface="Arial"/>
              </a:rPr>
              <a:t>Enhanced</a:t>
            </a:r>
            <a:r>
              <a:rPr lang="en-US" sz="2400" spc="-20" dirty="0">
                <a:latin typeface="+mn-lt"/>
                <a:cs typeface="Arial"/>
              </a:rPr>
              <a:t> </a:t>
            </a:r>
            <a:r>
              <a:rPr lang="en-US" sz="2400" dirty="0">
                <a:latin typeface="+mn-lt"/>
                <a:cs typeface="Arial"/>
              </a:rPr>
              <a:t>revenue</a:t>
            </a:r>
            <a:r>
              <a:rPr lang="en-US" sz="2400" spc="-15" dirty="0">
                <a:latin typeface="+mn-lt"/>
                <a:cs typeface="Arial"/>
              </a:rPr>
              <a:t> </a:t>
            </a:r>
            <a:r>
              <a:rPr lang="en-US" sz="2400" dirty="0">
                <a:latin typeface="+mn-lt"/>
                <a:cs typeface="Arial"/>
              </a:rPr>
              <a:t>by</a:t>
            </a:r>
            <a:r>
              <a:rPr lang="en-US" sz="2400" spc="-30" dirty="0">
                <a:latin typeface="+mn-lt"/>
                <a:cs typeface="Arial"/>
              </a:rPr>
              <a:t> </a:t>
            </a:r>
            <a:r>
              <a:rPr lang="en-US" sz="2400" spc="10" dirty="0">
                <a:latin typeface="+mn-lt"/>
                <a:cs typeface="Arial"/>
              </a:rPr>
              <a:t>billing</a:t>
            </a:r>
            <a:r>
              <a:rPr lang="en-US" sz="2400" spc="-95" dirty="0">
                <a:latin typeface="+mn-lt"/>
                <a:cs typeface="Arial"/>
              </a:rPr>
              <a:t> </a:t>
            </a:r>
            <a:r>
              <a:rPr lang="en-US" sz="2400" spc="5" dirty="0">
                <a:latin typeface="+mn-lt"/>
                <a:cs typeface="Arial"/>
              </a:rPr>
              <a:t>preventive</a:t>
            </a:r>
            <a:r>
              <a:rPr lang="en-US" sz="2400" spc="-90" dirty="0">
                <a:latin typeface="+mn-lt"/>
                <a:cs typeface="Arial"/>
              </a:rPr>
              <a:t> </a:t>
            </a:r>
            <a:r>
              <a:rPr lang="en-US" sz="2400" dirty="0">
                <a:latin typeface="+mn-lt"/>
                <a:cs typeface="Arial"/>
              </a:rPr>
              <a:t>medicine,</a:t>
            </a:r>
            <a:r>
              <a:rPr lang="en-US" sz="2400" spc="-25" dirty="0">
                <a:latin typeface="+mn-lt"/>
                <a:cs typeface="Arial"/>
              </a:rPr>
              <a:t> </a:t>
            </a:r>
            <a:r>
              <a:rPr lang="en-US" sz="2400" spc="5" dirty="0">
                <a:latin typeface="+mn-lt"/>
                <a:cs typeface="Arial"/>
              </a:rPr>
              <a:t>individual</a:t>
            </a:r>
            <a:r>
              <a:rPr lang="en-US" sz="2400" spc="-100" dirty="0">
                <a:latin typeface="+mn-lt"/>
                <a:cs typeface="Arial"/>
              </a:rPr>
              <a:t> </a:t>
            </a:r>
            <a:r>
              <a:rPr lang="en-US" sz="2400" spc="5" dirty="0">
                <a:latin typeface="+mn-lt"/>
                <a:cs typeface="Arial"/>
              </a:rPr>
              <a:t>counseling </a:t>
            </a:r>
            <a:r>
              <a:rPr lang="en-US" sz="2400" spc="-490" dirty="0">
                <a:latin typeface="+mn-lt"/>
                <a:cs typeface="Arial"/>
              </a:rPr>
              <a:t> </a:t>
            </a:r>
            <a:r>
              <a:rPr lang="en-US" sz="2400" dirty="0">
                <a:latin typeface="+mn-lt"/>
                <a:cs typeface="Arial"/>
              </a:rPr>
              <a:t>and</a:t>
            </a:r>
            <a:r>
              <a:rPr lang="en-US" sz="2400" spc="-30" dirty="0">
                <a:latin typeface="+mn-lt"/>
                <a:cs typeface="Arial"/>
              </a:rPr>
              <a:t> </a:t>
            </a:r>
            <a:r>
              <a:rPr lang="en-US" sz="2400" dirty="0">
                <a:latin typeface="+mn-lt"/>
                <a:cs typeface="Arial"/>
              </a:rPr>
              <a:t>case</a:t>
            </a:r>
            <a:r>
              <a:rPr lang="en-US" sz="2400" spc="10" dirty="0">
                <a:latin typeface="+mn-lt"/>
                <a:cs typeface="Arial"/>
              </a:rPr>
              <a:t> </a:t>
            </a:r>
            <a:r>
              <a:rPr lang="en-US" sz="2400" spc="-10" dirty="0">
                <a:latin typeface="+mn-lt"/>
                <a:cs typeface="Arial"/>
              </a:rPr>
              <a:t>management</a:t>
            </a:r>
            <a:r>
              <a:rPr lang="en-US" sz="2400" spc="40" dirty="0">
                <a:latin typeface="+mn-lt"/>
                <a:cs typeface="Arial"/>
              </a:rPr>
              <a:t> </a:t>
            </a:r>
            <a:r>
              <a:rPr lang="en-US" sz="2400" spc="5" dirty="0">
                <a:latin typeface="+mn-lt"/>
                <a:cs typeface="Arial"/>
              </a:rPr>
              <a:t>activities.</a:t>
            </a:r>
            <a:endParaRPr lang="en-US" sz="2400" dirty="0">
              <a:latin typeface="+mn-lt"/>
              <a:cs typeface="Arial"/>
            </a:endParaRPr>
          </a:p>
          <a:p>
            <a:pPr marL="355600" marR="48895" indent="-342900">
              <a:lnSpc>
                <a:spcPct val="100000"/>
              </a:lnSpc>
              <a:spcBef>
                <a:spcPts val="1185"/>
              </a:spcBef>
              <a:buClr>
                <a:srgbClr val="FFD962"/>
              </a:buClr>
              <a:buFont typeface="Wingdings" panose="05000000000000000000" pitchFamily="2" charset="2"/>
              <a:buChar char="Ø"/>
              <a:tabLst>
                <a:tab pos="354965" algn="l"/>
                <a:tab pos="355600" algn="l"/>
              </a:tabLst>
            </a:pPr>
            <a:r>
              <a:rPr lang="en-US" sz="2400" dirty="0">
                <a:latin typeface="+mn-lt"/>
                <a:cs typeface="Arial"/>
              </a:rPr>
              <a:t>Educational</a:t>
            </a:r>
            <a:r>
              <a:rPr lang="en-US" sz="2400" spc="-70" dirty="0">
                <a:latin typeface="+mn-lt"/>
                <a:cs typeface="Arial"/>
              </a:rPr>
              <a:t> </a:t>
            </a:r>
            <a:r>
              <a:rPr lang="en-US" sz="2400" spc="5" dirty="0">
                <a:latin typeface="+mn-lt"/>
                <a:cs typeface="Arial"/>
              </a:rPr>
              <a:t>sessions</a:t>
            </a:r>
            <a:r>
              <a:rPr lang="en-US" sz="2400" spc="-65" dirty="0">
                <a:latin typeface="+mn-lt"/>
                <a:cs typeface="Arial"/>
              </a:rPr>
              <a:t> </a:t>
            </a:r>
            <a:r>
              <a:rPr lang="en-US" sz="2400" dirty="0">
                <a:latin typeface="+mn-lt"/>
                <a:cs typeface="Arial"/>
              </a:rPr>
              <a:t>about</a:t>
            </a:r>
            <a:r>
              <a:rPr lang="en-US" sz="2400" spc="-25" dirty="0">
                <a:latin typeface="+mn-lt"/>
                <a:cs typeface="Arial"/>
              </a:rPr>
              <a:t> </a:t>
            </a:r>
            <a:r>
              <a:rPr lang="en-US" sz="2400" spc="5" dirty="0">
                <a:latin typeface="+mn-lt"/>
                <a:cs typeface="Arial"/>
              </a:rPr>
              <a:t>getting</a:t>
            </a:r>
            <a:r>
              <a:rPr lang="en-US" sz="2400" spc="-60" dirty="0">
                <a:latin typeface="+mn-lt"/>
                <a:cs typeface="Arial"/>
              </a:rPr>
              <a:t> </a:t>
            </a:r>
            <a:r>
              <a:rPr lang="en-US" sz="2400" dirty="0">
                <a:latin typeface="+mn-lt"/>
                <a:cs typeface="Arial"/>
              </a:rPr>
              <a:t>access</a:t>
            </a:r>
            <a:r>
              <a:rPr lang="en-US" sz="2400" spc="5" dirty="0">
                <a:latin typeface="+mn-lt"/>
                <a:cs typeface="Arial"/>
              </a:rPr>
              <a:t> </a:t>
            </a:r>
            <a:r>
              <a:rPr lang="en-US" sz="2400" dirty="0">
                <a:latin typeface="+mn-lt"/>
                <a:cs typeface="Arial"/>
              </a:rPr>
              <a:t>to</a:t>
            </a:r>
            <a:r>
              <a:rPr lang="en-US" sz="2400" spc="-20" dirty="0">
                <a:latin typeface="+mn-lt"/>
                <a:cs typeface="Arial"/>
              </a:rPr>
              <a:t> </a:t>
            </a:r>
            <a:r>
              <a:rPr lang="en-US" sz="2400" dirty="0">
                <a:latin typeface="+mn-lt"/>
                <a:cs typeface="Arial"/>
              </a:rPr>
              <a:t>the</a:t>
            </a:r>
            <a:r>
              <a:rPr lang="en-US" sz="2400" spc="-15" dirty="0">
                <a:latin typeface="+mn-lt"/>
                <a:cs typeface="Arial"/>
              </a:rPr>
              <a:t> </a:t>
            </a:r>
            <a:r>
              <a:rPr lang="en-US" sz="2400" dirty="0">
                <a:latin typeface="+mn-lt"/>
                <a:cs typeface="Arial"/>
              </a:rPr>
              <a:t>MetroPlus</a:t>
            </a:r>
            <a:r>
              <a:rPr lang="en-US" sz="2400" spc="-30" dirty="0">
                <a:latin typeface="+mn-lt"/>
                <a:cs typeface="Arial"/>
              </a:rPr>
              <a:t> </a:t>
            </a:r>
            <a:r>
              <a:rPr lang="en-US" sz="2400" dirty="0">
                <a:latin typeface="+mn-lt"/>
                <a:cs typeface="Arial"/>
              </a:rPr>
              <a:t>resources </a:t>
            </a:r>
            <a:r>
              <a:rPr lang="en-US" sz="2400" spc="-484" dirty="0">
                <a:latin typeface="+mn-lt"/>
                <a:cs typeface="Arial"/>
              </a:rPr>
              <a:t> </a:t>
            </a:r>
            <a:r>
              <a:rPr lang="en-US" sz="2400" dirty="0">
                <a:latin typeface="+mn-lt"/>
                <a:cs typeface="Arial"/>
              </a:rPr>
              <a:t>such as </a:t>
            </a:r>
            <a:r>
              <a:rPr lang="en-US" sz="2400" spc="20" dirty="0">
                <a:latin typeface="+mn-lt"/>
                <a:cs typeface="Arial"/>
              </a:rPr>
              <a:t>web </a:t>
            </a:r>
            <a:r>
              <a:rPr lang="en-US" sz="2400" dirty="0">
                <a:latin typeface="+mn-lt"/>
                <a:cs typeface="Arial"/>
              </a:rPr>
              <a:t>page and </a:t>
            </a:r>
            <a:r>
              <a:rPr lang="en-US" sz="2400" spc="5" dirty="0">
                <a:latin typeface="+mn-lt"/>
                <a:cs typeface="Arial"/>
              </a:rPr>
              <a:t>provider </a:t>
            </a:r>
            <a:r>
              <a:rPr lang="en-US" sz="2400" dirty="0">
                <a:latin typeface="+mn-lt"/>
                <a:cs typeface="Arial"/>
              </a:rPr>
              <a:t>portal.</a:t>
            </a:r>
          </a:p>
          <a:p>
            <a:pPr marL="355600" marR="734695" indent="-342900">
              <a:lnSpc>
                <a:spcPct val="100000"/>
              </a:lnSpc>
              <a:spcBef>
                <a:spcPts val="1190"/>
              </a:spcBef>
              <a:buClr>
                <a:srgbClr val="FFD962"/>
              </a:buClr>
              <a:buFont typeface="Wingdings" panose="05000000000000000000" pitchFamily="2" charset="2"/>
              <a:buChar char="Ø"/>
              <a:tabLst>
                <a:tab pos="354965" algn="l"/>
                <a:tab pos="355600" algn="l"/>
              </a:tabLst>
            </a:pPr>
            <a:r>
              <a:rPr lang="en-US" sz="2400" spc="5" dirty="0">
                <a:latin typeface="+mn-lt"/>
                <a:cs typeface="Arial"/>
              </a:rPr>
              <a:t>Flexibility </a:t>
            </a:r>
            <a:r>
              <a:rPr lang="en-US" sz="2400" spc="-5" dirty="0">
                <a:latin typeface="+mn-lt"/>
                <a:cs typeface="Arial"/>
              </a:rPr>
              <a:t>with</a:t>
            </a:r>
            <a:r>
              <a:rPr lang="en-US" sz="2400" spc="25" dirty="0">
                <a:latin typeface="+mn-lt"/>
                <a:cs typeface="Arial"/>
              </a:rPr>
              <a:t> </a:t>
            </a:r>
            <a:r>
              <a:rPr lang="en-US" sz="2400" spc="5" dirty="0">
                <a:latin typeface="+mn-lt"/>
                <a:cs typeface="Arial"/>
              </a:rPr>
              <a:t>prior</a:t>
            </a:r>
            <a:r>
              <a:rPr lang="en-US" sz="2400" spc="-50" dirty="0">
                <a:latin typeface="+mn-lt"/>
                <a:cs typeface="Arial"/>
              </a:rPr>
              <a:t> </a:t>
            </a:r>
            <a:r>
              <a:rPr lang="en-US" sz="2400" dirty="0">
                <a:latin typeface="+mn-lt"/>
                <a:cs typeface="Arial"/>
              </a:rPr>
              <a:t>authorization</a:t>
            </a:r>
            <a:r>
              <a:rPr lang="en-US" sz="2400" spc="-90" dirty="0">
                <a:latin typeface="+mn-lt"/>
                <a:cs typeface="Arial"/>
              </a:rPr>
              <a:t> </a:t>
            </a:r>
            <a:r>
              <a:rPr lang="en-US" sz="2400" dirty="0">
                <a:latin typeface="+mn-lt"/>
                <a:cs typeface="Arial"/>
              </a:rPr>
              <a:t>for</a:t>
            </a:r>
            <a:r>
              <a:rPr lang="en-US" sz="2400" spc="-10" dirty="0">
                <a:latin typeface="+mn-lt"/>
                <a:cs typeface="Arial"/>
              </a:rPr>
              <a:t> </a:t>
            </a:r>
            <a:r>
              <a:rPr lang="en-US" sz="2400" dirty="0">
                <a:latin typeface="+mn-lt"/>
                <a:cs typeface="Arial"/>
              </a:rPr>
              <a:t>medications,</a:t>
            </a:r>
            <a:r>
              <a:rPr lang="en-US" sz="2400" spc="-55" dirty="0">
                <a:latin typeface="+mn-lt"/>
                <a:cs typeface="Arial"/>
              </a:rPr>
              <a:t> </a:t>
            </a:r>
            <a:r>
              <a:rPr lang="en-US" sz="2400" spc="5" dirty="0">
                <a:latin typeface="+mn-lt"/>
                <a:cs typeface="Arial"/>
              </a:rPr>
              <a:t>special </a:t>
            </a:r>
            <a:r>
              <a:rPr lang="en-US" sz="2400" spc="-484" dirty="0">
                <a:latin typeface="+mn-lt"/>
                <a:cs typeface="Arial"/>
              </a:rPr>
              <a:t> </a:t>
            </a:r>
            <a:r>
              <a:rPr lang="en-US" sz="2400" dirty="0">
                <a:latin typeface="+mn-lt"/>
                <a:cs typeface="Arial"/>
              </a:rPr>
              <a:t>procedures</a:t>
            </a:r>
            <a:r>
              <a:rPr lang="en-US" sz="2400" spc="-70" dirty="0">
                <a:latin typeface="+mn-lt"/>
                <a:cs typeface="Arial"/>
              </a:rPr>
              <a:t> </a:t>
            </a:r>
            <a:r>
              <a:rPr lang="en-US" sz="2400" dirty="0">
                <a:latin typeface="+mn-lt"/>
                <a:cs typeface="Arial"/>
              </a:rPr>
              <a:t>and</a:t>
            </a:r>
            <a:r>
              <a:rPr lang="en-US" sz="2400" spc="475" dirty="0">
                <a:latin typeface="+mn-lt"/>
                <a:cs typeface="Arial"/>
              </a:rPr>
              <a:t> </a:t>
            </a:r>
            <a:r>
              <a:rPr lang="en-US" sz="2400" dirty="0">
                <a:latin typeface="+mn-lt"/>
                <a:cs typeface="Arial"/>
              </a:rPr>
              <a:t>out</a:t>
            </a:r>
            <a:r>
              <a:rPr lang="en-US" sz="2400" spc="-30" dirty="0">
                <a:latin typeface="+mn-lt"/>
                <a:cs typeface="Arial"/>
              </a:rPr>
              <a:t> </a:t>
            </a:r>
            <a:r>
              <a:rPr lang="en-US" sz="2400" dirty="0">
                <a:latin typeface="+mn-lt"/>
                <a:cs typeface="Arial"/>
              </a:rPr>
              <a:t>of</a:t>
            </a:r>
            <a:r>
              <a:rPr lang="en-US" sz="2400" spc="5" dirty="0">
                <a:latin typeface="+mn-lt"/>
                <a:cs typeface="Arial"/>
              </a:rPr>
              <a:t> </a:t>
            </a:r>
            <a:r>
              <a:rPr lang="en-US" sz="2400" spc="-5" dirty="0">
                <a:latin typeface="+mn-lt"/>
                <a:cs typeface="Arial"/>
              </a:rPr>
              <a:t>network</a:t>
            </a:r>
            <a:r>
              <a:rPr lang="en-US" sz="2400" dirty="0">
                <a:latin typeface="+mn-lt"/>
                <a:cs typeface="Arial"/>
              </a:rPr>
              <a:t> </a:t>
            </a:r>
            <a:r>
              <a:rPr lang="en-US" sz="2400" spc="5" dirty="0">
                <a:latin typeface="+mn-lt"/>
                <a:cs typeface="Arial"/>
              </a:rPr>
              <a:t>referrals.</a:t>
            </a:r>
            <a:endParaRPr lang="en-US" sz="2400" dirty="0">
              <a:latin typeface="+mn-lt"/>
              <a:cs typeface="Arial"/>
            </a:endParaRPr>
          </a:p>
          <a:p>
            <a:pPr marL="355600" indent="-342900">
              <a:lnSpc>
                <a:spcPct val="100000"/>
              </a:lnSpc>
              <a:spcBef>
                <a:spcPts val="1225"/>
              </a:spcBef>
              <a:buClr>
                <a:srgbClr val="FFD962"/>
              </a:buClr>
              <a:buFont typeface="Wingdings" panose="05000000000000000000" pitchFamily="2" charset="2"/>
              <a:buChar char="Ø"/>
              <a:tabLst>
                <a:tab pos="354965" algn="l"/>
                <a:tab pos="355600" algn="l"/>
              </a:tabLst>
            </a:pPr>
            <a:r>
              <a:rPr lang="en-US" sz="2400" dirty="0">
                <a:latin typeface="+mn-lt"/>
                <a:cs typeface="Arial"/>
              </a:rPr>
              <a:t>Support </a:t>
            </a:r>
            <a:r>
              <a:rPr lang="en-US" sz="2400" spc="-5" dirty="0">
                <a:latin typeface="+mn-lt"/>
                <a:cs typeface="Arial"/>
              </a:rPr>
              <a:t>with</a:t>
            </a:r>
            <a:r>
              <a:rPr lang="en-US" sz="2400" spc="-20" dirty="0">
                <a:latin typeface="+mn-lt"/>
                <a:cs typeface="Arial"/>
              </a:rPr>
              <a:t> </a:t>
            </a:r>
            <a:r>
              <a:rPr lang="en-US" sz="2400" dirty="0">
                <a:latin typeface="+mn-lt"/>
                <a:cs typeface="Arial"/>
              </a:rPr>
              <a:t>the</a:t>
            </a:r>
            <a:r>
              <a:rPr lang="en-US" sz="2400" spc="15" dirty="0">
                <a:latin typeface="+mn-lt"/>
                <a:cs typeface="Arial"/>
              </a:rPr>
              <a:t> </a:t>
            </a:r>
            <a:r>
              <a:rPr lang="en-US" sz="2400" dirty="0">
                <a:latin typeface="+mn-lt"/>
                <a:cs typeface="Arial"/>
              </a:rPr>
              <a:t>credentialing</a:t>
            </a:r>
            <a:r>
              <a:rPr lang="en-US" sz="2400" spc="-90" dirty="0">
                <a:latin typeface="+mn-lt"/>
                <a:cs typeface="Arial"/>
              </a:rPr>
              <a:t> </a:t>
            </a:r>
            <a:r>
              <a:rPr lang="en-US" sz="2400" dirty="0">
                <a:latin typeface="+mn-lt"/>
                <a:cs typeface="Arial"/>
              </a:rPr>
              <a:t>process</a:t>
            </a:r>
            <a:r>
              <a:rPr lang="en-US" sz="2400" spc="-30" dirty="0">
                <a:latin typeface="+mn-lt"/>
                <a:cs typeface="Arial"/>
              </a:rPr>
              <a:t> </a:t>
            </a:r>
            <a:r>
              <a:rPr lang="en-US" sz="2400" dirty="0">
                <a:latin typeface="+mn-lt"/>
                <a:cs typeface="Arial"/>
              </a:rPr>
              <a:t>to</a:t>
            </a:r>
            <a:r>
              <a:rPr lang="en-US" sz="2400" spc="-20" dirty="0">
                <a:latin typeface="+mn-lt"/>
                <a:cs typeface="Arial"/>
              </a:rPr>
              <a:t> </a:t>
            </a:r>
            <a:r>
              <a:rPr lang="en-US" sz="2400" spc="-10" dirty="0">
                <a:latin typeface="+mn-lt"/>
                <a:cs typeface="Arial"/>
              </a:rPr>
              <a:t>become</a:t>
            </a:r>
            <a:r>
              <a:rPr lang="en-US" sz="2400" spc="55" dirty="0">
                <a:latin typeface="+mn-lt"/>
                <a:cs typeface="Arial"/>
              </a:rPr>
              <a:t> </a:t>
            </a:r>
            <a:r>
              <a:rPr lang="en-US" sz="2400" dirty="0">
                <a:latin typeface="+mn-lt"/>
                <a:cs typeface="Arial"/>
              </a:rPr>
              <a:t>an</a:t>
            </a:r>
            <a:r>
              <a:rPr lang="en-US" sz="2400" spc="-20" dirty="0">
                <a:latin typeface="+mn-lt"/>
                <a:cs typeface="Arial"/>
              </a:rPr>
              <a:t> </a:t>
            </a:r>
            <a:r>
              <a:rPr lang="en-US" sz="2400" spc="-5" dirty="0">
                <a:latin typeface="+mn-lt"/>
                <a:cs typeface="Arial"/>
              </a:rPr>
              <a:t>HIV</a:t>
            </a:r>
            <a:r>
              <a:rPr lang="en-US" sz="2400" spc="30" dirty="0">
                <a:latin typeface="+mn-lt"/>
                <a:cs typeface="Arial"/>
              </a:rPr>
              <a:t> </a:t>
            </a:r>
            <a:r>
              <a:rPr lang="en-US" sz="2400" spc="5" dirty="0">
                <a:latin typeface="+mn-lt"/>
                <a:cs typeface="Arial"/>
              </a:rPr>
              <a:t>specialist.</a:t>
            </a:r>
            <a:endParaRPr lang="en-US" sz="2400" dirty="0">
              <a:latin typeface="+mn-lt"/>
              <a:cs typeface="Arial"/>
            </a:endParaRPr>
          </a:p>
          <a:p>
            <a:endParaRPr lang="en-US" dirty="0"/>
          </a:p>
        </p:txBody>
      </p:sp>
    </p:spTree>
    <p:extLst>
      <p:ext uri="{BB962C8B-B14F-4D97-AF65-F5344CB8AC3E}">
        <p14:creationId xmlns:p14="http://schemas.microsoft.com/office/powerpoint/2010/main" val="28927433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DB32B2-06BB-1968-083D-68468D6F1DC5}"/>
              </a:ext>
            </a:extLst>
          </p:cNvPr>
          <p:cNvSpPr>
            <a:spLocks noGrp="1"/>
          </p:cNvSpPr>
          <p:nvPr>
            <p:ph type="body" sz="quarter" idx="10"/>
          </p:nvPr>
        </p:nvSpPr>
        <p:spPr>
          <a:xfrm>
            <a:off x="0" y="-7"/>
            <a:ext cx="12192000" cy="954367"/>
          </a:xfrm>
        </p:spPr>
        <p:txBody>
          <a:bodyPr/>
          <a:lstStyle/>
          <a:p>
            <a:pPr algn="ctr"/>
            <a:r>
              <a:rPr lang="en-US" sz="4400" b="1">
                <a:latin typeface="+mj-lt"/>
                <a:cs typeface="Calibri" panose="020F0502020204030204" pitchFamily="34" charset="0"/>
              </a:rPr>
              <a:t>Ways To Enroll In SNP Partnership In Care</a:t>
            </a:r>
            <a:endParaRPr lang="en-US" sz="4400" b="1">
              <a:latin typeface="+mj-lt"/>
            </a:endParaRPr>
          </a:p>
        </p:txBody>
      </p:sp>
      <p:sp>
        <p:nvSpPr>
          <p:cNvPr id="4" name="Content Placeholder 3">
            <a:extLst>
              <a:ext uri="{FF2B5EF4-FFF2-40B4-BE49-F238E27FC236}">
                <a16:creationId xmlns:a16="http://schemas.microsoft.com/office/drawing/2014/main" id="{12587780-80BC-4871-28D8-1D778D9482E5}"/>
              </a:ext>
            </a:extLst>
          </p:cNvPr>
          <p:cNvSpPr>
            <a:spLocks noGrp="1"/>
          </p:cNvSpPr>
          <p:nvPr>
            <p:ph sz="quarter" idx="11"/>
          </p:nvPr>
        </p:nvSpPr>
        <p:spPr>
          <a:xfrm>
            <a:off x="1234440" y="1562581"/>
            <a:ext cx="9281160" cy="4341059"/>
          </a:xfrm>
        </p:spPr>
        <p:txBody>
          <a:bodyPr/>
          <a:lstStyle/>
          <a:p>
            <a:pPr marL="12700">
              <a:lnSpc>
                <a:spcPct val="100000"/>
              </a:lnSpc>
              <a:spcBef>
                <a:spcPts val="530"/>
              </a:spcBef>
            </a:pPr>
            <a:r>
              <a:rPr lang="en-US" sz="2000" b="1" spc="-50" dirty="0">
                <a:latin typeface="+mn-lt"/>
                <a:cs typeface="Arial"/>
              </a:rPr>
              <a:t>To</a:t>
            </a:r>
            <a:r>
              <a:rPr lang="en-US" sz="2000" b="1" spc="-55" dirty="0">
                <a:latin typeface="+mn-lt"/>
                <a:cs typeface="Arial"/>
              </a:rPr>
              <a:t> </a:t>
            </a:r>
            <a:r>
              <a:rPr lang="en-US" sz="2000" b="1" dirty="0">
                <a:latin typeface="+mn-lt"/>
                <a:cs typeface="Arial"/>
              </a:rPr>
              <a:t>choose</a:t>
            </a:r>
            <a:r>
              <a:rPr lang="en-US" sz="2000" b="1" spc="-25" dirty="0">
                <a:latin typeface="+mn-lt"/>
                <a:cs typeface="Arial"/>
              </a:rPr>
              <a:t> </a:t>
            </a:r>
            <a:r>
              <a:rPr lang="en-US" sz="2000" b="1" dirty="0">
                <a:latin typeface="+mn-lt"/>
                <a:cs typeface="Arial"/>
              </a:rPr>
              <a:t>an</a:t>
            </a:r>
            <a:r>
              <a:rPr lang="en-US" sz="2000" b="1" spc="-20" dirty="0">
                <a:latin typeface="+mn-lt"/>
                <a:cs typeface="Arial"/>
              </a:rPr>
              <a:t> </a:t>
            </a:r>
            <a:r>
              <a:rPr lang="en-US" sz="2000" b="1" spc="-15" dirty="0">
                <a:latin typeface="+mn-lt"/>
                <a:cs typeface="Arial"/>
              </a:rPr>
              <a:t>HIV</a:t>
            </a:r>
            <a:r>
              <a:rPr lang="en-US" sz="2000" b="1" spc="60" dirty="0">
                <a:latin typeface="+mn-lt"/>
                <a:cs typeface="Arial"/>
              </a:rPr>
              <a:t> </a:t>
            </a:r>
            <a:r>
              <a:rPr lang="en-US" sz="2000" b="1" spc="-10" dirty="0">
                <a:latin typeface="+mn-lt"/>
                <a:cs typeface="Arial"/>
              </a:rPr>
              <a:t>SNP</a:t>
            </a:r>
            <a:r>
              <a:rPr lang="en-US" sz="2000" b="1" spc="-45" dirty="0">
                <a:latin typeface="+mn-lt"/>
                <a:cs typeface="Arial"/>
              </a:rPr>
              <a:t> </a:t>
            </a:r>
            <a:r>
              <a:rPr lang="en-US" sz="2000" b="1" dirty="0">
                <a:latin typeface="+mn-lt"/>
                <a:cs typeface="Arial"/>
              </a:rPr>
              <a:t>program</a:t>
            </a:r>
            <a:r>
              <a:rPr lang="en-US" sz="2000" b="1" spc="-15" dirty="0">
                <a:latin typeface="+mn-lt"/>
                <a:cs typeface="Arial"/>
              </a:rPr>
              <a:t> </a:t>
            </a:r>
            <a:r>
              <a:rPr lang="en-US" sz="2000" b="1" spc="5" dirty="0">
                <a:latin typeface="+mn-lt"/>
                <a:cs typeface="Arial"/>
              </a:rPr>
              <a:t>follow</a:t>
            </a:r>
            <a:r>
              <a:rPr lang="en-US" sz="2000" b="1" spc="-65" dirty="0">
                <a:latin typeface="+mn-lt"/>
                <a:cs typeface="Arial"/>
              </a:rPr>
              <a:t> </a:t>
            </a:r>
            <a:r>
              <a:rPr lang="en-US" sz="2000" b="1" spc="-5" dirty="0">
                <a:latin typeface="+mn-lt"/>
                <a:cs typeface="Arial"/>
              </a:rPr>
              <a:t>these</a:t>
            </a:r>
            <a:r>
              <a:rPr lang="en-US" sz="2000" b="1" spc="10" dirty="0">
                <a:latin typeface="+mn-lt"/>
                <a:cs typeface="Arial"/>
              </a:rPr>
              <a:t> </a:t>
            </a:r>
            <a:r>
              <a:rPr lang="en-US" sz="2000" b="1" spc="5" dirty="0">
                <a:latin typeface="+mn-lt"/>
                <a:cs typeface="Arial"/>
              </a:rPr>
              <a:t>steps</a:t>
            </a:r>
            <a:r>
              <a:rPr lang="en-US" sz="2000" spc="5" dirty="0">
                <a:latin typeface="+mn-lt"/>
                <a:cs typeface="Arial"/>
              </a:rPr>
              <a:t>:</a:t>
            </a:r>
          </a:p>
          <a:p>
            <a:pPr marL="355600" indent="-342900">
              <a:lnSpc>
                <a:spcPct val="100000"/>
              </a:lnSpc>
              <a:spcBef>
                <a:spcPts val="530"/>
              </a:spcBef>
              <a:buClr>
                <a:srgbClr val="FFD962"/>
              </a:buClr>
              <a:buFont typeface="Wingdings" panose="05000000000000000000" pitchFamily="2" charset="2"/>
              <a:buChar char="§"/>
            </a:pPr>
            <a:r>
              <a:rPr lang="en-US" sz="2000" dirty="0">
                <a:latin typeface="+mn-lt"/>
                <a:cs typeface="Arial"/>
              </a:rPr>
              <a:t>Contact a MetroPlusHealth Facilitated Enroller (FE) at 855-809-4073 and press Option #3.</a:t>
            </a:r>
          </a:p>
          <a:p>
            <a:pPr marL="355600" indent="-342900">
              <a:lnSpc>
                <a:spcPct val="100000"/>
              </a:lnSpc>
              <a:spcBef>
                <a:spcPts val="434"/>
              </a:spcBef>
              <a:buClr>
                <a:srgbClr val="FFD962"/>
              </a:buClr>
              <a:buFont typeface="Wingdings" panose="05000000000000000000" pitchFamily="2" charset="2"/>
              <a:buChar char="§"/>
              <a:tabLst>
                <a:tab pos="354965" algn="l"/>
                <a:tab pos="355600" algn="l"/>
              </a:tabLst>
            </a:pPr>
            <a:r>
              <a:rPr lang="en-US" sz="2000" spc="5" dirty="0">
                <a:latin typeface="+mn-lt"/>
                <a:cs typeface="Arial"/>
              </a:rPr>
              <a:t>Call</a:t>
            </a:r>
            <a:r>
              <a:rPr lang="en-US" sz="2000" spc="-35" dirty="0">
                <a:latin typeface="+mn-lt"/>
                <a:cs typeface="Arial"/>
              </a:rPr>
              <a:t> </a:t>
            </a:r>
            <a:r>
              <a:rPr lang="en-US" sz="2000" dirty="0">
                <a:latin typeface="+mn-lt"/>
                <a:cs typeface="Arial"/>
              </a:rPr>
              <a:t>MetroPlusHealth</a:t>
            </a:r>
            <a:r>
              <a:rPr lang="en-US" sz="2000" spc="-30" dirty="0">
                <a:latin typeface="+mn-lt"/>
                <a:cs typeface="Arial"/>
              </a:rPr>
              <a:t> </a:t>
            </a:r>
            <a:r>
              <a:rPr lang="en-US" sz="2000" spc="-10" dirty="0">
                <a:latin typeface="+mn-lt"/>
                <a:cs typeface="Arial"/>
              </a:rPr>
              <a:t>Customer</a:t>
            </a:r>
            <a:r>
              <a:rPr lang="en-US" sz="2000" spc="20" dirty="0">
                <a:latin typeface="+mn-lt"/>
                <a:cs typeface="Arial"/>
              </a:rPr>
              <a:t> </a:t>
            </a:r>
            <a:r>
              <a:rPr lang="en-US" sz="2000" dirty="0">
                <a:latin typeface="+mn-lt"/>
                <a:cs typeface="Arial"/>
              </a:rPr>
              <a:t>Services</a:t>
            </a:r>
            <a:r>
              <a:rPr lang="en-US" sz="2000" spc="-30" dirty="0">
                <a:latin typeface="+mn-lt"/>
                <a:cs typeface="Arial"/>
              </a:rPr>
              <a:t> </a:t>
            </a:r>
            <a:r>
              <a:rPr lang="en-US" sz="2000" dirty="0">
                <a:latin typeface="+mn-lt"/>
                <a:cs typeface="Arial"/>
              </a:rPr>
              <a:t>for</a:t>
            </a:r>
            <a:r>
              <a:rPr lang="en-US" sz="2000" spc="-15" dirty="0">
                <a:latin typeface="+mn-lt"/>
                <a:cs typeface="Arial"/>
              </a:rPr>
              <a:t> </a:t>
            </a:r>
            <a:r>
              <a:rPr lang="en-US" sz="2000" dirty="0">
                <a:latin typeface="+mn-lt"/>
                <a:cs typeface="Arial"/>
              </a:rPr>
              <a:t>assistance</a:t>
            </a:r>
            <a:r>
              <a:rPr lang="en-US" sz="2000" spc="-60" dirty="0">
                <a:latin typeface="+mn-lt"/>
                <a:cs typeface="Arial"/>
              </a:rPr>
              <a:t> </a:t>
            </a:r>
            <a:r>
              <a:rPr lang="en-US" sz="2000" dirty="0">
                <a:latin typeface="+mn-lt"/>
                <a:cs typeface="Arial"/>
              </a:rPr>
              <a:t>at</a:t>
            </a:r>
            <a:r>
              <a:rPr lang="en-US" sz="2000" spc="15" dirty="0">
                <a:latin typeface="+mn-lt"/>
                <a:cs typeface="Arial"/>
              </a:rPr>
              <a:t> </a:t>
            </a:r>
            <a:r>
              <a:rPr lang="en-US" sz="2000" spc="5" dirty="0">
                <a:latin typeface="+mn-lt"/>
                <a:cs typeface="Arial"/>
              </a:rPr>
              <a:t>800-303-9626.</a:t>
            </a:r>
            <a:endParaRPr lang="en-US" sz="2000" dirty="0">
              <a:latin typeface="+mn-lt"/>
              <a:cs typeface="Arial"/>
            </a:endParaRPr>
          </a:p>
          <a:p>
            <a:pPr marL="355600" marR="139065" indent="-342900">
              <a:lnSpc>
                <a:spcPct val="100000"/>
              </a:lnSpc>
              <a:spcBef>
                <a:spcPts val="430"/>
              </a:spcBef>
              <a:buClr>
                <a:srgbClr val="FFD962"/>
              </a:buClr>
              <a:buFont typeface="Wingdings" panose="05000000000000000000" pitchFamily="2" charset="2"/>
              <a:buChar char="§"/>
              <a:tabLst>
                <a:tab pos="354965" algn="l"/>
                <a:tab pos="355600" algn="l"/>
                <a:tab pos="4533900" algn="l"/>
              </a:tabLst>
            </a:pPr>
            <a:r>
              <a:rPr lang="en-US" sz="2000" spc="5" dirty="0">
                <a:latin typeface="+mn-lt"/>
                <a:cs typeface="Arial"/>
              </a:rPr>
              <a:t>For</a:t>
            </a:r>
            <a:r>
              <a:rPr lang="en-US" sz="2000" spc="-20" dirty="0">
                <a:latin typeface="+mn-lt"/>
                <a:cs typeface="Arial"/>
              </a:rPr>
              <a:t> </a:t>
            </a:r>
            <a:r>
              <a:rPr lang="en-US" sz="2000" spc="5" dirty="0">
                <a:latin typeface="+mn-lt"/>
                <a:cs typeface="Arial"/>
              </a:rPr>
              <a:t>Medicaid</a:t>
            </a:r>
            <a:r>
              <a:rPr lang="en-US" sz="2000" spc="-65" dirty="0">
                <a:latin typeface="+mn-lt"/>
                <a:cs typeface="Arial"/>
              </a:rPr>
              <a:t> </a:t>
            </a:r>
            <a:r>
              <a:rPr lang="en-US" sz="2000" spc="-15" dirty="0">
                <a:latin typeface="+mn-lt"/>
                <a:cs typeface="Arial"/>
              </a:rPr>
              <a:t>members</a:t>
            </a:r>
            <a:r>
              <a:rPr lang="en-US" sz="2000" spc="80" dirty="0">
                <a:latin typeface="+mn-lt"/>
                <a:cs typeface="Arial"/>
              </a:rPr>
              <a:t> </a:t>
            </a:r>
            <a:r>
              <a:rPr lang="en-US" sz="2000" spc="-15" dirty="0">
                <a:latin typeface="+mn-lt"/>
                <a:cs typeface="Arial"/>
              </a:rPr>
              <a:t>who</a:t>
            </a:r>
            <a:r>
              <a:rPr lang="en-US" sz="2000" spc="50" dirty="0">
                <a:latin typeface="+mn-lt"/>
                <a:cs typeface="Arial"/>
              </a:rPr>
              <a:t> </a:t>
            </a:r>
            <a:r>
              <a:rPr lang="en-US" sz="2000" spc="5" dirty="0">
                <a:latin typeface="+mn-lt"/>
                <a:cs typeface="Arial"/>
              </a:rPr>
              <a:t>received</a:t>
            </a:r>
            <a:r>
              <a:rPr lang="en-US" sz="2000" spc="-100" dirty="0">
                <a:latin typeface="+mn-lt"/>
                <a:cs typeface="Arial"/>
              </a:rPr>
              <a:t> </a:t>
            </a:r>
            <a:r>
              <a:rPr lang="en-US" sz="2000" spc="5" dirty="0">
                <a:latin typeface="+mn-lt"/>
                <a:cs typeface="Arial"/>
              </a:rPr>
              <a:t>Medicaid</a:t>
            </a:r>
            <a:r>
              <a:rPr lang="en-US" sz="2000" spc="-65" dirty="0">
                <a:latin typeface="+mn-lt"/>
                <a:cs typeface="Arial"/>
              </a:rPr>
              <a:t> </a:t>
            </a:r>
            <a:r>
              <a:rPr lang="en-US" sz="2000" dirty="0">
                <a:latin typeface="+mn-lt"/>
                <a:cs typeface="Arial"/>
              </a:rPr>
              <a:t>through</a:t>
            </a:r>
            <a:r>
              <a:rPr lang="en-US" sz="2000" spc="-20" dirty="0">
                <a:latin typeface="+mn-lt"/>
                <a:cs typeface="Arial"/>
              </a:rPr>
              <a:t> </a:t>
            </a:r>
            <a:r>
              <a:rPr lang="en-US" sz="2000" dirty="0">
                <a:latin typeface="+mn-lt"/>
                <a:cs typeface="Arial"/>
              </a:rPr>
              <a:t>the</a:t>
            </a:r>
            <a:r>
              <a:rPr lang="en-US" sz="2000" spc="-25" dirty="0">
                <a:latin typeface="+mn-lt"/>
                <a:cs typeface="Arial"/>
              </a:rPr>
              <a:t> </a:t>
            </a:r>
            <a:r>
              <a:rPr lang="en-US" sz="2000" spc="-5" dirty="0">
                <a:latin typeface="+mn-lt"/>
                <a:cs typeface="Arial"/>
              </a:rPr>
              <a:t>New</a:t>
            </a:r>
            <a:r>
              <a:rPr lang="en-US" sz="2000" spc="-35" dirty="0">
                <a:latin typeface="+mn-lt"/>
                <a:cs typeface="Arial"/>
              </a:rPr>
              <a:t> </a:t>
            </a:r>
            <a:r>
              <a:rPr lang="en-US" sz="2000" spc="-50" dirty="0">
                <a:latin typeface="+mn-lt"/>
                <a:cs typeface="Arial"/>
              </a:rPr>
              <a:t>York </a:t>
            </a:r>
            <a:r>
              <a:rPr lang="en-US" sz="2000" spc="-484" dirty="0">
                <a:latin typeface="+mn-lt"/>
                <a:cs typeface="Arial"/>
              </a:rPr>
              <a:t> </a:t>
            </a:r>
            <a:r>
              <a:rPr lang="en-US" sz="2000" spc="-5" dirty="0">
                <a:latin typeface="+mn-lt"/>
                <a:cs typeface="Arial"/>
              </a:rPr>
              <a:t>State</a:t>
            </a:r>
            <a:r>
              <a:rPr lang="en-US" sz="2000" spc="15" dirty="0">
                <a:latin typeface="+mn-lt"/>
                <a:cs typeface="Arial"/>
              </a:rPr>
              <a:t> </a:t>
            </a:r>
            <a:r>
              <a:rPr lang="en-US" sz="2000" dirty="0">
                <a:latin typeface="+mn-lt"/>
                <a:cs typeface="Arial"/>
              </a:rPr>
              <a:t>of</a:t>
            </a:r>
            <a:r>
              <a:rPr lang="en-US" sz="2000" spc="-20" dirty="0">
                <a:latin typeface="+mn-lt"/>
                <a:cs typeface="Arial"/>
              </a:rPr>
              <a:t> </a:t>
            </a:r>
            <a:r>
              <a:rPr lang="en-US" sz="2000" spc="5" dirty="0">
                <a:latin typeface="+mn-lt"/>
                <a:cs typeface="Arial"/>
              </a:rPr>
              <a:t>Health</a:t>
            </a:r>
            <a:r>
              <a:rPr lang="en-US" sz="2000" spc="-60" dirty="0">
                <a:latin typeface="+mn-lt"/>
                <a:cs typeface="Arial"/>
              </a:rPr>
              <a:t> </a:t>
            </a:r>
            <a:r>
              <a:rPr lang="en-US" sz="2000" spc="-5" dirty="0">
                <a:latin typeface="+mn-lt"/>
                <a:cs typeface="Arial"/>
              </a:rPr>
              <a:t>(NYSOH)</a:t>
            </a:r>
            <a:r>
              <a:rPr lang="en-US" sz="2000" spc="25" dirty="0">
                <a:latin typeface="+mn-lt"/>
                <a:cs typeface="Arial"/>
              </a:rPr>
              <a:t> </a:t>
            </a:r>
            <a:r>
              <a:rPr lang="en-US" sz="2000" spc="5" dirty="0">
                <a:latin typeface="+mn-lt"/>
                <a:cs typeface="Arial"/>
              </a:rPr>
              <a:t>also</a:t>
            </a:r>
            <a:r>
              <a:rPr lang="en-US" sz="2000" spc="-15" dirty="0">
                <a:latin typeface="+mn-lt"/>
                <a:cs typeface="Arial"/>
              </a:rPr>
              <a:t> </a:t>
            </a:r>
            <a:r>
              <a:rPr lang="en-US" sz="2000" spc="-10" dirty="0">
                <a:latin typeface="+mn-lt"/>
                <a:cs typeface="Arial"/>
              </a:rPr>
              <a:t>known</a:t>
            </a:r>
            <a:r>
              <a:rPr lang="en-US" sz="2000" spc="15" dirty="0">
                <a:latin typeface="+mn-lt"/>
                <a:cs typeface="Arial"/>
              </a:rPr>
              <a:t> </a:t>
            </a:r>
            <a:r>
              <a:rPr lang="en-US" sz="2000" dirty="0">
                <a:latin typeface="+mn-lt"/>
                <a:cs typeface="Arial"/>
              </a:rPr>
              <a:t>as Marketplace:</a:t>
            </a:r>
          </a:p>
          <a:p>
            <a:pPr marL="702945" marR="85725" lvl="1" indent="-343535">
              <a:lnSpc>
                <a:spcPct val="99700"/>
              </a:lnSpc>
              <a:spcBef>
                <a:spcPts val="1005"/>
              </a:spcBef>
              <a:buFont typeface="Wingdings"/>
              <a:buChar char=""/>
              <a:tabLst>
                <a:tab pos="702945" algn="l"/>
                <a:tab pos="703580" algn="l"/>
                <a:tab pos="5996305" algn="l"/>
              </a:tabLst>
            </a:pPr>
            <a:r>
              <a:rPr lang="en-US" sz="2000" spc="-20" dirty="0">
                <a:latin typeface="+mn-lt"/>
                <a:cs typeface="Arial"/>
              </a:rPr>
              <a:t>Members</a:t>
            </a:r>
            <a:r>
              <a:rPr lang="en-US" sz="2000" spc="95" dirty="0">
                <a:latin typeface="+mn-lt"/>
                <a:cs typeface="Arial"/>
              </a:rPr>
              <a:t> </a:t>
            </a:r>
            <a:r>
              <a:rPr lang="en-US" sz="2000" spc="-5" dirty="0">
                <a:latin typeface="+mn-lt"/>
                <a:cs typeface="Arial"/>
              </a:rPr>
              <a:t>can</a:t>
            </a:r>
            <a:r>
              <a:rPr lang="en-US" sz="2000" spc="40" dirty="0">
                <a:latin typeface="+mn-lt"/>
                <a:cs typeface="Arial"/>
              </a:rPr>
              <a:t> </a:t>
            </a:r>
            <a:r>
              <a:rPr lang="en-US" sz="2000" spc="-5" dirty="0">
                <a:latin typeface="+mn-lt"/>
                <a:cs typeface="Arial"/>
              </a:rPr>
              <a:t>choose</a:t>
            </a:r>
            <a:r>
              <a:rPr lang="en-US" sz="2000" spc="40" dirty="0">
                <a:latin typeface="+mn-lt"/>
                <a:cs typeface="Arial"/>
              </a:rPr>
              <a:t> </a:t>
            </a:r>
            <a:r>
              <a:rPr lang="en-US" sz="2000" spc="-5" dirty="0">
                <a:latin typeface="+mn-lt"/>
                <a:cs typeface="Arial"/>
              </a:rPr>
              <a:t>a</a:t>
            </a:r>
            <a:r>
              <a:rPr lang="en-US" sz="2000" dirty="0">
                <a:latin typeface="+mn-lt"/>
                <a:cs typeface="Arial"/>
              </a:rPr>
              <a:t> </a:t>
            </a:r>
            <a:r>
              <a:rPr lang="en-US" sz="2000" spc="-15" dirty="0">
                <a:latin typeface="+mn-lt"/>
                <a:cs typeface="Arial"/>
              </a:rPr>
              <a:t>plan</a:t>
            </a:r>
            <a:r>
              <a:rPr lang="en-US" sz="2000" spc="75" dirty="0">
                <a:latin typeface="+mn-lt"/>
                <a:cs typeface="Arial"/>
              </a:rPr>
              <a:t> </a:t>
            </a:r>
            <a:r>
              <a:rPr lang="en-US" sz="2000" spc="-10" dirty="0">
                <a:latin typeface="+mn-lt"/>
                <a:cs typeface="Arial"/>
              </a:rPr>
              <a:t>through</a:t>
            </a:r>
            <a:r>
              <a:rPr lang="en-US" sz="2000" spc="70" dirty="0">
                <a:latin typeface="+mn-lt"/>
                <a:cs typeface="Arial"/>
              </a:rPr>
              <a:t> </a:t>
            </a:r>
            <a:r>
              <a:rPr lang="en-US" sz="2000" spc="-10" dirty="0">
                <a:latin typeface="+mn-lt"/>
                <a:cs typeface="Arial"/>
              </a:rPr>
              <a:t>the</a:t>
            </a:r>
            <a:r>
              <a:rPr lang="en-US" sz="2000" spc="40" dirty="0">
                <a:latin typeface="+mn-lt"/>
                <a:cs typeface="Arial"/>
              </a:rPr>
              <a:t> </a:t>
            </a:r>
            <a:r>
              <a:rPr lang="en-US" sz="2000" spc="-15" dirty="0">
                <a:latin typeface="+mn-lt"/>
                <a:cs typeface="Arial"/>
              </a:rPr>
              <a:t>Marketplace. </a:t>
            </a:r>
            <a:r>
              <a:rPr lang="en-US" sz="2000" spc="-20" dirty="0">
                <a:latin typeface="+mn-lt"/>
                <a:cs typeface="Arial"/>
              </a:rPr>
              <a:t>Sign</a:t>
            </a:r>
            <a:r>
              <a:rPr lang="en-US" sz="2000" spc="40" dirty="0">
                <a:latin typeface="+mn-lt"/>
                <a:cs typeface="Arial"/>
              </a:rPr>
              <a:t> </a:t>
            </a:r>
            <a:r>
              <a:rPr lang="en-US" sz="2000" spc="-15" dirty="0">
                <a:latin typeface="+mn-lt"/>
                <a:cs typeface="Arial"/>
              </a:rPr>
              <a:t>in</a:t>
            </a:r>
            <a:r>
              <a:rPr lang="en-US" sz="2000" spc="5" dirty="0">
                <a:latin typeface="+mn-lt"/>
                <a:cs typeface="Arial"/>
              </a:rPr>
              <a:t> </a:t>
            </a:r>
            <a:r>
              <a:rPr lang="en-US" sz="2000" spc="-15" dirty="0">
                <a:latin typeface="+mn-lt"/>
                <a:cs typeface="Arial"/>
              </a:rPr>
              <a:t>and</a:t>
            </a:r>
            <a:r>
              <a:rPr lang="en-US" sz="2000" spc="35" dirty="0">
                <a:latin typeface="+mn-lt"/>
                <a:cs typeface="Arial"/>
              </a:rPr>
              <a:t> </a:t>
            </a:r>
            <a:r>
              <a:rPr lang="en-US" sz="2000" spc="-15" dirty="0">
                <a:latin typeface="+mn-lt"/>
                <a:cs typeface="Arial"/>
              </a:rPr>
              <a:t>go </a:t>
            </a:r>
            <a:r>
              <a:rPr lang="en-US" sz="2000" spc="-455" dirty="0">
                <a:latin typeface="+mn-lt"/>
                <a:cs typeface="Arial"/>
              </a:rPr>
              <a:t> </a:t>
            </a:r>
            <a:r>
              <a:rPr lang="en-US" sz="2000" spc="-10" dirty="0">
                <a:latin typeface="+mn-lt"/>
                <a:cs typeface="Arial"/>
              </a:rPr>
              <a:t>to</a:t>
            </a:r>
            <a:r>
              <a:rPr lang="en-US" sz="2000" spc="25" dirty="0">
                <a:latin typeface="+mn-lt"/>
                <a:cs typeface="Arial"/>
              </a:rPr>
              <a:t> </a:t>
            </a:r>
            <a:r>
              <a:rPr lang="en-US" sz="2000" spc="-10" dirty="0">
                <a:latin typeface="+mn-lt"/>
                <a:cs typeface="Arial"/>
              </a:rPr>
              <a:t>the</a:t>
            </a:r>
            <a:r>
              <a:rPr lang="en-US" sz="2000" spc="30" dirty="0">
                <a:latin typeface="+mn-lt"/>
                <a:cs typeface="Arial"/>
              </a:rPr>
              <a:t> </a:t>
            </a:r>
            <a:r>
              <a:rPr lang="en-US" sz="2000" spc="-15" dirty="0">
                <a:latin typeface="+mn-lt"/>
                <a:cs typeface="Arial"/>
              </a:rPr>
              <a:t>plan</a:t>
            </a:r>
            <a:r>
              <a:rPr lang="en-US" sz="2000" spc="65" dirty="0">
                <a:latin typeface="+mn-lt"/>
                <a:cs typeface="Arial"/>
              </a:rPr>
              <a:t> </a:t>
            </a:r>
            <a:r>
              <a:rPr lang="en-US" sz="2000" spc="-10" dirty="0">
                <a:latin typeface="+mn-lt"/>
                <a:cs typeface="Arial"/>
              </a:rPr>
              <a:t>selection</a:t>
            </a:r>
            <a:r>
              <a:rPr lang="en-US" sz="2000" spc="65" dirty="0">
                <a:latin typeface="+mn-lt"/>
                <a:cs typeface="Arial"/>
              </a:rPr>
              <a:t> </a:t>
            </a:r>
            <a:r>
              <a:rPr lang="en-US" sz="2000" spc="-15" dirty="0">
                <a:latin typeface="+mn-lt"/>
                <a:cs typeface="Arial"/>
              </a:rPr>
              <a:t>page.</a:t>
            </a:r>
            <a:r>
              <a:rPr lang="en-US" sz="2000" spc="70" dirty="0">
                <a:latin typeface="+mn-lt"/>
                <a:cs typeface="Arial"/>
              </a:rPr>
              <a:t> </a:t>
            </a:r>
            <a:r>
              <a:rPr lang="en-US" sz="2000" spc="-20" dirty="0">
                <a:latin typeface="+mn-lt"/>
                <a:cs typeface="Arial"/>
              </a:rPr>
              <a:t>Members</a:t>
            </a:r>
            <a:r>
              <a:rPr lang="en-US" sz="2000" spc="90" dirty="0">
                <a:latin typeface="+mn-lt"/>
                <a:cs typeface="Arial"/>
              </a:rPr>
              <a:t> </a:t>
            </a:r>
            <a:r>
              <a:rPr lang="en-US" sz="2000" spc="-5" dirty="0">
                <a:latin typeface="+mn-lt"/>
                <a:cs typeface="Arial"/>
              </a:rPr>
              <a:t>can</a:t>
            </a:r>
            <a:r>
              <a:rPr lang="en-US" sz="2000" spc="-10" dirty="0">
                <a:latin typeface="+mn-lt"/>
                <a:cs typeface="Arial"/>
              </a:rPr>
              <a:t> select</a:t>
            </a:r>
            <a:r>
              <a:rPr lang="en-US" sz="2000" spc="30" dirty="0">
                <a:latin typeface="+mn-lt"/>
                <a:cs typeface="Arial"/>
              </a:rPr>
              <a:t> </a:t>
            </a:r>
            <a:r>
              <a:rPr lang="en-US" sz="2000" spc="-5" dirty="0">
                <a:latin typeface="+mn-lt"/>
                <a:cs typeface="Arial"/>
              </a:rPr>
              <a:t>a</a:t>
            </a:r>
            <a:r>
              <a:rPr lang="en-US" sz="2000" spc="30" dirty="0">
                <a:latin typeface="+mn-lt"/>
                <a:cs typeface="Arial"/>
              </a:rPr>
              <a:t> </a:t>
            </a:r>
            <a:r>
              <a:rPr lang="en-US" sz="2000" spc="-15" dirty="0">
                <a:latin typeface="+mn-lt"/>
                <a:cs typeface="Arial"/>
              </a:rPr>
              <a:t>SNP </a:t>
            </a:r>
            <a:r>
              <a:rPr lang="en-US" sz="2000" spc="-10" dirty="0">
                <a:latin typeface="+mn-lt"/>
                <a:cs typeface="Arial"/>
              </a:rPr>
              <a:t>for</a:t>
            </a:r>
            <a:r>
              <a:rPr lang="en-US" sz="2000" spc="45" dirty="0">
                <a:latin typeface="+mn-lt"/>
                <a:cs typeface="Arial"/>
              </a:rPr>
              <a:t> </a:t>
            </a:r>
            <a:r>
              <a:rPr lang="en-US" sz="2000" spc="-20" dirty="0">
                <a:latin typeface="+mn-lt"/>
                <a:cs typeface="Arial"/>
              </a:rPr>
              <a:t>enrollment </a:t>
            </a:r>
            <a:r>
              <a:rPr lang="en-US" sz="2000" spc="-15" dirty="0">
                <a:latin typeface="+mn-lt"/>
                <a:cs typeface="Arial"/>
              </a:rPr>
              <a:t> </a:t>
            </a:r>
            <a:r>
              <a:rPr lang="en-US" sz="2000" spc="-10" dirty="0">
                <a:latin typeface="+mn-lt"/>
                <a:cs typeface="Arial"/>
              </a:rPr>
              <a:t>themselves.</a:t>
            </a:r>
            <a:endParaRPr lang="en-US" sz="2000" dirty="0">
              <a:latin typeface="+mn-lt"/>
              <a:cs typeface="Arial"/>
            </a:endParaRPr>
          </a:p>
          <a:p>
            <a:pPr marL="702945" marR="5080" lvl="1" indent="-343535">
              <a:lnSpc>
                <a:spcPct val="100600"/>
              </a:lnSpc>
              <a:spcBef>
                <a:spcPts val="395"/>
              </a:spcBef>
              <a:buFont typeface="Wingdings"/>
              <a:buChar char=""/>
              <a:tabLst>
                <a:tab pos="702945" algn="l"/>
                <a:tab pos="703580" algn="l"/>
              </a:tabLst>
            </a:pPr>
            <a:r>
              <a:rPr lang="en-US" sz="2000" spc="-20" dirty="0">
                <a:latin typeface="+mn-lt"/>
                <a:cs typeface="Arial"/>
              </a:rPr>
              <a:t>Members</a:t>
            </a:r>
            <a:r>
              <a:rPr lang="en-US" sz="2000" spc="80" dirty="0">
                <a:latin typeface="+mn-lt"/>
                <a:cs typeface="Arial"/>
              </a:rPr>
              <a:t> </a:t>
            </a:r>
            <a:r>
              <a:rPr lang="en-US" sz="2000" spc="-5" dirty="0">
                <a:latin typeface="+mn-lt"/>
                <a:cs typeface="Arial"/>
              </a:rPr>
              <a:t>can</a:t>
            </a:r>
            <a:r>
              <a:rPr lang="en-US" sz="2000" spc="25" dirty="0">
                <a:latin typeface="+mn-lt"/>
                <a:cs typeface="Arial"/>
              </a:rPr>
              <a:t> </a:t>
            </a:r>
            <a:r>
              <a:rPr lang="en-US" sz="2000" spc="-5" dirty="0">
                <a:latin typeface="+mn-lt"/>
                <a:cs typeface="Arial"/>
              </a:rPr>
              <a:t>contact</a:t>
            </a:r>
            <a:r>
              <a:rPr lang="en-US" sz="2000" spc="25" dirty="0">
                <a:latin typeface="+mn-lt"/>
                <a:cs typeface="Arial"/>
              </a:rPr>
              <a:t> </a:t>
            </a:r>
            <a:r>
              <a:rPr lang="en-US" sz="2000" spc="-20" dirty="0">
                <a:latin typeface="+mn-lt"/>
                <a:cs typeface="Arial"/>
              </a:rPr>
              <a:t>NYSOH</a:t>
            </a:r>
            <a:r>
              <a:rPr lang="en-US" sz="2000" spc="70" dirty="0">
                <a:latin typeface="+mn-lt"/>
                <a:cs typeface="Arial"/>
              </a:rPr>
              <a:t> </a:t>
            </a:r>
            <a:r>
              <a:rPr lang="en-US" sz="2000" spc="-15" dirty="0">
                <a:latin typeface="+mn-lt"/>
                <a:cs typeface="Arial"/>
              </a:rPr>
              <a:t>Customer</a:t>
            </a:r>
            <a:r>
              <a:rPr lang="en-US" sz="2000" spc="80" dirty="0">
                <a:latin typeface="+mn-lt"/>
                <a:cs typeface="Arial"/>
              </a:rPr>
              <a:t> </a:t>
            </a:r>
            <a:r>
              <a:rPr lang="en-US" sz="2000" dirty="0">
                <a:latin typeface="+mn-lt"/>
                <a:cs typeface="Arial"/>
              </a:rPr>
              <a:t>Service</a:t>
            </a:r>
            <a:r>
              <a:rPr lang="en-US" sz="2000" spc="-10" dirty="0">
                <a:latin typeface="+mn-lt"/>
                <a:cs typeface="Arial"/>
              </a:rPr>
              <a:t> at</a:t>
            </a:r>
            <a:r>
              <a:rPr lang="en-US" sz="2000" spc="25" dirty="0">
                <a:latin typeface="+mn-lt"/>
                <a:cs typeface="Arial"/>
              </a:rPr>
              <a:t> </a:t>
            </a:r>
            <a:r>
              <a:rPr lang="en-US" sz="2000" spc="-10" dirty="0">
                <a:latin typeface="+mn-lt"/>
                <a:cs typeface="Arial"/>
              </a:rPr>
              <a:t>855-355-5777.</a:t>
            </a:r>
            <a:r>
              <a:rPr lang="en-US" sz="2000" spc="65" dirty="0">
                <a:latin typeface="+mn-lt"/>
                <a:cs typeface="Arial"/>
              </a:rPr>
              <a:t> </a:t>
            </a:r>
            <a:r>
              <a:rPr lang="en-US" sz="2000" spc="-65" dirty="0">
                <a:latin typeface="+mn-lt"/>
                <a:cs typeface="Arial"/>
              </a:rPr>
              <a:t>Tell </a:t>
            </a:r>
            <a:r>
              <a:rPr lang="en-US" sz="2000" spc="-459" dirty="0">
                <a:latin typeface="+mn-lt"/>
                <a:cs typeface="Arial"/>
              </a:rPr>
              <a:t> </a:t>
            </a:r>
            <a:r>
              <a:rPr lang="en-US" sz="2000" spc="-10" dirty="0">
                <a:latin typeface="+mn-lt"/>
                <a:cs typeface="Arial"/>
              </a:rPr>
              <a:t>the</a:t>
            </a:r>
            <a:r>
              <a:rPr lang="en-US" sz="2000" spc="45" dirty="0">
                <a:latin typeface="+mn-lt"/>
                <a:cs typeface="Arial"/>
              </a:rPr>
              <a:t> </a:t>
            </a:r>
            <a:r>
              <a:rPr lang="en-US" sz="2000" spc="-10" dirty="0">
                <a:latin typeface="+mn-lt"/>
                <a:cs typeface="Arial"/>
              </a:rPr>
              <a:t>counselor</a:t>
            </a:r>
            <a:r>
              <a:rPr lang="en-US" sz="2000" spc="105" dirty="0">
                <a:latin typeface="+mn-lt"/>
                <a:cs typeface="Arial"/>
              </a:rPr>
              <a:t> </a:t>
            </a:r>
            <a:r>
              <a:rPr lang="en-US" sz="2000" spc="-15" dirty="0">
                <a:latin typeface="+mn-lt"/>
                <a:cs typeface="Arial"/>
              </a:rPr>
              <a:t>they</a:t>
            </a:r>
            <a:r>
              <a:rPr lang="en-US" sz="2000" spc="30" dirty="0">
                <a:latin typeface="+mn-lt"/>
                <a:cs typeface="Arial"/>
              </a:rPr>
              <a:t> </a:t>
            </a:r>
            <a:r>
              <a:rPr lang="en-US" sz="2000" dirty="0">
                <a:latin typeface="+mn-lt"/>
                <a:cs typeface="Arial"/>
              </a:rPr>
              <a:t>have</a:t>
            </a:r>
            <a:r>
              <a:rPr lang="en-US" sz="2000" spc="10" dirty="0">
                <a:latin typeface="+mn-lt"/>
                <a:cs typeface="Arial"/>
              </a:rPr>
              <a:t> </a:t>
            </a:r>
            <a:r>
              <a:rPr lang="en-US" sz="2000" spc="-15" dirty="0">
                <a:latin typeface="+mn-lt"/>
                <a:cs typeface="Arial"/>
              </a:rPr>
              <a:t>questions</a:t>
            </a:r>
            <a:r>
              <a:rPr lang="en-US" sz="2000" spc="110" dirty="0">
                <a:latin typeface="+mn-lt"/>
                <a:cs typeface="Arial"/>
              </a:rPr>
              <a:t> </a:t>
            </a:r>
            <a:r>
              <a:rPr lang="en-US" sz="2000" spc="-15" dirty="0">
                <a:latin typeface="+mn-lt"/>
                <a:cs typeface="Arial"/>
              </a:rPr>
              <a:t>about</a:t>
            </a:r>
            <a:r>
              <a:rPr lang="en-US" sz="2000" spc="85" dirty="0">
                <a:latin typeface="+mn-lt"/>
                <a:cs typeface="Arial"/>
              </a:rPr>
              <a:t> </a:t>
            </a:r>
            <a:r>
              <a:rPr lang="en-US" sz="2000" spc="-20" dirty="0">
                <a:latin typeface="+mn-lt"/>
                <a:cs typeface="Arial"/>
              </a:rPr>
              <a:t>joining</a:t>
            </a:r>
            <a:r>
              <a:rPr lang="en-US" sz="2000" spc="120" dirty="0">
                <a:latin typeface="+mn-lt"/>
                <a:cs typeface="Arial"/>
              </a:rPr>
              <a:t> </a:t>
            </a:r>
            <a:r>
              <a:rPr lang="en-US" sz="2000" spc="-5" dirty="0">
                <a:latin typeface="+mn-lt"/>
                <a:cs typeface="Arial"/>
              </a:rPr>
              <a:t>a</a:t>
            </a:r>
            <a:r>
              <a:rPr lang="en-US" sz="2000" spc="45" dirty="0">
                <a:latin typeface="+mn-lt"/>
                <a:cs typeface="Arial"/>
              </a:rPr>
              <a:t> </a:t>
            </a:r>
            <a:r>
              <a:rPr lang="en-US" sz="2000" spc="-15" dirty="0">
                <a:latin typeface="+mn-lt"/>
                <a:cs typeface="Arial"/>
              </a:rPr>
              <a:t>Special</a:t>
            </a:r>
            <a:r>
              <a:rPr lang="en-US" sz="2000" spc="75" dirty="0">
                <a:latin typeface="+mn-lt"/>
                <a:cs typeface="Arial"/>
              </a:rPr>
              <a:t> </a:t>
            </a:r>
            <a:r>
              <a:rPr lang="en-US" sz="2000" spc="-10" dirty="0">
                <a:latin typeface="+mn-lt"/>
                <a:cs typeface="Arial"/>
              </a:rPr>
              <a:t>Need</a:t>
            </a:r>
            <a:r>
              <a:rPr lang="en-US" sz="2000" spc="80" dirty="0">
                <a:latin typeface="+mn-lt"/>
                <a:cs typeface="Arial"/>
              </a:rPr>
              <a:t> </a:t>
            </a:r>
            <a:r>
              <a:rPr lang="en-US" sz="2000" spc="-20" dirty="0">
                <a:latin typeface="+mn-lt"/>
                <a:cs typeface="Arial"/>
              </a:rPr>
              <a:t>Plan </a:t>
            </a:r>
            <a:r>
              <a:rPr lang="en-US" sz="2000" spc="-15" dirty="0">
                <a:latin typeface="+mn-lt"/>
                <a:cs typeface="Arial"/>
              </a:rPr>
              <a:t> </a:t>
            </a:r>
            <a:r>
              <a:rPr lang="en-US" sz="2000" spc="-10" dirty="0">
                <a:latin typeface="+mn-lt"/>
                <a:cs typeface="Arial"/>
              </a:rPr>
              <a:t>or</a:t>
            </a:r>
            <a:r>
              <a:rPr lang="en-US" sz="2000" dirty="0">
                <a:latin typeface="+mn-lt"/>
                <a:cs typeface="Arial"/>
              </a:rPr>
              <a:t> </a:t>
            </a:r>
            <a:r>
              <a:rPr lang="en-US" sz="2000" spc="-125" dirty="0">
                <a:latin typeface="+mn-lt"/>
                <a:cs typeface="Arial"/>
              </a:rPr>
              <a:t>SNP.</a:t>
            </a:r>
            <a:endParaRPr lang="en-US" sz="2000" dirty="0">
              <a:latin typeface="+mn-lt"/>
              <a:cs typeface="Arial"/>
            </a:endParaRPr>
          </a:p>
          <a:p>
            <a:endParaRPr lang="en-US" sz="2000" dirty="0">
              <a:latin typeface="+mn-lt"/>
            </a:endParaRPr>
          </a:p>
        </p:txBody>
      </p:sp>
    </p:spTree>
    <p:extLst>
      <p:ext uri="{BB962C8B-B14F-4D97-AF65-F5344CB8AC3E}">
        <p14:creationId xmlns:p14="http://schemas.microsoft.com/office/powerpoint/2010/main" val="3941334635"/>
      </p:ext>
    </p:extLst>
  </p:cSld>
  <p:clrMapOvr>
    <a:masterClrMapping/>
  </p:clrMapOvr>
  <p:extLst>
    <p:ext uri="{6950BFC3-D8DA-4A85-94F7-54DA5524770B}">
      <p188:commentRel xmlns:p188="http://schemas.microsoft.com/office/powerpoint/2018/8/main" r:id="rId3"/>
    </p:ext>
  </p:extLs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A602B-5486-1F79-65C6-A5382A5B03AE}"/>
              </a:ext>
            </a:extLst>
          </p:cNvPr>
          <p:cNvSpPr>
            <a:spLocks noGrp="1"/>
          </p:cNvSpPr>
          <p:nvPr>
            <p:ph type="body" sz="quarter" idx="10"/>
          </p:nvPr>
        </p:nvSpPr>
        <p:spPr>
          <a:xfrm>
            <a:off x="0" y="-7"/>
            <a:ext cx="12192000" cy="954367"/>
          </a:xfrm>
        </p:spPr>
        <p:txBody>
          <a:bodyPr/>
          <a:lstStyle/>
          <a:p>
            <a:pPr algn="ctr"/>
            <a:r>
              <a:rPr lang="en-US" sz="4000" b="1" dirty="0">
                <a:latin typeface="+mj-lt"/>
                <a:cs typeface="Calibri" panose="020F0502020204030204" pitchFamily="34" charset="0"/>
              </a:rPr>
              <a:t>Ways To Enroll In SNP Partnership In Care, cont’d</a:t>
            </a:r>
            <a:endParaRPr lang="en-US" sz="4000" b="1" dirty="0">
              <a:latin typeface="+mj-lt"/>
            </a:endParaRPr>
          </a:p>
        </p:txBody>
      </p:sp>
      <p:sp>
        <p:nvSpPr>
          <p:cNvPr id="4" name="Content Placeholder 3">
            <a:extLst>
              <a:ext uri="{FF2B5EF4-FFF2-40B4-BE49-F238E27FC236}">
                <a16:creationId xmlns:a16="http://schemas.microsoft.com/office/drawing/2014/main" id="{ED76D124-679F-6DA7-1871-B9C865BC5D08}"/>
              </a:ext>
            </a:extLst>
          </p:cNvPr>
          <p:cNvSpPr>
            <a:spLocks noGrp="1"/>
          </p:cNvSpPr>
          <p:nvPr>
            <p:ph sz="quarter" idx="11"/>
          </p:nvPr>
        </p:nvSpPr>
        <p:spPr/>
        <p:txBody>
          <a:bodyPr/>
          <a:lstStyle/>
          <a:p>
            <a:pPr marL="12700">
              <a:lnSpc>
                <a:spcPct val="100000"/>
              </a:lnSpc>
              <a:spcBef>
                <a:spcPts val="530"/>
              </a:spcBef>
            </a:pPr>
            <a:r>
              <a:rPr lang="en-US" sz="2400" b="1" spc="-20" dirty="0">
                <a:latin typeface="Myriad Pro"/>
                <a:cs typeface="Arial"/>
              </a:rPr>
              <a:t>If</a:t>
            </a:r>
            <a:r>
              <a:rPr lang="en-US" sz="2400" b="1" spc="15" dirty="0">
                <a:latin typeface="Myriad Pro"/>
                <a:cs typeface="Arial"/>
              </a:rPr>
              <a:t> </a:t>
            </a:r>
            <a:r>
              <a:rPr lang="en-US" sz="2400" b="1" spc="-5" dirty="0">
                <a:latin typeface="Myriad Pro"/>
                <a:cs typeface="Arial"/>
              </a:rPr>
              <a:t>the</a:t>
            </a:r>
            <a:r>
              <a:rPr lang="en-US" sz="2400" b="1" spc="15" dirty="0">
                <a:latin typeface="Myriad Pro"/>
                <a:cs typeface="Arial"/>
              </a:rPr>
              <a:t> </a:t>
            </a:r>
            <a:r>
              <a:rPr lang="en-US" sz="2400" b="1" dirty="0">
                <a:latin typeface="Myriad Pro"/>
                <a:cs typeface="Arial"/>
              </a:rPr>
              <a:t>applicant</a:t>
            </a:r>
            <a:r>
              <a:rPr lang="en-US" sz="2400" b="1" spc="-15" dirty="0">
                <a:latin typeface="Myriad Pro"/>
                <a:cs typeface="Arial"/>
              </a:rPr>
              <a:t> </a:t>
            </a:r>
            <a:r>
              <a:rPr lang="en-US" sz="2400" b="1" spc="-10" dirty="0">
                <a:latin typeface="Myriad Pro"/>
                <a:cs typeface="Arial"/>
              </a:rPr>
              <a:t>has</a:t>
            </a:r>
            <a:r>
              <a:rPr lang="en-US" sz="2400" b="1" spc="10" dirty="0">
                <a:latin typeface="Myriad Pro"/>
                <a:cs typeface="Arial"/>
              </a:rPr>
              <a:t> </a:t>
            </a:r>
            <a:r>
              <a:rPr lang="en-US" sz="2400" b="1" dirty="0">
                <a:latin typeface="Myriad Pro"/>
                <a:cs typeface="Arial"/>
              </a:rPr>
              <a:t>Medicaid</a:t>
            </a:r>
            <a:r>
              <a:rPr lang="en-US" sz="2400" b="1" spc="-50" dirty="0">
                <a:latin typeface="Myriad Pro"/>
                <a:cs typeface="Arial"/>
              </a:rPr>
              <a:t> </a:t>
            </a:r>
            <a:r>
              <a:rPr lang="en-US" sz="2400" b="1" dirty="0">
                <a:latin typeface="Myriad Pro"/>
                <a:cs typeface="Arial"/>
              </a:rPr>
              <a:t>eligibility</a:t>
            </a:r>
            <a:r>
              <a:rPr lang="en-US" sz="2400" b="1" spc="-60" dirty="0">
                <a:latin typeface="Myriad Pro"/>
                <a:cs typeface="Arial"/>
              </a:rPr>
              <a:t> </a:t>
            </a:r>
            <a:r>
              <a:rPr lang="en-US" sz="2400" b="1" spc="-5" dirty="0">
                <a:latin typeface="Myriad Pro"/>
                <a:cs typeface="Arial"/>
              </a:rPr>
              <a:t>through</a:t>
            </a:r>
            <a:r>
              <a:rPr lang="en-US" sz="2400" b="1" spc="20" dirty="0">
                <a:latin typeface="Myriad Pro"/>
                <a:cs typeface="Arial"/>
              </a:rPr>
              <a:t> </a:t>
            </a:r>
            <a:r>
              <a:rPr lang="en-US" sz="2400" b="1" spc="-15" dirty="0">
                <a:latin typeface="Myriad Pro"/>
                <a:cs typeface="Arial"/>
              </a:rPr>
              <a:t>HRA</a:t>
            </a:r>
            <a:r>
              <a:rPr lang="en-US" sz="2400" spc="-15" dirty="0">
                <a:latin typeface="Myriad Pro"/>
                <a:cs typeface="Arial"/>
              </a:rPr>
              <a:t>:</a:t>
            </a:r>
            <a:endParaRPr lang="en-US" sz="2400" dirty="0">
              <a:latin typeface="Myriad Pro"/>
              <a:cs typeface="Arial"/>
            </a:endParaRPr>
          </a:p>
          <a:p>
            <a:pPr marL="702310" marR="408305" indent="-457200">
              <a:lnSpc>
                <a:spcPct val="100000"/>
              </a:lnSpc>
              <a:spcBef>
                <a:spcPts val="430"/>
              </a:spcBef>
              <a:buClr>
                <a:srgbClr val="FFD962"/>
              </a:buClr>
              <a:buFont typeface="Wingdings" panose="05000000000000000000" pitchFamily="2" charset="2"/>
              <a:buChar char="Ø"/>
              <a:tabLst>
                <a:tab pos="579120" algn="l"/>
                <a:tab pos="579755" algn="l"/>
              </a:tabLst>
            </a:pPr>
            <a:r>
              <a:rPr lang="en-US" sz="2800" dirty="0">
                <a:latin typeface="+mn-lt"/>
                <a:cs typeface="Arial"/>
              </a:rPr>
              <a:t>They can</a:t>
            </a:r>
            <a:r>
              <a:rPr lang="en-US" sz="2800" spc="5" dirty="0">
                <a:latin typeface="+mn-lt"/>
                <a:cs typeface="Arial"/>
              </a:rPr>
              <a:t> call</a:t>
            </a:r>
            <a:r>
              <a:rPr lang="en-US" sz="2800" spc="-40" dirty="0">
                <a:latin typeface="+mn-lt"/>
                <a:cs typeface="Arial"/>
              </a:rPr>
              <a:t> </a:t>
            </a:r>
            <a:r>
              <a:rPr lang="en-US" sz="2800" spc="-5" dirty="0">
                <a:latin typeface="+mn-lt"/>
                <a:cs typeface="Arial"/>
              </a:rPr>
              <a:t>New</a:t>
            </a:r>
            <a:r>
              <a:rPr lang="en-US" sz="2800" spc="-40" dirty="0">
                <a:latin typeface="+mn-lt"/>
                <a:cs typeface="Arial"/>
              </a:rPr>
              <a:t> </a:t>
            </a:r>
            <a:r>
              <a:rPr lang="en-US" sz="2800" spc="-50" dirty="0">
                <a:latin typeface="+mn-lt"/>
                <a:cs typeface="Arial"/>
              </a:rPr>
              <a:t>York</a:t>
            </a:r>
            <a:r>
              <a:rPr lang="en-US" sz="2800" dirty="0">
                <a:latin typeface="+mn-lt"/>
                <a:cs typeface="Arial"/>
              </a:rPr>
              <a:t> </a:t>
            </a:r>
            <a:r>
              <a:rPr lang="en-US" sz="2800" spc="5" dirty="0">
                <a:latin typeface="+mn-lt"/>
                <a:cs typeface="Arial"/>
              </a:rPr>
              <a:t>Medicaid</a:t>
            </a:r>
            <a:r>
              <a:rPr lang="en-US" sz="2800" spc="-65" dirty="0">
                <a:latin typeface="+mn-lt"/>
                <a:cs typeface="Arial"/>
              </a:rPr>
              <a:t> </a:t>
            </a:r>
            <a:r>
              <a:rPr lang="en-US" sz="2800" spc="5" dirty="0">
                <a:latin typeface="+mn-lt"/>
                <a:cs typeface="Arial"/>
              </a:rPr>
              <a:t>Choice</a:t>
            </a:r>
            <a:r>
              <a:rPr lang="en-US" sz="2800" spc="-65" dirty="0">
                <a:latin typeface="+mn-lt"/>
                <a:cs typeface="Arial"/>
              </a:rPr>
              <a:t> </a:t>
            </a:r>
            <a:r>
              <a:rPr lang="en-US" sz="2800" dirty="0">
                <a:latin typeface="+mn-lt"/>
                <a:cs typeface="Arial"/>
              </a:rPr>
              <a:t>at</a:t>
            </a:r>
            <a:r>
              <a:rPr lang="en-US" sz="2800" spc="5" dirty="0">
                <a:latin typeface="+mn-lt"/>
                <a:cs typeface="Arial"/>
              </a:rPr>
              <a:t> 800-505-5678</a:t>
            </a:r>
            <a:r>
              <a:rPr lang="en-US" sz="2800" spc="-100" dirty="0">
                <a:latin typeface="+mn-lt"/>
                <a:cs typeface="Arial"/>
              </a:rPr>
              <a:t> </a:t>
            </a:r>
            <a:r>
              <a:rPr lang="en-US" sz="2800" dirty="0">
                <a:latin typeface="+mn-lt"/>
                <a:cs typeface="Arial"/>
              </a:rPr>
              <a:t>for</a:t>
            </a:r>
            <a:r>
              <a:rPr lang="en-US" sz="2800" spc="-20" dirty="0">
                <a:latin typeface="+mn-lt"/>
                <a:cs typeface="Arial"/>
              </a:rPr>
              <a:t> </a:t>
            </a:r>
            <a:r>
              <a:rPr lang="en-US" sz="2800" spc="5" dirty="0">
                <a:latin typeface="+mn-lt"/>
                <a:cs typeface="Arial"/>
              </a:rPr>
              <a:t>help </a:t>
            </a:r>
            <a:r>
              <a:rPr lang="en-US" sz="2800" spc="-484" dirty="0">
                <a:latin typeface="+mn-lt"/>
                <a:cs typeface="Arial"/>
              </a:rPr>
              <a:t> </a:t>
            </a:r>
            <a:r>
              <a:rPr lang="en-US" sz="2800" spc="5" dirty="0">
                <a:latin typeface="+mn-lt"/>
                <a:cs typeface="Arial"/>
              </a:rPr>
              <a:t>selecting</a:t>
            </a:r>
            <a:r>
              <a:rPr lang="en-US" sz="2800" spc="-105" dirty="0">
                <a:latin typeface="+mn-lt"/>
                <a:cs typeface="Arial"/>
              </a:rPr>
              <a:t> </a:t>
            </a:r>
            <a:r>
              <a:rPr lang="en-US" sz="2800" dirty="0">
                <a:latin typeface="+mn-lt"/>
                <a:cs typeface="Arial"/>
              </a:rPr>
              <a:t>the</a:t>
            </a:r>
            <a:r>
              <a:rPr lang="en-US" sz="2800" spc="-25" dirty="0">
                <a:latin typeface="+mn-lt"/>
                <a:cs typeface="Arial"/>
              </a:rPr>
              <a:t> </a:t>
            </a:r>
            <a:r>
              <a:rPr lang="en-US" sz="2800" spc="5" dirty="0">
                <a:latin typeface="+mn-lt"/>
                <a:cs typeface="Arial"/>
              </a:rPr>
              <a:t>right</a:t>
            </a:r>
            <a:r>
              <a:rPr lang="en-US" sz="2800" spc="-30" dirty="0">
                <a:latin typeface="+mn-lt"/>
                <a:cs typeface="Arial"/>
              </a:rPr>
              <a:t> </a:t>
            </a:r>
            <a:r>
              <a:rPr lang="en-US" sz="2800" spc="-10" dirty="0">
                <a:latin typeface="+mn-lt"/>
                <a:cs typeface="Arial"/>
              </a:rPr>
              <a:t>SNP</a:t>
            </a:r>
            <a:r>
              <a:rPr lang="en-US" sz="2800" spc="-45" dirty="0">
                <a:latin typeface="+mn-lt"/>
                <a:cs typeface="Arial"/>
              </a:rPr>
              <a:t> </a:t>
            </a:r>
            <a:r>
              <a:rPr lang="en-US" sz="2800" spc="10" dirty="0">
                <a:latin typeface="+mn-lt"/>
                <a:cs typeface="Arial"/>
              </a:rPr>
              <a:t>plan.</a:t>
            </a:r>
            <a:endParaRPr lang="en-US" sz="2800" dirty="0">
              <a:latin typeface="+mn-lt"/>
              <a:cs typeface="Arial"/>
            </a:endParaRPr>
          </a:p>
          <a:p>
            <a:pPr marL="702310" marR="60325" indent="-457200">
              <a:lnSpc>
                <a:spcPct val="100000"/>
              </a:lnSpc>
              <a:spcBef>
                <a:spcPts val="580"/>
              </a:spcBef>
              <a:buClr>
                <a:srgbClr val="FFD962"/>
              </a:buClr>
              <a:buFont typeface="Wingdings" panose="05000000000000000000" pitchFamily="2" charset="2"/>
              <a:buChar char="Ø"/>
              <a:tabLst>
                <a:tab pos="579120" algn="l"/>
                <a:tab pos="579755" algn="l"/>
              </a:tabLst>
            </a:pPr>
            <a:r>
              <a:rPr lang="en-US" sz="2800" spc="-45" dirty="0">
                <a:latin typeface="+mn-lt"/>
                <a:cs typeface="Arial"/>
              </a:rPr>
              <a:t>They can talk</a:t>
            </a:r>
            <a:r>
              <a:rPr lang="en-US" sz="2800" spc="-35" dirty="0">
                <a:latin typeface="+mn-lt"/>
                <a:cs typeface="Arial"/>
              </a:rPr>
              <a:t> </a:t>
            </a:r>
            <a:r>
              <a:rPr lang="en-US" sz="2800" dirty="0">
                <a:latin typeface="+mn-lt"/>
                <a:cs typeface="Arial"/>
              </a:rPr>
              <a:t>to</a:t>
            </a:r>
            <a:r>
              <a:rPr lang="en-US" sz="2800" spc="-15" dirty="0">
                <a:latin typeface="+mn-lt"/>
                <a:cs typeface="Arial"/>
              </a:rPr>
              <a:t> </a:t>
            </a:r>
            <a:r>
              <a:rPr lang="en-US" sz="2800" spc="-5" dirty="0">
                <a:latin typeface="+mn-lt"/>
                <a:cs typeface="Arial"/>
              </a:rPr>
              <a:t>a</a:t>
            </a:r>
            <a:r>
              <a:rPr lang="en-US" sz="2800" spc="15" dirty="0">
                <a:latin typeface="+mn-lt"/>
                <a:cs typeface="Arial"/>
              </a:rPr>
              <a:t> </a:t>
            </a:r>
            <a:r>
              <a:rPr lang="en-US" sz="2800" spc="10" dirty="0">
                <a:latin typeface="+mn-lt"/>
                <a:cs typeface="Arial"/>
              </a:rPr>
              <a:t>Helpline</a:t>
            </a:r>
            <a:r>
              <a:rPr lang="en-US" sz="2800" spc="-135" dirty="0">
                <a:latin typeface="+mn-lt"/>
                <a:cs typeface="Arial"/>
              </a:rPr>
              <a:t> </a:t>
            </a:r>
            <a:r>
              <a:rPr lang="en-US" sz="2800" spc="5" dirty="0">
                <a:latin typeface="+mn-lt"/>
                <a:cs typeface="Arial"/>
              </a:rPr>
              <a:t>Counselor</a:t>
            </a:r>
            <a:r>
              <a:rPr lang="en-US" sz="2800" spc="-55" dirty="0">
                <a:latin typeface="+mn-lt"/>
                <a:cs typeface="Arial"/>
              </a:rPr>
              <a:t> </a:t>
            </a:r>
            <a:r>
              <a:rPr lang="en-US" sz="2800" dirty="0">
                <a:latin typeface="+mn-lt"/>
                <a:cs typeface="Arial"/>
              </a:rPr>
              <a:t>for</a:t>
            </a:r>
            <a:r>
              <a:rPr lang="en-US" sz="2800" spc="-15" dirty="0">
                <a:latin typeface="+mn-lt"/>
                <a:cs typeface="Arial"/>
              </a:rPr>
              <a:t> </a:t>
            </a:r>
            <a:r>
              <a:rPr lang="en-US" sz="2800" spc="5" dirty="0">
                <a:latin typeface="+mn-lt"/>
                <a:cs typeface="Arial"/>
              </a:rPr>
              <a:t>support</a:t>
            </a:r>
            <a:r>
              <a:rPr lang="en-US" sz="2800" spc="-20" dirty="0">
                <a:latin typeface="+mn-lt"/>
                <a:cs typeface="Arial"/>
              </a:rPr>
              <a:t> in </a:t>
            </a:r>
            <a:r>
              <a:rPr lang="en-US" sz="2800" spc="5" dirty="0">
                <a:latin typeface="+mn-lt"/>
                <a:cs typeface="Arial"/>
              </a:rPr>
              <a:t>selecting</a:t>
            </a:r>
            <a:r>
              <a:rPr lang="en-US" sz="2800" spc="-95" dirty="0">
                <a:latin typeface="+mn-lt"/>
                <a:cs typeface="Arial"/>
              </a:rPr>
              <a:t> </a:t>
            </a:r>
            <a:r>
              <a:rPr lang="en-US" sz="2800" dirty="0">
                <a:latin typeface="+mn-lt"/>
                <a:cs typeface="Arial"/>
              </a:rPr>
              <a:t>the</a:t>
            </a:r>
            <a:r>
              <a:rPr lang="en-US" sz="2800" spc="-20" dirty="0">
                <a:latin typeface="+mn-lt"/>
                <a:cs typeface="Arial"/>
              </a:rPr>
              <a:t> </a:t>
            </a:r>
            <a:r>
              <a:rPr lang="en-US" sz="2800" spc="5" dirty="0">
                <a:latin typeface="+mn-lt"/>
                <a:cs typeface="Arial"/>
              </a:rPr>
              <a:t>right</a:t>
            </a:r>
            <a:r>
              <a:rPr lang="en-US" sz="2800" spc="-60" dirty="0">
                <a:latin typeface="+mn-lt"/>
                <a:cs typeface="Arial"/>
              </a:rPr>
              <a:t> </a:t>
            </a:r>
            <a:r>
              <a:rPr lang="en-US" sz="2800" spc="5" dirty="0">
                <a:latin typeface="+mn-lt"/>
                <a:cs typeface="Arial"/>
              </a:rPr>
              <a:t>Medicaid</a:t>
            </a:r>
            <a:r>
              <a:rPr lang="en-US" sz="2800" spc="-60" dirty="0">
                <a:latin typeface="+mn-lt"/>
                <a:cs typeface="Arial"/>
              </a:rPr>
              <a:t> </a:t>
            </a:r>
            <a:r>
              <a:rPr lang="en-US" sz="2800" spc="5" dirty="0">
                <a:latin typeface="+mn-lt"/>
                <a:cs typeface="Arial"/>
              </a:rPr>
              <a:t>plan,</a:t>
            </a:r>
            <a:r>
              <a:rPr lang="en-US" sz="2800" spc="-60" dirty="0">
                <a:latin typeface="+mn-lt"/>
                <a:cs typeface="Arial"/>
              </a:rPr>
              <a:t> </a:t>
            </a:r>
            <a:r>
              <a:rPr lang="en-US" sz="2800" dirty="0">
                <a:latin typeface="+mn-lt"/>
                <a:cs typeface="Arial"/>
              </a:rPr>
              <a:t>or they can</a:t>
            </a:r>
            <a:r>
              <a:rPr lang="en-US" sz="2800" spc="-484" dirty="0">
                <a:latin typeface="+mn-lt"/>
                <a:cs typeface="Arial"/>
              </a:rPr>
              <a:t> </a:t>
            </a:r>
            <a:r>
              <a:rPr lang="en-US" sz="2800" spc="5" dirty="0">
                <a:latin typeface="+mn-lt"/>
                <a:cs typeface="Arial"/>
              </a:rPr>
              <a:t>call</a:t>
            </a:r>
            <a:r>
              <a:rPr lang="en-US" sz="2800" spc="-80" dirty="0">
                <a:latin typeface="+mn-lt"/>
                <a:cs typeface="Arial"/>
              </a:rPr>
              <a:t> </a:t>
            </a:r>
            <a:r>
              <a:rPr lang="en-US" sz="2800" spc="5" dirty="0">
                <a:latin typeface="+mn-lt"/>
                <a:cs typeface="Arial"/>
              </a:rPr>
              <a:t>The</a:t>
            </a:r>
            <a:r>
              <a:rPr lang="en-US" sz="2800" spc="-25" dirty="0">
                <a:latin typeface="+mn-lt"/>
                <a:cs typeface="Arial"/>
              </a:rPr>
              <a:t> </a:t>
            </a:r>
            <a:r>
              <a:rPr lang="en-US" sz="2800" spc="-5" dirty="0">
                <a:latin typeface="+mn-lt"/>
                <a:cs typeface="Arial"/>
              </a:rPr>
              <a:t>New</a:t>
            </a:r>
            <a:r>
              <a:rPr lang="en-US" sz="2800" spc="-40" dirty="0">
                <a:latin typeface="+mn-lt"/>
                <a:cs typeface="Arial"/>
              </a:rPr>
              <a:t> </a:t>
            </a:r>
            <a:r>
              <a:rPr lang="en-US" sz="2800" spc="-50" dirty="0">
                <a:latin typeface="+mn-lt"/>
                <a:cs typeface="Arial"/>
              </a:rPr>
              <a:t>York</a:t>
            </a:r>
            <a:r>
              <a:rPr lang="en-US" sz="2800" dirty="0">
                <a:latin typeface="+mn-lt"/>
                <a:cs typeface="Arial"/>
              </a:rPr>
              <a:t> </a:t>
            </a:r>
            <a:r>
              <a:rPr lang="en-US" sz="2800" spc="5" dirty="0">
                <a:latin typeface="+mn-lt"/>
                <a:cs typeface="Arial"/>
              </a:rPr>
              <a:t>Medicaid</a:t>
            </a:r>
            <a:r>
              <a:rPr lang="en-US" sz="2800" spc="-65" dirty="0">
                <a:latin typeface="+mn-lt"/>
                <a:cs typeface="Arial"/>
              </a:rPr>
              <a:t> </a:t>
            </a:r>
            <a:r>
              <a:rPr lang="en-US" sz="2800" spc="5" dirty="0">
                <a:latin typeface="+mn-lt"/>
                <a:cs typeface="Arial"/>
              </a:rPr>
              <a:t>Choice</a:t>
            </a:r>
            <a:r>
              <a:rPr lang="en-US" sz="2800" spc="-65" dirty="0">
                <a:latin typeface="+mn-lt"/>
                <a:cs typeface="Arial"/>
              </a:rPr>
              <a:t> </a:t>
            </a:r>
            <a:r>
              <a:rPr lang="en-US" sz="2800" dirty="0">
                <a:latin typeface="+mn-lt"/>
                <a:cs typeface="Arial"/>
              </a:rPr>
              <a:t>office</a:t>
            </a:r>
            <a:r>
              <a:rPr lang="en-US" sz="2800" spc="-30" dirty="0">
                <a:latin typeface="+mn-lt"/>
                <a:cs typeface="Arial"/>
              </a:rPr>
              <a:t> </a:t>
            </a:r>
            <a:r>
              <a:rPr lang="en-US" sz="2800" dirty="0">
                <a:latin typeface="+mn-lt"/>
                <a:cs typeface="Arial"/>
              </a:rPr>
              <a:t>at</a:t>
            </a:r>
            <a:r>
              <a:rPr lang="en-US" sz="2800" spc="-30" dirty="0">
                <a:latin typeface="+mn-lt"/>
                <a:cs typeface="Arial"/>
              </a:rPr>
              <a:t> </a:t>
            </a:r>
            <a:r>
              <a:rPr lang="en-US" sz="2800" spc="5" dirty="0">
                <a:latin typeface="+mn-lt"/>
                <a:cs typeface="Arial"/>
              </a:rPr>
              <a:t>800-505-5678.</a:t>
            </a:r>
            <a:endParaRPr lang="en-US" sz="2800" dirty="0">
              <a:latin typeface="+mn-lt"/>
              <a:cs typeface="Arial"/>
            </a:endParaRPr>
          </a:p>
          <a:p>
            <a:endParaRPr lang="en-US" dirty="0"/>
          </a:p>
        </p:txBody>
      </p:sp>
    </p:spTree>
    <p:extLst>
      <p:ext uri="{BB962C8B-B14F-4D97-AF65-F5344CB8AC3E}">
        <p14:creationId xmlns:p14="http://schemas.microsoft.com/office/powerpoint/2010/main" val="5986975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025330-9A3E-8848-CFB7-F4D606D60ADD}"/>
              </a:ext>
            </a:extLst>
          </p:cNvPr>
          <p:cNvSpPr>
            <a:spLocks noGrp="1"/>
          </p:cNvSpPr>
          <p:nvPr>
            <p:ph type="body" sz="quarter" idx="10"/>
          </p:nvPr>
        </p:nvSpPr>
        <p:spPr>
          <a:xfrm>
            <a:off x="0" y="-7"/>
            <a:ext cx="12192000" cy="954367"/>
          </a:xfrm>
        </p:spPr>
        <p:txBody>
          <a:bodyPr/>
          <a:lstStyle/>
          <a:p>
            <a:pPr algn="ctr"/>
            <a:r>
              <a:rPr lang="en-US" b="1">
                <a:latin typeface="+mj-lt"/>
                <a:cs typeface="Calibri" panose="020F0502020204030204" pitchFamily="34" charset="0"/>
              </a:rPr>
              <a:t>Can Members Transfer To Another Plan?</a:t>
            </a:r>
            <a:endParaRPr lang="en-US" b="1">
              <a:latin typeface="+mj-lt"/>
            </a:endParaRPr>
          </a:p>
        </p:txBody>
      </p:sp>
      <p:sp>
        <p:nvSpPr>
          <p:cNvPr id="4" name="Content Placeholder 3">
            <a:extLst>
              <a:ext uri="{FF2B5EF4-FFF2-40B4-BE49-F238E27FC236}">
                <a16:creationId xmlns:a16="http://schemas.microsoft.com/office/drawing/2014/main" id="{F1E19BF6-D07F-EA86-8F31-876532C5E482}"/>
              </a:ext>
            </a:extLst>
          </p:cNvPr>
          <p:cNvSpPr>
            <a:spLocks noGrp="1"/>
          </p:cNvSpPr>
          <p:nvPr>
            <p:ph sz="quarter" idx="11"/>
          </p:nvPr>
        </p:nvSpPr>
        <p:spPr>
          <a:xfrm>
            <a:off x="2416535" y="1562581"/>
            <a:ext cx="8066408" cy="4341059"/>
          </a:xfrm>
        </p:spPr>
        <p:txBody>
          <a:bodyPr/>
          <a:lstStyle/>
          <a:p>
            <a:pPr marL="469900" marR="5080" indent="-457200">
              <a:lnSpc>
                <a:spcPct val="100000"/>
              </a:lnSpc>
              <a:spcBef>
                <a:spcPts val="100"/>
              </a:spcBef>
              <a:buClr>
                <a:srgbClr val="FFD962"/>
              </a:buClr>
              <a:buFont typeface="Wingdings" panose="05000000000000000000" pitchFamily="2" charset="2"/>
              <a:buChar char="Ø"/>
              <a:tabLst>
                <a:tab pos="354965" algn="l"/>
                <a:tab pos="355600" algn="l"/>
              </a:tabLst>
            </a:pPr>
            <a:r>
              <a:rPr lang="en-US" sz="3000">
                <a:latin typeface="+mj-lt"/>
                <a:cs typeface="Arial"/>
              </a:rPr>
              <a:t>Medicaid</a:t>
            </a:r>
            <a:r>
              <a:rPr lang="en-US" sz="3000" spc="370">
                <a:latin typeface="+mj-lt"/>
                <a:cs typeface="Arial"/>
              </a:rPr>
              <a:t> </a:t>
            </a:r>
            <a:r>
              <a:rPr lang="en-US" sz="3000" spc="-5">
                <a:latin typeface="+mj-lt"/>
                <a:cs typeface="Arial"/>
              </a:rPr>
              <a:t>recipients</a:t>
            </a:r>
            <a:r>
              <a:rPr lang="en-US" sz="3000" spc="330">
                <a:latin typeface="+mj-lt"/>
                <a:cs typeface="Arial"/>
              </a:rPr>
              <a:t> </a:t>
            </a:r>
            <a:r>
              <a:rPr lang="en-US" sz="3000">
                <a:latin typeface="+mj-lt"/>
                <a:cs typeface="Arial"/>
              </a:rPr>
              <a:t>living</a:t>
            </a:r>
            <a:r>
              <a:rPr lang="en-US" sz="3000" spc="375">
                <a:latin typeface="+mj-lt"/>
                <a:cs typeface="Arial"/>
              </a:rPr>
              <a:t> </a:t>
            </a:r>
            <a:r>
              <a:rPr lang="en-US" sz="3000" spc="-5">
                <a:latin typeface="+mj-lt"/>
                <a:cs typeface="Arial"/>
              </a:rPr>
              <a:t>with</a:t>
            </a:r>
            <a:r>
              <a:rPr lang="en-US" sz="3000" spc="375">
                <a:latin typeface="+mj-lt"/>
                <a:cs typeface="Arial"/>
              </a:rPr>
              <a:t> </a:t>
            </a:r>
            <a:r>
              <a:rPr lang="en-US" sz="3000" spc="-5">
                <a:latin typeface="+mj-lt"/>
                <a:cs typeface="Arial"/>
              </a:rPr>
              <a:t>HIV </a:t>
            </a:r>
            <a:r>
              <a:rPr lang="en-US" sz="3000" spc="-15">
                <a:latin typeface="+mj-lt"/>
                <a:cs typeface="Arial"/>
              </a:rPr>
              <a:t>can</a:t>
            </a:r>
            <a:r>
              <a:rPr lang="en-US" sz="3000" spc="375">
                <a:latin typeface="+mj-lt"/>
                <a:cs typeface="Arial"/>
              </a:rPr>
              <a:t> </a:t>
            </a:r>
            <a:r>
              <a:rPr lang="en-US" sz="3000">
                <a:latin typeface="+mj-lt"/>
                <a:cs typeface="Arial"/>
              </a:rPr>
              <a:t>be</a:t>
            </a:r>
            <a:r>
              <a:rPr lang="en-US" sz="3000" spc="375">
                <a:latin typeface="+mj-lt"/>
                <a:cs typeface="Arial"/>
              </a:rPr>
              <a:t> </a:t>
            </a:r>
            <a:r>
              <a:rPr lang="en-US" sz="3000" spc="-5">
                <a:latin typeface="+mj-lt"/>
                <a:cs typeface="Arial"/>
              </a:rPr>
              <a:t>transferred</a:t>
            </a:r>
            <a:r>
              <a:rPr lang="en-US" sz="3000" spc="375">
                <a:latin typeface="+mj-lt"/>
                <a:cs typeface="Arial"/>
              </a:rPr>
              <a:t> </a:t>
            </a:r>
            <a:r>
              <a:rPr lang="en-US" sz="3000" spc="-20">
                <a:latin typeface="+mj-lt"/>
                <a:cs typeface="Arial"/>
              </a:rPr>
              <a:t>to</a:t>
            </a:r>
            <a:r>
              <a:rPr lang="en-US" sz="3000" spc="375">
                <a:latin typeface="+mj-lt"/>
                <a:cs typeface="Arial"/>
              </a:rPr>
              <a:t> </a:t>
            </a:r>
            <a:r>
              <a:rPr lang="en-US" sz="3000">
                <a:latin typeface="+mj-lt"/>
                <a:cs typeface="Arial"/>
              </a:rPr>
              <a:t>an </a:t>
            </a:r>
            <a:r>
              <a:rPr lang="en-US" sz="3000" spc="-484">
                <a:latin typeface="+mj-lt"/>
                <a:cs typeface="Arial"/>
              </a:rPr>
              <a:t> </a:t>
            </a:r>
            <a:r>
              <a:rPr lang="en-US" sz="3000" spc="-5">
                <a:latin typeface="+mj-lt"/>
                <a:cs typeface="Arial"/>
              </a:rPr>
              <a:t>HIV</a:t>
            </a:r>
            <a:r>
              <a:rPr lang="en-US" sz="3000" spc="-15">
                <a:latin typeface="+mj-lt"/>
                <a:cs typeface="Arial"/>
              </a:rPr>
              <a:t> </a:t>
            </a:r>
            <a:r>
              <a:rPr lang="en-US" sz="3000" spc="-10">
                <a:latin typeface="+mj-lt"/>
                <a:cs typeface="Arial"/>
              </a:rPr>
              <a:t>SNP </a:t>
            </a:r>
            <a:r>
              <a:rPr lang="en-US" sz="3000">
                <a:latin typeface="+mj-lt"/>
                <a:cs typeface="Arial"/>
              </a:rPr>
              <a:t>at</a:t>
            </a:r>
            <a:r>
              <a:rPr lang="en-US" sz="3000" spc="5">
                <a:latin typeface="+mj-lt"/>
                <a:cs typeface="Arial"/>
              </a:rPr>
              <a:t> </a:t>
            </a:r>
            <a:r>
              <a:rPr lang="en-US" sz="3000">
                <a:latin typeface="+mj-lt"/>
                <a:cs typeface="Arial"/>
              </a:rPr>
              <a:t>any</a:t>
            </a:r>
            <a:r>
              <a:rPr lang="en-US" sz="3000" spc="-35">
                <a:latin typeface="+mj-lt"/>
                <a:cs typeface="Arial"/>
              </a:rPr>
              <a:t> </a:t>
            </a:r>
            <a:r>
              <a:rPr lang="en-US" sz="3000" spc="-5">
                <a:latin typeface="+mj-lt"/>
                <a:cs typeface="Arial"/>
              </a:rPr>
              <a:t>time.</a:t>
            </a:r>
            <a:endParaRPr lang="en-US" sz="3000">
              <a:latin typeface="+mj-lt"/>
              <a:cs typeface="Arial"/>
            </a:endParaRPr>
          </a:p>
          <a:p>
            <a:pPr marL="469900" marR="5080" indent="-457200">
              <a:lnSpc>
                <a:spcPct val="100000"/>
              </a:lnSpc>
              <a:spcBef>
                <a:spcPts val="575"/>
              </a:spcBef>
              <a:buClr>
                <a:srgbClr val="FFD962"/>
              </a:buClr>
              <a:buFont typeface="Wingdings" panose="05000000000000000000" pitchFamily="2" charset="2"/>
              <a:buChar char="Ø"/>
              <a:tabLst>
                <a:tab pos="354965" algn="l"/>
                <a:tab pos="355600" algn="l"/>
                <a:tab pos="890269" algn="l"/>
                <a:tab pos="2014855" algn="l"/>
                <a:tab pos="2727960" algn="l"/>
                <a:tab pos="4026535" algn="l"/>
                <a:tab pos="4360545" algn="l"/>
                <a:tab pos="5274945" algn="l"/>
                <a:tab pos="5915025" algn="l"/>
                <a:tab pos="6728459" algn="l"/>
              </a:tabLst>
            </a:pPr>
            <a:r>
              <a:rPr lang="en-US" sz="3000" spc="-20">
                <a:latin typeface="+mj-lt"/>
                <a:cs typeface="Arial"/>
              </a:rPr>
              <a:t>A</a:t>
            </a:r>
            <a:r>
              <a:rPr lang="en-US" sz="3000">
                <a:latin typeface="+mj-lt"/>
                <a:cs typeface="Arial"/>
              </a:rPr>
              <a:t>ny que</a:t>
            </a:r>
            <a:r>
              <a:rPr lang="en-US" sz="3000" spc="-5">
                <a:latin typeface="+mj-lt"/>
                <a:cs typeface="Arial"/>
              </a:rPr>
              <a:t>s</a:t>
            </a:r>
            <a:r>
              <a:rPr lang="en-US" sz="3000">
                <a:latin typeface="+mj-lt"/>
                <a:cs typeface="Arial"/>
              </a:rPr>
              <a:t>t</a:t>
            </a:r>
            <a:r>
              <a:rPr lang="en-US" sz="3000" spc="-10">
                <a:latin typeface="+mj-lt"/>
                <a:cs typeface="Arial"/>
              </a:rPr>
              <a:t>i</a:t>
            </a:r>
            <a:r>
              <a:rPr lang="en-US" sz="3000">
                <a:latin typeface="+mj-lt"/>
                <a:cs typeface="Arial"/>
              </a:rPr>
              <a:t>on</a:t>
            </a:r>
            <a:r>
              <a:rPr lang="en-US" sz="3000" spc="-5">
                <a:latin typeface="+mj-lt"/>
                <a:cs typeface="Arial"/>
              </a:rPr>
              <a:t>s </a:t>
            </a:r>
            <a:r>
              <a:rPr lang="en-US" sz="3000">
                <a:latin typeface="+mj-lt"/>
                <a:cs typeface="Arial"/>
              </a:rPr>
              <a:t>ab</a:t>
            </a:r>
            <a:r>
              <a:rPr lang="en-US" sz="3000" spc="-35">
                <a:latin typeface="+mj-lt"/>
                <a:cs typeface="Arial"/>
              </a:rPr>
              <a:t>o</a:t>
            </a:r>
            <a:r>
              <a:rPr lang="en-US" sz="3000" spc="5">
                <a:latin typeface="+mj-lt"/>
                <a:cs typeface="Arial"/>
              </a:rPr>
              <a:t>u</a:t>
            </a:r>
            <a:r>
              <a:rPr lang="en-US" sz="3000">
                <a:latin typeface="+mj-lt"/>
                <a:cs typeface="Arial"/>
              </a:rPr>
              <a:t>t t</a:t>
            </a:r>
            <a:r>
              <a:rPr lang="en-US" sz="3000" spc="10">
                <a:latin typeface="+mj-lt"/>
                <a:cs typeface="Arial"/>
              </a:rPr>
              <a:t>r</a:t>
            </a:r>
            <a:r>
              <a:rPr lang="en-US" sz="3000">
                <a:latin typeface="+mj-lt"/>
                <a:cs typeface="Arial"/>
              </a:rPr>
              <a:t>an</a:t>
            </a:r>
            <a:r>
              <a:rPr lang="en-US" sz="3000" spc="-45">
                <a:latin typeface="+mj-lt"/>
                <a:cs typeface="Arial"/>
              </a:rPr>
              <a:t>s</a:t>
            </a:r>
            <a:r>
              <a:rPr lang="en-US" sz="3000">
                <a:latin typeface="+mj-lt"/>
                <a:cs typeface="Arial"/>
              </a:rPr>
              <a:t>fe</a:t>
            </a:r>
            <a:r>
              <a:rPr lang="en-US" sz="3000" spc="5">
                <a:latin typeface="+mj-lt"/>
                <a:cs typeface="Arial"/>
              </a:rPr>
              <a:t>r</a:t>
            </a:r>
            <a:r>
              <a:rPr lang="en-US" sz="3000" spc="-25">
                <a:latin typeface="+mj-lt"/>
                <a:cs typeface="Arial"/>
              </a:rPr>
              <a:t>r</a:t>
            </a:r>
            <a:r>
              <a:rPr lang="en-US" sz="3000" spc="-10">
                <a:latin typeface="+mj-lt"/>
                <a:cs typeface="Arial"/>
              </a:rPr>
              <a:t>i</a:t>
            </a:r>
            <a:r>
              <a:rPr lang="en-US" sz="3000">
                <a:latin typeface="+mj-lt"/>
                <a:cs typeface="Arial"/>
              </a:rPr>
              <a:t>n</a:t>
            </a:r>
            <a:r>
              <a:rPr lang="en-US" sz="3000" spc="-5">
                <a:latin typeface="+mj-lt"/>
                <a:cs typeface="Arial"/>
              </a:rPr>
              <a:t>g </a:t>
            </a:r>
            <a:r>
              <a:rPr lang="en-US" sz="3000">
                <a:latin typeface="+mj-lt"/>
                <a:cs typeface="Arial"/>
              </a:rPr>
              <a:t>to an</a:t>
            </a:r>
            <a:r>
              <a:rPr lang="en-US" sz="3000" spc="-35">
                <a:latin typeface="+mj-lt"/>
                <a:cs typeface="Arial"/>
              </a:rPr>
              <a:t>o</a:t>
            </a:r>
            <a:r>
              <a:rPr lang="en-US" sz="3000">
                <a:latin typeface="+mj-lt"/>
                <a:cs typeface="Arial"/>
              </a:rPr>
              <a:t>t</a:t>
            </a:r>
            <a:r>
              <a:rPr lang="en-US" sz="3000" spc="-35">
                <a:latin typeface="+mj-lt"/>
                <a:cs typeface="Arial"/>
              </a:rPr>
              <a:t>h</a:t>
            </a:r>
            <a:r>
              <a:rPr lang="en-US" sz="3000">
                <a:latin typeface="+mj-lt"/>
                <a:cs typeface="Arial"/>
              </a:rPr>
              <a:t>e</a:t>
            </a:r>
            <a:r>
              <a:rPr lang="en-US" sz="3000" spc="-5">
                <a:latin typeface="+mj-lt"/>
                <a:cs typeface="Arial"/>
              </a:rPr>
              <a:t>r </a:t>
            </a:r>
            <a:r>
              <a:rPr lang="en-US" sz="3000" spc="-35">
                <a:latin typeface="+mj-lt"/>
                <a:cs typeface="Arial"/>
              </a:rPr>
              <a:t>p</a:t>
            </a:r>
            <a:r>
              <a:rPr lang="en-US" sz="3000" spc="25">
                <a:latin typeface="+mj-lt"/>
                <a:cs typeface="Arial"/>
              </a:rPr>
              <a:t>l</a:t>
            </a:r>
            <a:r>
              <a:rPr lang="en-US" sz="3000">
                <a:latin typeface="+mj-lt"/>
                <a:cs typeface="Arial"/>
              </a:rPr>
              <a:t>an</a:t>
            </a:r>
            <a:r>
              <a:rPr lang="en-US" sz="3000" spc="-5">
                <a:latin typeface="+mj-lt"/>
                <a:cs typeface="Arial"/>
              </a:rPr>
              <a:t>, </a:t>
            </a:r>
            <a:r>
              <a:rPr lang="en-US" sz="3000">
                <a:latin typeface="+mj-lt"/>
                <a:cs typeface="Arial"/>
              </a:rPr>
              <a:t>sh</a:t>
            </a:r>
            <a:r>
              <a:rPr lang="en-US" sz="3000" spc="-35">
                <a:latin typeface="+mj-lt"/>
                <a:cs typeface="Arial"/>
              </a:rPr>
              <a:t>o</a:t>
            </a:r>
            <a:r>
              <a:rPr lang="en-US" sz="3000">
                <a:latin typeface="+mj-lt"/>
                <a:cs typeface="Arial"/>
              </a:rPr>
              <a:t>u</a:t>
            </a:r>
            <a:r>
              <a:rPr lang="en-US" sz="3000" spc="-10">
                <a:latin typeface="+mj-lt"/>
                <a:cs typeface="Arial"/>
              </a:rPr>
              <a:t>l</a:t>
            </a:r>
            <a:r>
              <a:rPr lang="en-US" sz="3000" spc="-5">
                <a:latin typeface="+mj-lt"/>
                <a:cs typeface="Arial"/>
              </a:rPr>
              <a:t>d </a:t>
            </a:r>
            <a:r>
              <a:rPr lang="en-US" sz="3000">
                <a:latin typeface="+mj-lt"/>
                <a:cs typeface="Arial"/>
              </a:rPr>
              <a:t>be </a:t>
            </a:r>
            <a:r>
              <a:rPr lang="en-US" sz="3000" spc="-5">
                <a:latin typeface="+mj-lt"/>
                <a:cs typeface="Arial"/>
              </a:rPr>
              <a:t>answered</a:t>
            </a:r>
            <a:r>
              <a:rPr lang="en-US" sz="3000" spc="10">
                <a:latin typeface="+mj-lt"/>
                <a:cs typeface="Arial"/>
              </a:rPr>
              <a:t> </a:t>
            </a:r>
            <a:r>
              <a:rPr lang="en-US" sz="3000">
                <a:latin typeface="+mj-lt"/>
                <a:cs typeface="Arial"/>
              </a:rPr>
              <a:t>by:</a:t>
            </a:r>
          </a:p>
          <a:p>
            <a:pPr marL="926465" lvl="1" indent="-457200">
              <a:lnSpc>
                <a:spcPct val="100000"/>
              </a:lnSpc>
              <a:spcBef>
                <a:spcPts val="610"/>
              </a:spcBef>
              <a:buClr>
                <a:srgbClr val="FFD962"/>
              </a:buClr>
              <a:buFont typeface="Wingdings" panose="05000000000000000000" pitchFamily="2" charset="2"/>
              <a:buChar char="v"/>
              <a:tabLst>
                <a:tab pos="757555" algn="l"/>
                <a:tab pos="758190" algn="l"/>
              </a:tabLst>
            </a:pPr>
            <a:r>
              <a:rPr lang="en-US" sz="3000" spc="-5">
                <a:latin typeface="+mj-lt"/>
                <a:cs typeface="Arial"/>
              </a:rPr>
              <a:t>NY</a:t>
            </a:r>
            <a:r>
              <a:rPr lang="en-US" sz="3000" spc="-60">
                <a:latin typeface="+mj-lt"/>
                <a:cs typeface="Arial"/>
              </a:rPr>
              <a:t> </a:t>
            </a:r>
            <a:r>
              <a:rPr lang="en-US" sz="3000" spc="5">
                <a:latin typeface="+mj-lt"/>
                <a:cs typeface="Arial"/>
              </a:rPr>
              <a:t>Medicaid</a:t>
            </a:r>
            <a:r>
              <a:rPr lang="en-US" sz="3000" spc="-80">
                <a:latin typeface="+mj-lt"/>
                <a:cs typeface="Arial"/>
              </a:rPr>
              <a:t> </a:t>
            </a:r>
            <a:r>
              <a:rPr lang="en-US" sz="3000" spc="5">
                <a:latin typeface="+mj-lt"/>
                <a:cs typeface="Arial"/>
              </a:rPr>
              <a:t>Choice</a:t>
            </a:r>
            <a:r>
              <a:rPr lang="en-US" sz="3000" spc="-35">
                <a:latin typeface="+mj-lt"/>
                <a:cs typeface="Arial"/>
              </a:rPr>
              <a:t> </a:t>
            </a:r>
            <a:r>
              <a:rPr lang="en-US" sz="3000">
                <a:latin typeface="+mj-lt"/>
                <a:cs typeface="Arial"/>
              </a:rPr>
              <a:t>at</a:t>
            </a:r>
            <a:r>
              <a:rPr lang="en-US" sz="3000" spc="-45">
                <a:latin typeface="+mj-lt"/>
                <a:cs typeface="Arial"/>
              </a:rPr>
              <a:t> </a:t>
            </a:r>
            <a:r>
              <a:rPr lang="en-US" sz="3000" b="1" spc="5">
                <a:latin typeface="+mj-lt"/>
                <a:cs typeface="Arial"/>
              </a:rPr>
              <a:t>800-505-5678</a:t>
            </a:r>
            <a:endParaRPr lang="en-US" sz="3000">
              <a:latin typeface="+mj-lt"/>
              <a:cs typeface="Arial"/>
            </a:endParaRPr>
          </a:p>
          <a:p>
            <a:pPr marL="926465" lvl="1" indent="-457200">
              <a:lnSpc>
                <a:spcPct val="100000"/>
              </a:lnSpc>
              <a:spcBef>
                <a:spcPts val="615"/>
              </a:spcBef>
              <a:buClr>
                <a:srgbClr val="FFD962"/>
              </a:buClr>
              <a:buFont typeface="Wingdings" panose="05000000000000000000" pitchFamily="2" charset="2"/>
              <a:buChar char="v"/>
              <a:tabLst>
                <a:tab pos="757555" algn="l"/>
                <a:tab pos="758190" algn="l"/>
              </a:tabLst>
            </a:pPr>
            <a:r>
              <a:rPr lang="en-US" sz="3000" spc="-5">
                <a:latin typeface="+mj-lt"/>
                <a:cs typeface="Arial"/>
              </a:rPr>
              <a:t>New</a:t>
            </a:r>
            <a:r>
              <a:rPr lang="en-US" sz="3000" spc="-45">
                <a:latin typeface="+mj-lt"/>
                <a:cs typeface="Arial"/>
              </a:rPr>
              <a:t> </a:t>
            </a:r>
            <a:r>
              <a:rPr lang="en-US" sz="3000" spc="-50">
                <a:latin typeface="+mj-lt"/>
                <a:cs typeface="Arial"/>
              </a:rPr>
              <a:t>York</a:t>
            </a:r>
            <a:r>
              <a:rPr lang="en-US" sz="3000" spc="-5">
                <a:latin typeface="+mj-lt"/>
                <a:cs typeface="Arial"/>
              </a:rPr>
              <a:t> State</a:t>
            </a:r>
            <a:r>
              <a:rPr lang="en-US" sz="3000" spc="5">
                <a:latin typeface="+mj-lt"/>
                <a:cs typeface="Arial"/>
              </a:rPr>
              <a:t> </a:t>
            </a:r>
            <a:r>
              <a:rPr lang="en-US" sz="3000">
                <a:latin typeface="+mj-lt"/>
                <a:cs typeface="Arial"/>
              </a:rPr>
              <a:t>of</a:t>
            </a:r>
            <a:r>
              <a:rPr lang="en-US" sz="3000" spc="-35">
                <a:latin typeface="+mj-lt"/>
                <a:cs typeface="Arial"/>
              </a:rPr>
              <a:t> </a:t>
            </a:r>
            <a:r>
              <a:rPr lang="en-US" sz="3000" spc="5">
                <a:latin typeface="+mj-lt"/>
                <a:cs typeface="Arial"/>
              </a:rPr>
              <a:t>Health</a:t>
            </a:r>
            <a:r>
              <a:rPr lang="en-US" sz="3000" spc="-30">
                <a:latin typeface="+mj-lt"/>
                <a:cs typeface="Arial"/>
              </a:rPr>
              <a:t> </a:t>
            </a:r>
            <a:r>
              <a:rPr lang="en-US" sz="3000">
                <a:latin typeface="+mj-lt"/>
                <a:cs typeface="Arial"/>
              </a:rPr>
              <a:t>at</a:t>
            </a:r>
            <a:r>
              <a:rPr lang="en-US" sz="3000" spc="-30">
                <a:latin typeface="+mj-lt"/>
                <a:cs typeface="Arial"/>
              </a:rPr>
              <a:t> </a:t>
            </a:r>
            <a:r>
              <a:rPr lang="en-US" sz="3000" b="1" spc="5">
                <a:latin typeface="+mj-lt"/>
                <a:cs typeface="Arial"/>
              </a:rPr>
              <a:t>855-355-5777</a:t>
            </a:r>
            <a:endParaRPr lang="en-US" sz="3000">
              <a:latin typeface="+mj-lt"/>
              <a:cs typeface="Arial"/>
            </a:endParaRPr>
          </a:p>
          <a:p>
            <a:endParaRPr lang="en-US"/>
          </a:p>
        </p:txBody>
      </p:sp>
    </p:spTree>
    <p:extLst>
      <p:ext uri="{BB962C8B-B14F-4D97-AF65-F5344CB8AC3E}">
        <p14:creationId xmlns:p14="http://schemas.microsoft.com/office/powerpoint/2010/main" val="5706837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7DF2D6-81BE-6456-EF59-0AFFCC46999A}"/>
              </a:ext>
            </a:extLst>
          </p:cNvPr>
          <p:cNvSpPr>
            <a:spLocks noGrp="1"/>
          </p:cNvSpPr>
          <p:nvPr>
            <p:ph type="body" sz="quarter" idx="10"/>
          </p:nvPr>
        </p:nvSpPr>
        <p:spPr>
          <a:xfrm>
            <a:off x="0" y="-7"/>
            <a:ext cx="12192000" cy="1181903"/>
          </a:xfrm>
        </p:spPr>
        <p:txBody>
          <a:bodyPr/>
          <a:lstStyle/>
          <a:p>
            <a:pPr algn="ctr"/>
            <a:r>
              <a:rPr lang="en-US" sz="4400" b="1" spc="-15" dirty="0">
                <a:latin typeface="+mj-lt"/>
                <a:cs typeface="Calibri" panose="020F0502020204030204" pitchFamily="34" charset="0"/>
              </a:rPr>
              <a:t>Assistance with MetroPlusHealth </a:t>
            </a:r>
            <a:br>
              <a:rPr lang="en-US" sz="4400" b="1" spc="-15" dirty="0">
                <a:latin typeface="+mj-lt"/>
                <a:cs typeface="Calibri" panose="020F0502020204030204" pitchFamily="34" charset="0"/>
              </a:rPr>
            </a:br>
            <a:r>
              <a:rPr lang="en-US" sz="4400" b="1" spc="-15" dirty="0">
                <a:latin typeface="+mj-lt"/>
                <a:cs typeface="Calibri" panose="020F0502020204030204" pitchFamily="34" charset="0"/>
              </a:rPr>
              <a:t>MFE Marketplace</a:t>
            </a:r>
            <a:endParaRPr lang="en-US" sz="4400" b="1" dirty="0">
              <a:latin typeface="+mj-lt"/>
            </a:endParaRPr>
          </a:p>
        </p:txBody>
      </p:sp>
      <p:sp>
        <p:nvSpPr>
          <p:cNvPr id="4" name="Content Placeholder 3">
            <a:extLst>
              <a:ext uri="{FF2B5EF4-FFF2-40B4-BE49-F238E27FC236}">
                <a16:creationId xmlns:a16="http://schemas.microsoft.com/office/drawing/2014/main" id="{EB76412F-3233-4E64-4F45-FE62CC6AE1CF}"/>
              </a:ext>
            </a:extLst>
          </p:cNvPr>
          <p:cNvSpPr>
            <a:spLocks noGrp="1"/>
          </p:cNvSpPr>
          <p:nvPr>
            <p:ph sz="quarter" idx="11"/>
          </p:nvPr>
        </p:nvSpPr>
        <p:spPr>
          <a:xfrm>
            <a:off x="563880" y="1306287"/>
            <a:ext cx="11247120" cy="4597354"/>
          </a:xfrm>
        </p:spPr>
        <p:txBody>
          <a:bodyPr/>
          <a:lstStyle/>
          <a:p>
            <a:pPr marL="354965" marR="5080" indent="-342900" algn="just">
              <a:lnSpc>
                <a:spcPct val="100000"/>
              </a:lnSpc>
              <a:spcBef>
                <a:spcPts val="100"/>
              </a:spcBef>
              <a:buClr>
                <a:srgbClr val="FFD962"/>
              </a:buClr>
              <a:buFont typeface="Wingdings" panose="05000000000000000000" pitchFamily="2" charset="2"/>
              <a:buChar char="Ø"/>
              <a:tabLst>
                <a:tab pos="355600" algn="l"/>
              </a:tabLst>
            </a:pPr>
            <a:r>
              <a:rPr lang="en-US" sz="2000" spc="-15" dirty="0">
                <a:latin typeface="+mn-lt"/>
                <a:cs typeface="Arial"/>
              </a:rPr>
              <a:t>The </a:t>
            </a:r>
            <a:r>
              <a:rPr lang="en-US" sz="2000" spc="-5" dirty="0">
                <a:latin typeface="+mn-lt"/>
                <a:cs typeface="Arial"/>
              </a:rPr>
              <a:t>Medicaid Managed </a:t>
            </a:r>
            <a:r>
              <a:rPr lang="en-US" sz="2000" spc="-10" dirty="0">
                <a:latin typeface="+mn-lt"/>
                <a:cs typeface="Arial"/>
              </a:rPr>
              <a:t>Care Special </a:t>
            </a:r>
            <a:r>
              <a:rPr lang="en-US" sz="2000" spc="-5" dirty="0">
                <a:latin typeface="+mn-lt"/>
                <a:cs typeface="Arial"/>
              </a:rPr>
              <a:t>Needs </a:t>
            </a:r>
            <a:r>
              <a:rPr lang="en-US" sz="2000" dirty="0">
                <a:latin typeface="+mn-lt"/>
                <a:cs typeface="Arial"/>
              </a:rPr>
              <a:t> Plans </a:t>
            </a:r>
            <a:r>
              <a:rPr lang="en-US" sz="2000" spc="-5" dirty="0">
                <a:latin typeface="+mn-lt"/>
                <a:cs typeface="Arial"/>
              </a:rPr>
              <a:t>(SNPs) are displayed </a:t>
            </a:r>
            <a:r>
              <a:rPr lang="en-US" sz="2000" dirty="0">
                <a:latin typeface="+mn-lt"/>
                <a:cs typeface="Arial"/>
              </a:rPr>
              <a:t>on </a:t>
            </a:r>
            <a:r>
              <a:rPr lang="en-US" sz="2000" spc="-15" dirty="0">
                <a:latin typeface="+mn-lt"/>
                <a:cs typeface="Arial"/>
              </a:rPr>
              <a:t>the </a:t>
            </a:r>
            <a:r>
              <a:rPr lang="en-US" sz="2000" spc="-5" dirty="0">
                <a:latin typeface="+mn-lt"/>
                <a:cs typeface="Arial"/>
              </a:rPr>
              <a:t>NY </a:t>
            </a:r>
            <a:r>
              <a:rPr lang="en-US" sz="2000" spc="-10" dirty="0">
                <a:latin typeface="+mn-lt"/>
                <a:cs typeface="Arial"/>
              </a:rPr>
              <a:t>State </a:t>
            </a:r>
            <a:r>
              <a:rPr lang="en-US" sz="2000" dirty="0">
                <a:latin typeface="+mn-lt"/>
                <a:cs typeface="Arial"/>
              </a:rPr>
              <a:t>of </a:t>
            </a:r>
            <a:r>
              <a:rPr lang="en-US" sz="2000" spc="-10" dirty="0">
                <a:latin typeface="+mn-lt"/>
                <a:cs typeface="Arial"/>
              </a:rPr>
              <a:t>Health </a:t>
            </a:r>
            <a:r>
              <a:rPr lang="en-US" sz="2000" spc="-5" dirty="0">
                <a:latin typeface="+mn-lt"/>
                <a:cs typeface="Arial"/>
              </a:rPr>
              <a:t>site </a:t>
            </a:r>
            <a:r>
              <a:rPr lang="en-US" sz="2000" dirty="0">
                <a:latin typeface="+mn-lt"/>
                <a:cs typeface="Arial"/>
              </a:rPr>
              <a:t>as </a:t>
            </a:r>
            <a:r>
              <a:rPr lang="en-US" sz="2000" spc="-5" dirty="0">
                <a:latin typeface="+mn-lt"/>
                <a:cs typeface="Arial"/>
              </a:rPr>
              <a:t>a </a:t>
            </a:r>
            <a:r>
              <a:rPr lang="en-US" sz="2000" spc="-10" dirty="0">
                <a:latin typeface="+mn-lt"/>
                <a:cs typeface="Arial"/>
              </a:rPr>
              <a:t>plan </a:t>
            </a:r>
            <a:r>
              <a:rPr lang="en-US" sz="2000" dirty="0">
                <a:latin typeface="+mn-lt"/>
                <a:cs typeface="Arial"/>
              </a:rPr>
              <a:t>selection</a:t>
            </a:r>
            <a:r>
              <a:rPr lang="en-US" sz="2000" spc="5" dirty="0">
                <a:latin typeface="+mn-lt"/>
                <a:cs typeface="Arial"/>
              </a:rPr>
              <a:t> </a:t>
            </a:r>
            <a:r>
              <a:rPr lang="en-US" sz="2000" spc="-5" dirty="0">
                <a:latin typeface="+mn-lt"/>
                <a:cs typeface="Arial"/>
              </a:rPr>
              <a:t>option</a:t>
            </a:r>
            <a:r>
              <a:rPr lang="en-US" sz="2000" dirty="0">
                <a:latin typeface="+mn-lt"/>
                <a:cs typeface="Arial"/>
              </a:rPr>
              <a:t> for</a:t>
            </a:r>
            <a:r>
              <a:rPr lang="en-US" sz="2000" spc="5" dirty="0">
                <a:latin typeface="+mn-lt"/>
                <a:cs typeface="Arial"/>
              </a:rPr>
              <a:t> </a:t>
            </a:r>
            <a:r>
              <a:rPr lang="en-US" sz="2000" spc="-5" dirty="0">
                <a:latin typeface="+mn-lt"/>
                <a:cs typeface="Arial"/>
              </a:rPr>
              <a:t>all</a:t>
            </a:r>
            <a:r>
              <a:rPr lang="en-US" sz="2000" dirty="0">
                <a:latin typeface="+mn-lt"/>
                <a:cs typeface="Arial"/>
              </a:rPr>
              <a:t> </a:t>
            </a:r>
            <a:r>
              <a:rPr lang="en-US" sz="2000" spc="-5" dirty="0">
                <a:latin typeface="+mn-lt"/>
                <a:cs typeface="Arial"/>
              </a:rPr>
              <a:t>Medicaid</a:t>
            </a:r>
            <a:r>
              <a:rPr lang="en-US" sz="2000" dirty="0">
                <a:latin typeface="+mn-lt"/>
                <a:cs typeface="Arial"/>
              </a:rPr>
              <a:t> </a:t>
            </a:r>
            <a:r>
              <a:rPr lang="en-US" sz="2000" spc="-10" dirty="0">
                <a:latin typeface="+mn-lt"/>
                <a:cs typeface="Arial"/>
              </a:rPr>
              <a:t>eligible</a:t>
            </a:r>
            <a:r>
              <a:rPr lang="en-US" sz="2000" spc="-5" dirty="0">
                <a:latin typeface="+mn-lt"/>
                <a:cs typeface="Arial"/>
              </a:rPr>
              <a:t> applicants</a:t>
            </a:r>
            <a:r>
              <a:rPr lang="en-US" sz="2000" dirty="0">
                <a:latin typeface="+mn-lt"/>
                <a:cs typeface="Arial"/>
              </a:rPr>
              <a:t> </a:t>
            </a:r>
            <a:r>
              <a:rPr lang="en-US" sz="2000" spc="-15" dirty="0">
                <a:latin typeface="+mn-lt"/>
                <a:cs typeface="Arial"/>
              </a:rPr>
              <a:t>who</a:t>
            </a:r>
            <a:r>
              <a:rPr lang="en-US" sz="2000" spc="-10" dirty="0">
                <a:latin typeface="+mn-lt"/>
                <a:cs typeface="Arial"/>
              </a:rPr>
              <a:t> </a:t>
            </a:r>
            <a:r>
              <a:rPr lang="en-US" sz="2000" spc="-5" dirty="0">
                <a:latin typeface="+mn-lt"/>
                <a:cs typeface="Arial"/>
              </a:rPr>
              <a:t>reside</a:t>
            </a:r>
            <a:r>
              <a:rPr lang="en-US" sz="2000" dirty="0">
                <a:latin typeface="+mn-lt"/>
                <a:cs typeface="Arial"/>
              </a:rPr>
              <a:t> </a:t>
            </a:r>
            <a:r>
              <a:rPr lang="en-US" sz="2000" spc="10" dirty="0">
                <a:latin typeface="+mn-lt"/>
                <a:cs typeface="Arial"/>
              </a:rPr>
              <a:t>in </a:t>
            </a:r>
            <a:r>
              <a:rPr lang="en-US" sz="2000" spc="-15" dirty="0">
                <a:latin typeface="+mn-lt"/>
                <a:cs typeface="Arial"/>
              </a:rPr>
              <a:t>the </a:t>
            </a:r>
            <a:r>
              <a:rPr lang="en-US" sz="2000" spc="-490" dirty="0">
                <a:latin typeface="+mn-lt"/>
                <a:cs typeface="Arial"/>
              </a:rPr>
              <a:t> </a:t>
            </a:r>
            <a:r>
              <a:rPr lang="en-US" sz="2000" spc="-10" dirty="0">
                <a:latin typeface="+mn-lt"/>
                <a:cs typeface="Arial"/>
              </a:rPr>
              <a:t>SNPs’</a:t>
            </a:r>
            <a:r>
              <a:rPr lang="en-US" sz="2000" spc="-45" dirty="0">
                <a:latin typeface="+mn-lt"/>
                <a:cs typeface="Arial"/>
              </a:rPr>
              <a:t> </a:t>
            </a:r>
            <a:r>
              <a:rPr lang="en-US" sz="2000" spc="5" dirty="0">
                <a:latin typeface="+mn-lt"/>
                <a:cs typeface="Arial"/>
              </a:rPr>
              <a:t>service</a:t>
            </a:r>
            <a:r>
              <a:rPr lang="en-US" sz="2000" spc="-65" dirty="0">
                <a:latin typeface="+mn-lt"/>
                <a:cs typeface="Arial"/>
              </a:rPr>
              <a:t> </a:t>
            </a:r>
            <a:r>
              <a:rPr lang="en-US" sz="2000" dirty="0">
                <a:latin typeface="+mn-lt"/>
                <a:cs typeface="Arial"/>
              </a:rPr>
              <a:t>areas.</a:t>
            </a:r>
          </a:p>
          <a:p>
            <a:pPr marL="355600" indent="-342900">
              <a:lnSpc>
                <a:spcPts val="2155"/>
              </a:lnSpc>
              <a:spcBef>
                <a:spcPts val="1185"/>
              </a:spcBef>
              <a:buClr>
                <a:srgbClr val="FFD962"/>
              </a:buClr>
              <a:buFont typeface="Wingdings" panose="05000000000000000000" pitchFamily="2" charset="2"/>
              <a:buChar char="Ø"/>
              <a:tabLst>
                <a:tab pos="354965" algn="l"/>
                <a:tab pos="355600" algn="l"/>
              </a:tabLst>
            </a:pPr>
            <a:r>
              <a:rPr lang="en-US" sz="2000" spc="-10" dirty="0">
                <a:latin typeface="+mn-lt"/>
                <a:cs typeface="Arial"/>
              </a:rPr>
              <a:t>SNPs</a:t>
            </a:r>
            <a:r>
              <a:rPr lang="en-US" sz="2000" spc="35" dirty="0">
                <a:latin typeface="+mn-lt"/>
                <a:cs typeface="Arial"/>
              </a:rPr>
              <a:t> </a:t>
            </a:r>
            <a:r>
              <a:rPr lang="en-US" sz="2000" dirty="0">
                <a:latin typeface="+mn-lt"/>
                <a:cs typeface="Arial"/>
              </a:rPr>
              <a:t>are</a:t>
            </a:r>
            <a:r>
              <a:rPr lang="en-US" sz="2000" spc="-25" dirty="0">
                <a:latin typeface="+mn-lt"/>
                <a:cs typeface="Arial"/>
              </a:rPr>
              <a:t> </a:t>
            </a:r>
            <a:r>
              <a:rPr lang="en-US" sz="2000" spc="5" dirty="0">
                <a:latin typeface="+mn-lt"/>
                <a:cs typeface="Arial"/>
              </a:rPr>
              <a:t>Medicaid</a:t>
            </a:r>
            <a:r>
              <a:rPr lang="en-US" sz="2000" spc="-65" dirty="0">
                <a:latin typeface="+mn-lt"/>
                <a:cs typeface="Arial"/>
              </a:rPr>
              <a:t> </a:t>
            </a:r>
            <a:r>
              <a:rPr lang="en-US" sz="2000" spc="5" dirty="0">
                <a:latin typeface="+mn-lt"/>
                <a:cs typeface="Arial"/>
              </a:rPr>
              <a:t>health</a:t>
            </a:r>
            <a:r>
              <a:rPr lang="en-US" sz="2000" spc="-65" dirty="0">
                <a:latin typeface="+mn-lt"/>
                <a:cs typeface="Arial"/>
              </a:rPr>
              <a:t> </a:t>
            </a:r>
            <a:r>
              <a:rPr lang="en-US" sz="2000" spc="5" dirty="0">
                <a:latin typeface="+mn-lt"/>
                <a:cs typeface="Arial"/>
              </a:rPr>
              <a:t>plan</a:t>
            </a:r>
            <a:r>
              <a:rPr lang="en-US" sz="2000" spc="-65" dirty="0">
                <a:latin typeface="+mn-lt"/>
                <a:cs typeface="Arial"/>
              </a:rPr>
              <a:t> </a:t>
            </a:r>
            <a:r>
              <a:rPr lang="en-US" sz="2000" spc="5" dirty="0">
                <a:latin typeface="+mn-lt"/>
                <a:cs typeface="Arial"/>
              </a:rPr>
              <a:t>options</a:t>
            </a:r>
            <a:r>
              <a:rPr lang="en-US" sz="2000" spc="-70" dirty="0">
                <a:latin typeface="+mn-lt"/>
                <a:cs typeface="Arial"/>
              </a:rPr>
              <a:t> </a:t>
            </a:r>
            <a:r>
              <a:rPr lang="en-US" sz="2000" dirty="0">
                <a:latin typeface="+mn-lt"/>
                <a:cs typeface="Arial"/>
              </a:rPr>
              <a:t>for</a:t>
            </a:r>
            <a:r>
              <a:rPr lang="en-US" sz="2000" spc="-20" dirty="0">
                <a:latin typeface="+mn-lt"/>
                <a:cs typeface="Arial"/>
              </a:rPr>
              <a:t> </a:t>
            </a:r>
            <a:r>
              <a:rPr lang="en-US" sz="2000" spc="-5" dirty="0">
                <a:latin typeface="+mn-lt"/>
                <a:cs typeface="Arial"/>
              </a:rPr>
              <a:t>consumers</a:t>
            </a:r>
            <a:r>
              <a:rPr lang="en-US" sz="2000" spc="35" dirty="0">
                <a:latin typeface="+mn-lt"/>
                <a:cs typeface="Arial"/>
              </a:rPr>
              <a:t> </a:t>
            </a:r>
            <a:r>
              <a:rPr lang="en-US" sz="2000" spc="-15" dirty="0">
                <a:latin typeface="+mn-lt"/>
                <a:cs typeface="Arial"/>
              </a:rPr>
              <a:t>who</a:t>
            </a:r>
            <a:r>
              <a:rPr lang="en-US" sz="2000" spc="10" dirty="0">
                <a:latin typeface="+mn-lt"/>
                <a:cs typeface="Arial"/>
              </a:rPr>
              <a:t> </a:t>
            </a:r>
            <a:r>
              <a:rPr lang="en-US" sz="2000" spc="5" dirty="0">
                <a:latin typeface="+mn-lt"/>
                <a:cs typeface="Arial"/>
              </a:rPr>
              <a:t>are:</a:t>
            </a:r>
          </a:p>
          <a:p>
            <a:pPr marL="869315" lvl="1" indent="-285750">
              <a:lnSpc>
                <a:spcPts val="2035"/>
              </a:lnSpc>
              <a:buFont typeface="Wingdings" panose="05000000000000000000" pitchFamily="2" charset="2"/>
              <a:buChar char="v"/>
              <a:tabLst>
                <a:tab pos="812165" algn="l"/>
                <a:tab pos="813435" algn="l"/>
              </a:tabLst>
            </a:pPr>
            <a:r>
              <a:rPr lang="en-US" sz="2000" spc="-5" dirty="0">
                <a:latin typeface="+mn-lt"/>
                <a:cs typeface="Arial"/>
              </a:rPr>
              <a:t>Living</a:t>
            </a:r>
            <a:r>
              <a:rPr lang="en-US" sz="2000" dirty="0">
                <a:latin typeface="+mn-lt"/>
                <a:cs typeface="Arial"/>
              </a:rPr>
              <a:t> </a:t>
            </a:r>
            <a:r>
              <a:rPr lang="en-US" sz="2000" spc="-20" dirty="0">
                <a:latin typeface="+mn-lt"/>
                <a:cs typeface="Arial"/>
              </a:rPr>
              <a:t>with</a:t>
            </a:r>
            <a:r>
              <a:rPr lang="en-US" sz="2000" spc="35" dirty="0">
                <a:latin typeface="+mn-lt"/>
                <a:cs typeface="Arial"/>
              </a:rPr>
              <a:t> </a:t>
            </a:r>
            <a:r>
              <a:rPr lang="en-US" sz="2000" spc="-20" dirty="0">
                <a:latin typeface="+mn-lt"/>
                <a:cs typeface="Arial"/>
              </a:rPr>
              <a:t>HIV</a:t>
            </a:r>
          </a:p>
          <a:p>
            <a:pPr marL="869315" lvl="1" indent="-285750">
              <a:lnSpc>
                <a:spcPts val="2035"/>
              </a:lnSpc>
              <a:buFont typeface="Wingdings" panose="05000000000000000000" pitchFamily="2" charset="2"/>
              <a:buChar char="v"/>
              <a:tabLst>
                <a:tab pos="812165" algn="l"/>
                <a:tab pos="813435" algn="l"/>
              </a:tabLst>
            </a:pPr>
            <a:r>
              <a:rPr lang="en-US" sz="2000" spc="-20" dirty="0">
                <a:latin typeface="+mn-lt"/>
                <a:cs typeface="Arial"/>
              </a:rPr>
              <a:t>Transgender</a:t>
            </a:r>
            <a:endParaRPr lang="en-US" sz="2000" dirty="0">
              <a:latin typeface="+mn-lt"/>
              <a:cs typeface="Arial"/>
            </a:endParaRPr>
          </a:p>
          <a:p>
            <a:pPr marL="869315" lvl="1" indent="-285750">
              <a:lnSpc>
                <a:spcPct val="100000"/>
              </a:lnSpc>
              <a:spcBef>
                <a:spcPts val="15"/>
              </a:spcBef>
              <a:buFont typeface="Wingdings" panose="05000000000000000000" pitchFamily="2" charset="2"/>
              <a:buChar char="v"/>
              <a:tabLst>
                <a:tab pos="812165" algn="l"/>
                <a:tab pos="813435" algn="l"/>
              </a:tabLst>
            </a:pPr>
            <a:r>
              <a:rPr lang="en-US" sz="2000" spc="5" dirty="0">
                <a:latin typeface="+mn-lt"/>
                <a:cs typeface="Arial"/>
              </a:rPr>
              <a:t>Homeless</a:t>
            </a:r>
            <a:r>
              <a:rPr lang="en-US" sz="2000" dirty="0">
                <a:latin typeface="+mn-lt"/>
                <a:cs typeface="Arial"/>
              </a:rPr>
              <a:t> (</a:t>
            </a:r>
            <a:r>
              <a:rPr lang="en-US" sz="2000" spc="-10" dirty="0">
                <a:latin typeface="+mn-lt"/>
                <a:cs typeface="Arial"/>
              </a:rPr>
              <a:t>currently</a:t>
            </a:r>
            <a:r>
              <a:rPr lang="en-US" sz="2000" spc="45" dirty="0">
                <a:latin typeface="+mn-lt"/>
                <a:cs typeface="Arial"/>
              </a:rPr>
              <a:t> </a:t>
            </a:r>
            <a:r>
              <a:rPr lang="en-US" sz="2000" spc="-10" dirty="0">
                <a:latin typeface="+mn-lt"/>
                <a:cs typeface="Arial"/>
              </a:rPr>
              <a:t>registered</a:t>
            </a:r>
            <a:r>
              <a:rPr lang="en-US" sz="2000" spc="25" dirty="0">
                <a:latin typeface="+mn-lt"/>
                <a:cs typeface="Arial"/>
              </a:rPr>
              <a:t> </a:t>
            </a:r>
            <a:r>
              <a:rPr lang="en-US" sz="2000" spc="-20" dirty="0">
                <a:latin typeface="+mn-lt"/>
                <a:cs typeface="Arial"/>
              </a:rPr>
              <a:t>with</a:t>
            </a:r>
            <a:r>
              <a:rPr lang="en-US" sz="2000" spc="95" dirty="0">
                <a:latin typeface="+mn-lt"/>
                <a:cs typeface="Arial"/>
              </a:rPr>
              <a:t> </a:t>
            </a:r>
            <a:r>
              <a:rPr lang="en-US" sz="2000" spc="-10" dirty="0">
                <a:latin typeface="+mn-lt"/>
                <a:cs typeface="Arial"/>
              </a:rPr>
              <a:t>the</a:t>
            </a:r>
            <a:r>
              <a:rPr lang="en-US" sz="2000" spc="25" dirty="0">
                <a:latin typeface="+mn-lt"/>
                <a:cs typeface="Arial"/>
              </a:rPr>
              <a:t> </a:t>
            </a:r>
            <a:r>
              <a:rPr lang="en-US" sz="2000" spc="-10" dirty="0">
                <a:latin typeface="+mn-lt"/>
                <a:cs typeface="Arial"/>
              </a:rPr>
              <a:t>New</a:t>
            </a:r>
            <a:r>
              <a:rPr lang="en-US" sz="2000" spc="-5" dirty="0">
                <a:latin typeface="+mn-lt"/>
                <a:cs typeface="Arial"/>
              </a:rPr>
              <a:t> </a:t>
            </a:r>
            <a:r>
              <a:rPr lang="en-US" sz="2000" spc="-55" dirty="0">
                <a:latin typeface="+mn-lt"/>
                <a:cs typeface="Arial"/>
              </a:rPr>
              <a:t>York</a:t>
            </a:r>
            <a:r>
              <a:rPr lang="en-US" sz="2000" spc="45" dirty="0">
                <a:latin typeface="+mn-lt"/>
                <a:cs typeface="Arial"/>
              </a:rPr>
              <a:t> </a:t>
            </a:r>
            <a:r>
              <a:rPr lang="en-US" sz="2000" spc="-10" dirty="0">
                <a:latin typeface="+mn-lt"/>
                <a:cs typeface="Arial"/>
              </a:rPr>
              <a:t>City</a:t>
            </a:r>
            <a:r>
              <a:rPr lang="en-US" sz="2000" spc="10" dirty="0">
                <a:latin typeface="+mn-lt"/>
                <a:cs typeface="Arial"/>
              </a:rPr>
              <a:t> </a:t>
            </a:r>
            <a:r>
              <a:rPr lang="en-US" sz="2000" spc="-15" dirty="0">
                <a:latin typeface="+mn-lt"/>
                <a:cs typeface="Arial"/>
              </a:rPr>
              <a:t>shelter</a:t>
            </a:r>
            <a:r>
              <a:rPr lang="en-US" sz="2000" spc="80" dirty="0">
                <a:latin typeface="+mn-lt"/>
                <a:cs typeface="Arial"/>
              </a:rPr>
              <a:t> </a:t>
            </a:r>
            <a:r>
              <a:rPr lang="en-US" sz="2000" spc="-5" dirty="0">
                <a:latin typeface="+mn-lt"/>
                <a:cs typeface="Arial"/>
              </a:rPr>
              <a:t>system)</a:t>
            </a:r>
          </a:p>
          <a:p>
            <a:pPr marL="583565" lvl="1">
              <a:lnSpc>
                <a:spcPct val="100000"/>
              </a:lnSpc>
              <a:spcBef>
                <a:spcPts val="10"/>
              </a:spcBef>
              <a:tabLst>
                <a:tab pos="812165" algn="l"/>
                <a:tab pos="813435" algn="l"/>
              </a:tabLst>
            </a:pPr>
            <a:endParaRPr lang="en-US" sz="2000" spc="-5" dirty="0">
              <a:latin typeface="+mn-lt"/>
              <a:cs typeface="Arial"/>
            </a:endParaRPr>
          </a:p>
          <a:p>
            <a:pPr marL="355600" indent="-342900">
              <a:spcBef>
                <a:spcPts val="1175"/>
              </a:spcBef>
              <a:buClr>
                <a:srgbClr val="FFD962"/>
              </a:buClr>
              <a:buFont typeface="Wingdings" panose="05000000000000000000" pitchFamily="2" charset="2"/>
              <a:buChar char="Ø"/>
              <a:tabLst>
                <a:tab pos="354965" algn="l"/>
                <a:tab pos="355600" algn="l"/>
              </a:tabLst>
            </a:pPr>
            <a:r>
              <a:rPr lang="en-US" sz="2000" spc="-10" dirty="0">
                <a:latin typeface="+mn-lt"/>
                <a:cs typeface="Arial"/>
              </a:rPr>
              <a:t>SNP</a:t>
            </a:r>
            <a:r>
              <a:rPr lang="en-US" sz="2000" spc="135" dirty="0">
                <a:latin typeface="+mn-lt"/>
                <a:cs typeface="Arial"/>
              </a:rPr>
              <a:t> </a:t>
            </a:r>
            <a:r>
              <a:rPr lang="en-US" sz="2000" spc="5" dirty="0">
                <a:latin typeface="+mn-lt"/>
                <a:cs typeface="Arial"/>
              </a:rPr>
              <a:t>program</a:t>
            </a:r>
            <a:r>
              <a:rPr lang="en-US" sz="2000" spc="120" dirty="0">
                <a:latin typeface="+mn-lt"/>
                <a:cs typeface="Arial"/>
              </a:rPr>
              <a:t> </a:t>
            </a:r>
            <a:r>
              <a:rPr lang="en-US" sz="2000" dirty="0">
                <a:latin typeface="+mn-lt"/>
                <a:cs typeface="Arial"/>
              </a:rPr>
              <a:t>covers</a:t>
            </a:r>
            <a:r>
              <a:rPr lang="en-US" sz="2000" spc="180" dirty="0">
                <a:latin typeface="+mn-lt"/>
                <a:cs typeface="Arial"/>
              </a:rPr>
              <a:t> </a:t>
            </a:r>
            <a:r>
              <a:rPr lang="en-US" sz="2000" spc="10" dirty="0">
                <a:latin typeface="+mn-lt"/>
                <a:cs typeface="Arial"/>
              </a:rPr>
              <a:t>all</a:t>
            </a:r>
            <a:r>
              <a:rPr lang="en-US" sz="2000" spc="215" dirty="0">
                <a:latin typeface="+mn-lt"/>
                <a:cs typeface="Arial"/>
              </a:rPr>
              <a:t> </a:t>
            </a:r>
            <a:r>
              <a:rPr lang="en-US" sz="2000" spc="-5" dirty="0">
                <a:latin typeface="+mn-lt"/>
                <a:cs typeface="Arial"/>
              </a:rPr>
              <a:t>services</a:t>
            </a:r>
            <a:r>
              <a:rPr lang="en-US" sz="2000" spc="180" dirty="0">
                <a:latin typeface="+mn-lt"/>
                <a:cs typeface="Arial"/>
              </a:rPr>
              <a:t> </a:t>
            </a:r>
            <a:r>
              <a:rPr lang="en-US" sz="2000" dirty="0">
                <a:latin typeface="+mn-lt"/>
                <a:cs typeface="Arial"/>
              </a:rPr>
              <a:t>as</a:t>
            </a:r>
            <a:r>
              <a:rPr lang="en-US" sz="2000" spc="180" dirty="0">
                <a:latin typeface="+mn-lt"/>
                <a:cs typeface="Arial"/>
              </a:rPr>
              <a:t> </a:t>
            </a:r>
            <a:r>
              <a:rPr lang="en-US" sz="2000" spc="-5" dirty="0">
                <a:latin typeface="+mn-lt"/>
                <a:cs typeface="Arial"/>
              </a:rPr>
              <a:t>other</a:t>
            </a:r>
            <a:r>
              <a:rPr lang="en-US" sz="2000" spc="195" dirty="0">
                <a:latin typeface="+mn-lt"/>
                <a:cs typeface="Arial"/>
              </a:rPr>
              <a:t> </a:t>
            </a:r>
            <a:r>
              <a:rPr lang="en-US" sz="2000" spc="-5" dirty="0">
                <a:latin typeface="+mn-lt"/>
                <a:cs typeface="Arial"/>
              </a:rPr>
              <a:t>Medicaid</a:t>
            </a:r>
            <a:r>
              <a:rPr lang="en-US" sz="2000" spc="190" dirty="0">
                <a:latin typeface="+mn-lt"/>
                <a:cs typeface="Arial"/>
              </a:rPr>
              <a:t> </a:t>
            </a:r>
            <a:r>
              <a:rPr lang="en-US" sz="2000" dirty="0">
                <a:latin typeface="+mn-lt"/>
                <a:cs typeface="Arial"/>
              </a:rPr>
              <a:t>health</a:t>
            </a:r>
            <a:r>
              <a:rPr lang="en-US" sz="2000" spc="195" dirty="0">
                <a:latin typeface="+mn-lt"/>
                <a:cs typeface="Arial"/>
              </a:rPr>
              <a:t> </a:t>
            </a:r>
            <a:r>
              <a:rPr lang="en-US" sz="2000" spc="-5" dirty="0">
                <a:latin typeface="+mn-lt"/>
                <a:cs typeface="Arial"/>
              </a:rPr>
              <a:t>plans.</a:t>
            </a:r>
            <a:r>
              <a:rPr lang="en-US" sz="2000" spc="185" dirty="0">
                <a:latin typeface="+mn-lt"/>
                <a:cs typeface="Arial"/>
              </a:rPr>
              <a:t> </a:t>
            </a:r>
            <a:r>
              <a:rPr lang="en-US" sz="2000" dirty="0">
                <a:latin typeface="+mn-lt"/>
                <a:cs typeface="Arial"/>
              </a:rPr>
              <a:t>It</a:t>
            </a:r>
            <a:r>
              <a:rPr lang="en-US" sz="2000" spc="185" dirty="0">
                <a:latin typeface="+mn-lt"/>
                <a:cs typeface="Arial"/>
              </a:rPr>
              <a:t> </a:t>
            </a:r>
            <a:r>
              <a:rPr lang="en-US" sz="2000" spc="-5" dirty="0">
                <a:latin typeface="+mn-lt"/>
                <a:cs typeface="Arial"/>
              </a:rPr>
              <a:t>also </a:t>
            </a:r>
            <a:r>
              <a:rPr lang="en-US" sz="2000" dirty="0">
                <a:latin typeface="+mn-lt"/>
                <a:cs typeface="Arial"/>
              </a:rPr>
              <a:t>p</a:t>
            </a:r>
            <a:r>
              <a:rPr lang="en-US" sz="2000" spc="5" dirty="0">
                <a:latin typeface="+mn-lt"/>
                <a:cs typeface="Arial"/>
              </a:rPr>
              <a:t>r</a:t>
            </a:r>
            <a:r>
              <a:rPr lang="en-US" sz="2000" dirty="0">
                <a:latin typeface="+mn-lt"/>
                <a:cs typeface="Arial"/>
              </a:rPr>
              <a:t>o</a:t>
            </a:r>
            <a:r>
              <a:rPr lang="en-US" sz="2000" spc="-45" dirty="0">
                <a:latin typeface="+mn-lt"/>
                <a:cs typeface="Arial"/>
              </a:rPr>
              <a:t>v</a:t>
            </a:r>
            <a:r>
              <a:rPr lang="en-US" sz="2000" spc="25" dirty="0">
                <a:latin typeface="+mn-lt"/>
                <a:cs typeface="Arial"/>
              </a:rPr>
              <a:t>i</a:t>
            </a:r>
            <a:r>
              <a:rPr lang="en-US" sz="2000" dirty="0">
                <a:latin typeface="+mn-lt"/>
                <a:cs typeface="Arial"/>
              </a:rPr>
              <a:t>d</a:t>
            </a:r>
            <a:r>
              <a:rPr lang="en-US" sz="2000" spc="-5" dirty="0">
                <a:latin typeface="+mn-lt"/>
                <a:cs typeface="Arial"/>
              </a:rPr>
              <a:t>es </a:t>
            </a:r>
            <a:r>
              <a:rPr lang="en-US" sz="2000" dirty="0">
                <a:latin typeface="+mn-lt"/>
                <a:cs typeface="Arial"/>
              </a:rPr>
              <a:t>ad</a:t>
            </a:r>
            <a:r>
              <a:rPr lang="en-US" sz="2000" spc="-35" dirty="0">
                <a:latin typeface="+mn-lt"/>
                <a:cs typeface="Arial"/>
              </a:rPr>
              <a:t>d</a:t>
            </a:r>
            <a:r>
              <a:rPr lang="en-US" sz="2000" spc="25" dirty="0">
                <a:latin typeface="+mn-lt"/>
                <a:cs typeface="Arial"/>
              </a:rPr>
              <a:t>i</a:t>
            </a:r>
            <a:r>
              <a:rPr lang="en-US" sz="2000" spc="-35" dirty="0">
                <a:latin typeface="+mn-lt"/>
                <a:cs typeface="Arial"/>
              </a:rPr>
              <a:t>t</a:t>
            </a:r>
            <a:r>
              <a:rPr lang="en-US" sz="2000" spc="25" dirty="0">
                <a:latin typeface="+mn-lt"/>
                <a:cs typeface="Arial"/>
              </a:rPr>
              <a:t>i</a:t>
            </a:r>
            <a:r>
              <a:rPr lang="en-US" sz="2000" spc="-35" dirty="0">
                <a:latin typeface="+mn-lt"/>
                <a:cs typeface="Arial"/>
              </a:rPr>
              <a:t>o</a:t>
            </a:r>
            <a:r>
              <a:rPr lang="en-US" sz="2000" dirty="0">
                <a:latin typeface="+mn-lt"/>
                <a:cs typeface="Arial"/>
              </a:rPr>
              <a:t>n</a:t>
            </a:r>
            <a:r>
              <a:rPr lang="en-US" sz="2000" spc="-35" dirty="0">
                <a:latin typeface="+mn-lt"/>
                <a:cs typeface="Arial"/>
              </a:rPr>
              <a:t>a</a:t>
            </a:r>
            <a:r>
              <a:rPr lang="en-US" sz="2000" spc="-5" dirty="0">
                <a:latin typeface="+mn-lt"/>
                <a:cs typeface="Arial"/>
              </a:rPr>
              <a:t>l </a:t>
            </a:r>
            <a:r>
              <a:rPr lang="en-US" sz="2000" dirty="0">
                <a:latin typeface="+mn-lt"/>
                <a:cs typeface="Arial"/>
              </a:rPr>
              <a:t>s</a:t>
            </a:r>
            <a:r>
              <a:rPr lang="en-US" sz="2000" spc="-35" dirty="0">
                <a:latin typeface="+mn-lt"/>
                <a:cs typeface="Arial"/>
              </a:rPr>
              <a:t>p</a:t>
            </a:r>
            <a:r>
              <a:rPr lang="en-US" sz="2000" dirty="0">
                <a:latin typeface="+mn-lt"/>
                <a:cs typeface="Arial"/>
              </a:rPr>
              <a:t>ec</a:t>
            </a:r>
            <a:r>
              <a:rPr lang="en-US" sz="2000" spc="-10" dirty="0">
                <a:latin typeface="+mn-lt"/>
                <a:cs typeface="Arial"/>
              </a:rPr>
              <a:t>i</a:t>
            </a:r>
            <a:r>
              <a:rPr lang="en-US" sz="2000" spc="-35" dirty="0">
                <a:latin typeface="+mn-lt"/>
                <a:cs typeface="Arial"/>
              </a:rPr>
              <a:t>a</a:t>
            </a:r>
            <a:r>
              <a:rPr lang="en-US" sz="2000" spc="25" dirty="0">
                <a:latin typeface="+mn-lt"/>
                <a:cs typeface="Arial"/>
              </a:rPr>
              <a:t>l</a:t>
            </a:r>
            <a:r>
              <a:rPr lang="en-US" sz="2000" dirty="0">
                <a:latin typeface="+mn-lt"/>
                <a:cs typeface="Arial"/>
              </a:rPr>
              <a:t>ty </a:t>
            </a:r>
            <a:r>
              <a:rPr lang="en-US" sz="2000" spc="-5" dirty="0">
                <a:latin typeface="+mn-lt"/>
                <a:cs typeface="Arial"/>
              </a:rPr>
              <a:t>s</a:t>
            </a:r>
            <a:r>
              <a:rPr lang="en-US" sz="2000" spc="-35" dirty="0">
                <a:latin typeface="+mn-lt"/>
                <a:cs typeface="Arial"/>
              </a:rPr>
              <a:t>e</a:t>
            </a:r>
            <a:r>
              <a:rPr lang="en-US" sz="2000" spc="10" dirty="0">
                <a:latin typeface="+mn-lt"/>
                <a:cs typeface="Arial"/>
              </a:rPr>
              <a:t>r</a:t>
            </a:r>
            <a:r>
              <a:rPr lang="en-US" sz="2000" spc="-40" dirty="0">
                <a:latin typeface="+mn-lt"/>
                <a:cs typeface="Arial"/>
              </a:rPr>
              <a:t>v</a:t>
            </a:r>
            <a:r>
              <a:rPr lang="en-US" sz="2000" spc="25" dirty="0">
                <a:latin typeface="+mn-lt"/>
                <a:cs typeface="Arial"/>
              </a:rPr>
              <a:t>i</a:t>
            </a:r>
            <a:r>
              <a:rPr lang="en-US" sz="2000" spc="-5" dirty="0">
                <a:latin typeface="+mn-lt"/>
                <a:cs typeface="Arial"/>
              </a:rPr>
              <a:t>c</a:t>
            </a:r>
            <a:r>
              <a:rPr lang="en-US" sz="2000" dirty="0">
                <a:latin typeface="+mn-lt"/>
                <a:cs typeface="Arial"/>
              </a:rPr>
              <a:t>es </a:t>
            </a:r>
            <a:r>
              <a:rPr lang="en-US" sz="2000" spc="25" dirty="0">
                <a:latin typeface="+mn-lt"/>
                <a:cs typeface="Arial"/>
              </a:rPr>
              <a:t>i</a:t>
            </a:r>
            <a:r>
              <a:rPr lang="en-US" sz="2000" spc="-60" dirty="0">
                <a:latin typeface="+mn-lt"/>
                <a:cs typeface="Arial"/>
              </a:rPr>
              <a:t>m</a:t>
            </a:r>
            <a:r>
              <a:rPr lang="en-US" sz="2000" dirty="0">
                <a:latin typeface="+mn-lt"/>
                <a:cs typeface="Arial"/>
              </a:rPr>
              <a:t>po</a:t>
            </a:r>
            <a:r>
              <a:rPr lang="en-US" sz="2000" spc="5" dirty="0">
                <a:latin typeface="+mn-lt"/>
                <a:cs typeface="Arial"/>
              </a:rPr>
              <a:t>r</a:t>
            </a:r>
            <a:r>
              <a:rPr lang="en-US" sz="2000" dirty="0">
                <a:latin typeface="+mn-lt"/>
                <a:cs typeface="Arial"/>
              </a:rPr>
              <a:t>tan</a:t>
            </a:r>
            <a:r>
              <a:rPr lang="en-US" sz="2000" spc="-5" dirty="0">
                <a:latin typeface="+mn-lt"/>
                <a:cs typeface="Arial"/>
              </a:rPr>
              <a:t>t </a:t>
            </a:r>
            <a:r>
              <a:rPr lang="en-US" sz="2000" dirty="0">
                <a:latin typeface="+mn-lt"/>
                <a:cs typeface="Arial"/>
              </a:rPr>
              <a:t>to p</a:t>
            </a:r>
            <a:r>
              <a:rPr lang="en-US" sz="2000" spc="-35" dirty="0">
                <a:latin typeface="+mn-lt"/>
                <a:cs typeface="Arial"/>
              </a:rPr>
              <a:t>e</a:t>
            </a:r>
            <a:r>
              <a:rPr lang="en-US" sz="2000" dirty="0">
                <a:latin typeface="+mn-lt"/>
                <a:cs typeface="Arial"/>
              </a:rPr>
              <a:t>o</a:t>
            </a:r>
            <a:r>
              <a:rPr lang="en-US" sz="2000" spc="-35" dirty="0">
                <a:latin typeface="+mn-lt"/>
                <a:cs typeface="Arial"/>
              </a:rPr>
              <a:t>p</a:t>
            </a:r>
            <a:r>
              <a:rPr lang="en-US" sz="2000" spc="25" dirty="0">
                <a:latin typeface="+mn-lt"/>
                <a:cs typeface="Arial"/>
              </a:rPr>
              <a:t>l</a:t>
            </a:r>
            <a:r>
              <a:rPr lang="en-US" sz="2000" spc="-5" dirty="0">
                <a:latin typeface="+mn-lt"/>
                <a:cs typeface="Arial"/>
              </a:rPr>
              <a:t>e </a:t>
            </a:r>
            <a:r>
              <a:rPr lang="en-US" sz="2000" spc="-10" dirty="0">
                <a:latin typeface="+mn-lt"/>
                <a:cs typeface="Arial"/>
              </a:rPr>
              <a:t>l</a:t>
            </a:r>
            <a:r>
              <a:rPr lang="en-US" sz="2000" spc="25" dirty="0">
                <a:latin typeface="+mn-lt"/>
                <a:cs typeface="Arial"/>
              </a:rPr>
              <a:t>i</a:t>
            </a:r>
            <a:r>
              <a:rPr lang="en-US" sz="2000" spc="-45" dirty="0">
                <a:latin typeface="+mn-lt"/>
                <a:cs typeface="Arial"/>
              </a:rPr>
              <a:t>v</a:t>
            </a:r>
            <a:r>
              <a:rPr lang="en-US" sz="2000" spc="25" dirty="0">
                <a:latin typeface="+mn-lt"/>
                <a:cs typeface="Arial"/>
              </a:rPr>
              <a:t>i</a:t>
            </a:r>
            <a:r>
              <a:rPr lang="en-US" sz="2000" dirty="0">
                <a:latin typeface="+mn-lt"/>
                <a:cs typeface="Arial"/>
              </a:rPr>
              <a:t>n</a:t>
            </a:r>
            <a:r>
              <a:rPr lang="en-US" sz="2000" spc="-5" dirty="0">
                <a:latin typeface="+mn-lt"/>
                <a:cs typeface="Arial"/>
              </a:rPr>
              <a:t>g </a:t>
            </a:r>
            <a:r>
              <a:rPr lang="en-US" sz="2000" spc="-45" dirty="0">
                <a:latin typeface="+mn-lt"/>
                <a:cs typeface="Arial"/>
              </a:rPr>
              <a:t>w</a:t>
            </a:r>
            <a:r>
              <a:rPr lang="en-US" sz="2000" spc="25" dirty="0">
                <a:latin typeface="+mn-lt"/>
                <a:cs typeface="Arial"/>
              </a:rPr>
              <a:t>i</a:t>
            </a:r>
            <a:r>
              <a:rPr lang="en-US" sz="2000" dirty="0">
                <a:latin typeface="+mn-lt"/>
                <a:cs typeface="Arial"/>
              </a:rPr>
              <a:t>t</a:t>
            </a:r>
            <a:r>
              <a:rPr lang="en-US" sz="2000" spc="-5" dirty="0">
                <a:latin typeface="+mn-lt"/>
                <a:cs typeface="Arial"/>
              </a:rPr>
              <a:t>h </a:t>
            </a:r>
            <a:r>
              <a:rPr lang="en-US" sz="2000" spc="-10" dirty="0">
                <a:latin typeface="+mn-lt"/>
                <a:cs typeface="Arial"/>
              </a:rPr>
              <a:t>HIV.</a:t>
            </a:r>
            <a:endParaRPr lang="en-US" sz="2000" dirty="0">
              <a:latin typeface="+mn-lt"/>
              <a:cs typeface="Arial"/>
            </a:endParaRPr>
          </a:p>
          <a:p>
            <a:pPr marL="355600" marR="5080" lvl="0" indent="-342900" algn="l" defTabSz="914400" rtl="0" eaLnBrk="1" fontAlgn="auto" latinLnBrk="0" hangingPunct="1">
              <a:lnSpc>
                <a:spcPct val="100000"/>
              </a:lnSpc>
              <a:spcBef>
                <a:spcPts val="1225"/>
              </a:spcBef>
              <a:spcAft>
                <a:spcPts val="0"/>
              </a:spcAft>
              <a:buClr>
                <a:srgbClr val="FFD962"/>
              </a:buClr>
              <a:buSzTx/>
              <a:buFont typeface="Wingdings" panose="05000000000000000000" pitchFamily="2" charset="2"/>
              <a:buChar char="Ø"/>
              <a:tabLst>
                <a:tab pos="354965" algn="l"/>
                <a:tab pos="355600" algn="l"/>
              </a:tabLst>
              <a:defRPr/>
            </a:pPr>
            <a:r>
              <a:rPr kumimoji="0" lang="en-US" sz="2000" b="0" i="0" u="none" strike="noStrike" kern="1200" cap="none" spc="0" normalizeH="0" baseline="0" noProof="0" dirty="0">
                <a:ln>
                  <a:noFill/>
                </a:ln>
                <a:solidFill>
                  <a:prstClr val="black"/>
                </a:solidFill>
                <a:effectLst/>
                <a:uLnTx/>
                <a:uFillTx/>
                <a:latin typeface="+mn-lt"/>
                <a:ea typeface="+mn-ea"/>
                <a:cs typeface="Arial"/>
              </a:rPr>
              <a:t>In</a:t>
            </a:r>
            <a:r>
              <a:rPr kumimoji="0" lang="en-US" sz="2000" b="0" i="0" u="none" strike="noStrike" kern="1200" cap="none" spc="80" normalizeH="0" baseline="0" noProof="0" dirty="0">
                <a:ln>
                  <a:noFill/>
                </a:ln>
                <a:solidFill>
                  <a:prstClr val="black"/>
                </a:solidFill>
                <a:effectLst/>
                <a:uLnTx/>
                <a:uFillTx/>
                <a:latin typeface="+mn-lt"/>
                <a:ea typeface="+mn-ea"/>
                <a:cs typeface="Arial"/>
              </a:rPr>
              <a:t> </a:t>
            </a:r>
            <a:r>
              <a:rPr kumimoji="0" lang="en-US" sz="2000" b="0" i="0" u="none" strike="noStrike" kern="1200" cap="none" spc="-5" normalizeH="0" baseline="0" noProof="0" dirty="0">
                <a:ln>
                  <a:noFill/>
                </a:ln>
                <a:solidFill>
                  <a:prstClr val="black"/>
                </a:solidFill>
                <a:effectLst/>
                <a:uLnTx/>
                <a:uFillTx/>
                <a:latin typeface="+mn-lt"/>
                <a:ea typeface="+mn-ea"/>
                <a:cs typeface="Arial"/>
              </a:rPr>
              <a:t>addition,</a:t>
            </a:r>
            <a:r>
              <a:rPr kumimoji="0" lang="en-US" sz="2000" b="0" i="0" u="none" strike="noStrike" kern="1200" cap="none" spc="45" normalizeH="0" baseline="0" noProof="0" dirty="0">
                <a:ln>
                  <a:noFill/>
                </a:ln>
                <a:solidFill>
                  <a:prstClr val="black"/>
                </a:solidFill>
                <a:effectLst/>
                <a:uLnTx/>
                <a:uFillTx/>
                <a:latin typeface="+mn-lt"/>
                <a:ea typeface="+mn-ea"/>
                <a:cs typeface="Arial"/>
              </a:rPr>
              <a:t> </a:t>
            </a:r>
            <a:r>
              <a:rPr kumimoji="0" lang="en-US" sz="2000" b="0" i="0" u="none" strike="noStrike" kern="1200" cap="none" spc="-5" normalizeH="0" baseline="0" noProof="0" dirty="0">
                <a:ln>
                  <a:noFill/>
                </a:ln>
                <a:solidFill>
                  <a:prstClr val="black"/>
                </a:solidFill>
                <a:effectLst/>
                <a:uLnTx/>
                <a:uFillTx/>
                <a:latin typeface="+mn-lt"/>
                <a:ea typeface="+mn-ea"/>
                <a:cs typeface="Arial"/>
              </a:rPr>
              <a:t>it</a:t>
            </a:r>
            <a:r>
              <a:rPr kumimoji="0" lang="en-US" sz="2000" b="0" i="0" u="none" strike="noStrike" kern="1200" cap="none" spc="75" normalizeH="0" baseline="0" noProof="0" dirty="0">
                <a:ln>
                  <a:noFill/>
                </a:ln>
                <a:solidFill>
                  <a:prstClr val="black"/>
                </a:solidFill>
                <a:effectLst/>
                <a:uLnTx/>
                <a:uFillTx/>
                <a:latin typeface="+mn-lt"/>
                <a:ea typeface="+mn-ea"/>
                <a:cs typeface="Arial"/>
              </a:rPr>
              <a:t> </a:t>
            </a:r>
            <a:r>
              <a:rPr kumimoji="0" lang="en-US" sz="2000" b="0" i="0" u="none" strike="noStrike" kern="1200" cap="none" spc="-10" normalizeH="0" baseline="0" noProof="0" dirty="0">
                <a:ln>
                  <a:noFill/>
                </a:ln>
                <a:solidFill>
                  <a:prstClr val="black"/>
                </a:solidFill>
                <a:effectLst/>
                <a:uLnTx/>
                <a:uFillTx/>
                <a:latin typeface="+mn-lt"/>
                <a:ea typeface="+mn-ea"/>
                <a:cs typeface="Arial"/>
              </a:rPr>
              <a:t>offers</a:t>
            </a:r>
            <a:r>
              <a:rPr kumimoji="0" lang="en-US" sz="2000" b="0" i="0" u="none" strike="noStrike" kern="1200" cap="none" spc="40" normalizeH="0" baseline="0" noProof="0" dirty="0">
                <a:ln>
                  <a:noFill/>
                </a:ln>
                <a:solidFill>
                  <a:prstClr val="black"/>
                </a:solidFill>
                <a:effectLst/>
                <a:uLnTx/>
                <a:uFillTx/>
                <a:latin typeface="+mn-lt"/>
                <a:ea typeface="+mn-ea"/>
                <a:cs typeface="Arial"/>
              </a:rPr>
              <a:t> </a:t>
            </a:r>
            <a:r>
              <a:rPr kumimoji="0" lang="en-US" sz="2000" b="0" i="0" u="none" strike="noStrike" kern="1200" cap="none" spc="0" normalizeH="0" baseline="0" noProof="0" dirty="0">
                <a:ln>
                  <a:noFill/>
                </a:ln>
                <a:solidFill>
                  <a:prstClr val="black"/>
                </a:solidFill>
                <a:effectLst/>
                <a:uLnTx/>
                <a:uFillTx/>
                <a:latin typeface="+mn-lt"/>
                <a:ea typeface="+mn-ea"/>
                <a:cs typeface="Arial"/>
              </a:rPr>
              <a:t>easy</a:t>
            </a:r>
            <a:r>
              <a:rPr kumimoji="0" lang="en-US" sz="2000" b="0" i="0" u="none" strike="noStrike" kern="1200" cap="none" spc="40" normalizeH="0" baseline="0" noProof="0" dirty="0">
                <a:ln>
                  <a:noFill/>
                </a:ln>
                <a:solidFill>
                  <a:prstClr val="black"/>
                </a:solidFill>
                <a:effectLst/>
                <a:uLnTx/>
                <a:uFillTx/>
                <a:latin typeface="+mn-lt"/>
                <a:ea typeface="+mn-ea"/>
                <a:cs typeface="Arial"/>
              </a:rPr>
              <a:t> </a:t>
            </a:r>
            <a:r>
              <a:rPr kumimoji="0" lang="en-US" sz="2000" b="0" i="0" u="none" strike="noStrike" kern="1200" cap="none" spc="0" normalizeH="0" baseline="0" noProof="0" dirty="0">
                <a:ln>
                  <a:noFill/>
                </a:ln>
                <a:solidFill>
                  <a:prstClr val="black"/>
                </a:solidFill>
                <a:effectLst/>
                <a:uLnTx/>
                <a:uFillTx/>
                <a:latin typeface="+mn-lt"/>
                <a:ea typeface="+mn-ea"/>
                <a:cs typeface="Arial"/>
              </a:rPr>
              <a:t>access</a:t>
            </a:r>
            <a:r>
              <a:rPr kumimoji="0" lang="en-US" sz="2000" b="0" i="0" u="none" strike="noStrike" kern="1200" cap="none" spc="35" normalizeH="0" baseline="0" noProof="0" dirty="0">
                <a:ln>
                  <a:noFill/>
                </a:ln>
                <a:solidFill>
                  <a:prstClr val="black"/>
                </a:solidFill>
                <a:effectLst/>
                <a:uLnTx/>
                <a:uFillTx/>
                <a:latin typeface="+mn-lt"/>
                <a:ea typeface="+mn-ea"/>
                <a:cs typeface="Arial"/>
              </a:rPr>
              <a:t> </a:t>
            </a:r>
            <a:r>
              <a:rPr kumimoji="0" lang="en-US" sz="2000" b="0" i="0" u="none" strike="noStrike" kern="1200" cap="none" spc="0" normalizeH="0" baseline="0" noProof="0" dirty="0">
                <a:ln>
                  <a:noFill/>
                </a:ln>
                <a:solidFill>
                  <a:prstClr val="black"/>
                </a:solidFill>
                <a:effectLst/>
                <a:uLnTx/>
                <a:uFillTx/>
                <a:latin typeface="+mn-lt"/>
                <a:ea typeface="+mn-ea"/>
                <a:cs typeface="Arial"/>
              </a:rPr>
              <a:t>to</a:t>
            </a:r>
            <a:r>
              <a:rPr kumimoji="0" lang="en-US" sz="2000" b="0" i="0" u="none" strike="noStrike" kern="1200" cap="none" spc="50" normalizeH="0" baseline="0" noProof="0" dirty="0">
                <a:ln>
                  <a:noFill/>
                </a:ln>
                <a:solidFill>
                  <a:prstClr val="black"/>
                </a:solidFill>
                <a:effectLst/>
                <a:uLnTx/>
                <a:uFillTx/>
                <a:latin typeface="+mn-lt"/>
                <a:ea typeface="+mn-ea"/>
                <a:cs typeface="Arial"/>
              </a:rPr>
              <a:t> </a:t>
            </a:r>
            <a:r>
              <a:rPr kumimoji="0" lang="en-US" sz="2000" b="0" i="0" u="none" strike="noStrike" kern="1200" cap="none" spc="-5" normalizeH="0" baseline="0" noProof="0" dirty="0">
                <a:ln>
                  <a:noFill/>
                </a:ln>
                <a:solidFill>
                  <a:prstClr val="black"/>
                </a:solidFill>
                <a:effectLst/>
                <a:uLnTx/>
                <a:uFillTx/>
                <a:latin typeface="+mn-lt"/>
                <a:ea typeface="+mn-ea"/>
                <a:cs typeface="Arial"/>
              </a:rPr>
              <a:t>expert</a:t>
            </a:r>
            <a:r>
              <a:rPr kumimoji="0" lang="en-US" sz="2000" b="0" i="0" u="none" strike="noStrike" kern="1200" cap="none" spc="80" normalizeH="0" baseline="0" noProof="0" dirty="0">
                <a:ln>
                  <a:noFill/>
                </a:ln>
                <a:solidFill>
                  <a:prstClr val="black"/>
                </a:solidFill>
                <a:effectLst/>
                <a:uLnTx/>
                <a:uFillTx/>
                <a:latin typeface="+mn-lt"/>
                <a:ea typeface="+mn-ea"/>
                <a:cs typeface="Arial"/>
              </a:rPr>
              <a:t> </a:t>
            </a:r>
            <a:r>
              <a:rPr kumimoji="0" lang="en-US" sz="2000" b="0" i="0" u="none" strike="noStrike" kern="1200" cap="none" spc="-15" normalizeH="0" baseline="0" noProof="0" dirty="0">
                <a:ln>
                  <a:noFill/>
                </a:ln>
                <a:solidFill>
                  <a:prstClr val="black"/>
                </a:solidFill>
                <a:effectLst/>
                <a:uLnTx/>
                <a:uFillTx/>
                <a:latin typeface="+mn-lt"/>
                <a:ea typeface="+mn-ea"/>
                <a:cs typeface="Arial"/>
              </a:rPr>
              <a:t>HIV</a:t>
            </a:r>
            <a:r>
              <a:rPr kumimoji="0" lang="en-US" sz="2000" b="0" i="0" u="none" strike="noStrike" kern="1200" cap="none" spc="60" normalizeH="0" baseline="0" noProof="0" dirty="0">
                <a:ln>
                  <a:noFill/>
                </a:ln>
                <a:solidFill>
                  <a:prstClr val="black"/>
                </a:solidFill>
                <a:effectLst/>
                <a:uLnTx/>
                <a:uFillTx/>
                <a:latin typeface="+mn-lt"/>
                <a:ea typeface="+mn-ea"/>
                <a:cs typeface="Arial"/>
              </a:rPr>
              <a:t> </a:t>
            </a:r>
            <a:r>
              <a:rPr kumimoji="0" lang="en-US" sz="2000" b="0" i="0" u="none" strike="noStrike" kern="1200" cap="none" spc="0" normalizeH="0" baseline="0" noProof="0" dirty="0">
                <a:ln>
                  <a:noFill/>
                </a:ln>
                <a:solidFill>
                  <a:prstClr val="black"/>
                </a:solidFill>
                <a:effectLst/>
                <a:uLnTx/>
                <a:uFillTx/>
                <a:latin typeface="+mn-lt"/>
                <a:ea typeface="+mn-ea"/>
                <a:cs typeface="Arial"/>
              </a:rPr>
              <a:t>and</a:t>
            </a:r>
            <a:r>
              <a:rPr kumimoji="0" lang="en-US" sz="2000" b="0" i="0" u="none" strike="noStrike" kern="1200" cap="none" spc="85" normalizeH="0" baseline="0" noProof="0" dirty="0">
                <a:ln>
                  <a:noFill/>
                </a:ln>
                <a:solidFill>
                  <a:prstClr val="black"/>
                </a:solidFill>
                <a:effectLst/>
                <a:uLnTx/>
                <a:uFillTx/>
                <a:latin typeface="+mn-lt"/>
                <a:ea typeface="+mn-ea"/>
                <a:cs typeface="Arial"/>
              </a:rPr>
              <a:t> </a:t>
            </a:r>
            <a:r>
              <a:rPr kumimoji="0" lang="en-US" sz="2000" b="0" i="0" u="none" strike="noStrike" kern="1200" cap="none" spc="-5" normalizeH="0" baseline="0" noProof="0" dirty="0">
                <a:ln>
                  <a:noFill/>
                </a:ln>
                <a:solidFill>
                  <a:prstClr val="black"/>
                </a:solidFill>
                <a:effectLst/>
                <a:uLnTx/>
                <a:uFillTx/>
                <a:latin typeface="+mn-lt"/>
                <a:ea typeface="+mn-ea"/>
                <a:cs typeface="Arial"/>
              </a:rPr>
              <a:t>specialty</a:t>
            </a:r>
            <a:r>
              <a:rPr kumimoji="0" lang="en-US" sz="2000" b="0" i="0" u="none" strike="noStrike" kern="1200" cap="none" spc="75" normalizeH="0" baseline="0" noProof="0" dirty="0">
                <a:ln>
                  <a:noFill/>
                </a:ln>
                <a:solidFill>
                  <a:prstClr val="black"/>
                </a:solidFill>
                <a:effectLst/>
                <a:uLnTx/>
                <a:uFillTx/>
                <a:latin typeface="+mn-lt"/>
                <a:ea typeface="+mn-ea"/>
                <a:cs typeface="Arial"/>
              </a:rPr>
              <a:t> </a:t>
            </a:r>
            <a:r>
              <a:rPr kumimoji="0" lang="en-US" sz="2000" b="0" i="0" u="none" strike="noStrike" kern="1200" cap="none" spc="-10" normalizeH="0" baseline="0" noProof="0" dirty="0">
                <a:ln>
                  <a:noFill/>
                </a:ln>
                <a:solidFill>
                  <a:prstClr val="black"/>
                </a:solidFill>
                <a:effectLst/>
                <a:uLnTx/>
                <a:uFillTx/>
                <a:latin typeface="+mn-lt"/>
                <a:ea typeface="+mn-ea"/>
                <a:cs typeface="Arial"/>
              </a:rPr>
              <a:t>care</a:t>
            </a:r>
            <a:r>
              <a:rPr kumimoji="0" lang="en-US" sz="2000" b="0" i="0" u="none" strike="noStrike" kern="1200" cap="none" spc="50" normalizeH="0" baseline="0" noProof="0" dirty="0">
                <a:ln>
                  <a:noFill/>
                </a:ln>
                <a:solidFill>
                  <a:prstClr val="black"/>
                </a:solidFill>
                <a:effectLst/>
                <a:uLnTx/>
                <a:uFillTx/>
                <a:latin typeface="+mn-lt"/>
                <a:ea typeface="+mn-ea"/>
                <a:cs typeface="Arial"/>
              </a:rPr>
              <a:t> </a:t>
            </a:r>
            <a:r>
              <a:rPr kumimoji="0" lang="en-US" sz="2000" b="0" i="0" u="none" strike="noStrike" kern="1200" cap="none" spc="-5" normalizeH="0" baseline="0" noProof="0" dirty="0">
                <a:ln>
                  <a:noFill/>
                </a:ln>
                <a:solidFill>
                  <a:prstClr val="black"/>
                </a:solidFill>
                <a:effectLst/>
                <a:uLnTx/>
                <a:uFillTx/>
                <a:latin typeface="+mn-lt"/>
                <a:ea typeface="+mn-ea"/>
                <a:cs typeface="Arial"/>
              </a:rPr>
              <a:t>through </a:t>
            </a:r>
            <a:r>
              <a:rPr kumimoji="0" lang="en-US" sz="2000" b="0" i="0" u="none" strike="noStrike" kern="1200" cap="none" spc="-484" normalizeH="0" baseline="0" noProof="0" dirty="0">
                <a:ln>
                  <a:noFill/>
                </a:ln>
                <a:solidFill>
                  <a:prstClr val="black"/>
                </a:solidFill>
                <a:effectLst/>
                <a:uLnTx/>
                <a:uFillTx/>
                <a:latin typeface="+mn-lt"/>
                <a:ea typeface="+mn-ea"/>
                <a:cs typeface="Arial"/>
              </a:rPr>
              <a:t> </a:t>
            </a:r>
            <a:r>
              <a:rPr kumimoji="0" lang="en-US" sz="2000" b="0" i="0" u="none" strike="noStrike" kern="1200" cap="none" spc="0" normalizeH="0" baseline="0" noProof="0" dirty="0">
                <a:ln>
                  <a:noFill/>
                </a:ln>
                <a:solidFill>
                  <a:prstClr val="black"/>
                </a:solidFill>
                <a:effectLst/>
                <a:uLnTx/>
                <a:uFillTx/>
                <a:latin typeface="+mn-lt"/>
                <a:ea typeface="+mn-ea"/>
                <a:cs typeface="Arial"/>
              </a:rPr>
              <a:t>an</a:t>
            </a:r>
            <a:r>
              <a:rPr kumimoji="0" lang="en-US" sz="2000" b="0" i="0" u="none" strike="noStrike" kern="1200" cap="none" spc="-25" normalizeH="0" baseline="0" noProof="0" dirty="0">
                <a:ln>
                  <a:noFill/>
                </a:ln>
                <a:solidFill>
                  <a:prstClr val="black"/>
                </a:solidFill>
                <a:effectLst/>
                <a:uLnTx/>
                <a:uFillTx/>
                <a:latin typeface="+mn-lt"/>
                <a:ea typeface="+mn-ea"/>
                <a:cs typeface="Arial"/>
              </a:rPr>
              <a:t> </a:t>
            </a:r>
            <a:r>
              <a:rPr kumimoji="0" lang="en-US" sz="2000" b="0" i="0" u="none" strike="noStrike" kern="1200" cap="none" spc="0" normalizeH="0" baseline="0" noProof="0" dirty="0">
                <a:ln>
                  <a:noFill/>
                </a:ln>
                <a:solidFill>
                  <a:prstClr val="black"/>
                </a:solidFill>
                <a:effectLst/>
                <a:uLnTx/>
                <a:uFillTx/>
                <a:latin typeface="+mn-lt"/>
                <a:ea typeface="+mn-ea"/>
                <a:cs typeface="Arial"/>
              </a:rPr>
              <a:t>enhanced</a:t>
            </a:r>
            <a:r>
              <a:rPr kumimoji="0" lang="en-US" sz="2000" b="0" i="0" u="none" strike="noStrike" kern="1200" cap="none" spc="-25" normalizeH="0" baseline="0" noProof="0" dirty="0">
                <a:ln>
                  <a:noFill/>
                </a:ln>
                <a:solidFill>
                  <a:prstClr val="black"/>
                </a:solidFill>
                <a:effectLst/>
                <a:uLnTx/>
                <a:uFillTx/>
                <a:latin typeface="+mn-lt"/>
                <a:ea typeface="+mn-ea"/>
                <a:cs typeface="Arial"/>
              </a:rPr>
              <a:t> </a:t>
            </a:r>
            <a:r>
              <a:rPr kumimoji="0" lang="en-US" sz="2000" b="0" i="0" u="none" strike="noStrike" kern="1200" cap="none" spc="-5" normalizeH="0" baseline="0" noProof="0" dirty="0">
                <a:ln>
                  <a:noFill/>
                </a:ln>
                <a:solidFill>
                  <a:prstClr val="black"/>
                </a:solidFill>
                <a:effectLst/>
                <a:uLnTx/>
                <a:uFillTx/>
                <a:latin typeface="+mn-lt"/>
                <a:ea typeface="+mn-ea"/>
                <a:cs typeface="Arial"/>
              </a:rPr>
              <a:t>network</a:t>
            </a:r>
            <a:r>
              <a:rPr kumimoji="0" lang="en-US" sz="2000" b="0" i="0" u="none" strike="noStrike" kern="1200" cap="none" spc="0" normalizeH="0" baseline="0" noProof="0" dirty="0">
                <a:ln>
                  <a:noFill/>
                </a:ln>
                <a:solidFill>
                  <a:prstClr val="black"/>
                </a:solidFill>
                <a:effectLst/>
                <a:uLnTx/>
                <a:uFillTx/>
                <a:latin typeface="+mn-lt"/>
                <a:ea typeface="+mn-ea"/>
                <a:cs typeface="Arial"/>
              </a:rPr>
              <a:t> of</a:t>
            </a:r>
            <a:r>
              <a:rPr kumimoji="0" lang="en-US" sz="2000" b="0" i="0" u="none" strike="noStrike" kern="1200" cap="none" spc="-30" normalizeH="0" baseline="0" noProof="0" dirty="0">
                <a:ln>
                  <a:noFill/>
                </a:ln>
                <a:solidFill>
                  <a:prstClr val="black"/>
                </a:solidFill>
                <a:effectLst/>
                <a:uLnTx/>
                <a:uFillTx/>
                <a:latin typeface="+mn-lt"/>
                <a:ea typeface="+mn-ea"/>
                <a:cs typeface="Arial"/>
              </a:rPr>
              <a:t> </a:t>
            </a:r>
            <a:r>
              <a:rPr kumimoji="0" lang="en-US" sz="2000" b="0" i="0" u="none" strike="noStrike" kern="1200" cap="none" spc="5" normalizeH="0" baseline="0" noProof="0" dirty="0">
                <a:ln>
                  <a:noFill/>
                </a:ln>
                <a:solidFill>
                  <a:prstClr val="black"/>
                </a:solidFill>
                <a:effectLst/>
                <a:uLnTx/>
                <a:uFillTx/>
                <a:latin typeface="+mn-lt"/>
                <a:ea typeface="+mn-ea"/>
                <a:cs typeface="Arial"/>
              </a:rPr>
              <a:t>providers</a:t>
            </a:r>
            <a:r>
              <a:rPr kumimoji="0" lang="en-US" sz="2000" b="0" i="0" u="none" strike="noStrike" kern="1200" cap="none" spc="-70" normalizeH="0" baseline="0" noProof="0" dirty="0">
                <a:ln>
                  <a:noFill/>
                </a:ln>
                <a:solidFill>
                  <a:prstClr val="black"/>
                </a:solidFill>
                <a:effectLst/>
                <a:uLnTx/>
                <a:uFillTx/>
                <a:latin typeface="+mn-lt"/>
                <a:ea typeface="+mn-ea"/>
                <a:cs typeface="Arial"/>
              </a:rPr>
              <a:t> </a:t>
            </a:r>
            <a:r>
              <a:rPr kumimoji="0" lang="en-US" sz="2000" b="0" i="0" u="none" strike="noStrike" kern="1200" cap="none" spc="0" normalizeH="0" baseline="0" noProof="0" dirty="0">
                <a:ln>
                  <a:noFill/>
                </a:ln>
                <a:solidFill>
                  <a:prstClr val="black"/>
                </a:solidFill>
                <a:effectLst/>
                <a:uLnTx/>
                <a:uFillTx/>
                <a:latin typeface="+mn-lt"/>
                <a:ea typeface="+mn-ea"/>
                <a:cs typeface="Arial"/>
              </a:rPr>
              <a:t>and</a:t>
            </a:r>
            <a:r>
              <a:rPr kumimoji="0" lang="en-US" sz="2000" b="0" i="0" u="none" strike="noStrike" kern="1200" cap="none" spc="-25" normalizeH="0" baseline="0" noProof="0" dirty="0">
                <a:ln>
                  <a:noFill/>
                </a:ln>
                <a:solidFill>
                  <a:prstClr val="black"/>
                </a:solidFill>
                <a:effectLst/>
                <a:uLnTx/>
                <a:uFillTx/>
                <a:latin typeface="+mn-lt"/>
                <a:ea typeface="+mn-ea"/>
                <a:cs typeface="Arial"/>
              </a:rPr>
              <a:t> </a:t>
            </a:r>
            <a:r>
              <a:rPr kumimoji="0" lang="en-US" sz="2000" b="0" i="0" u="none" strike="noStrike" kern="1200" cap="none" spc="5" normalizeH="0" baseline="0" noProof="0" dirty="0">
                <a:ln>
                  <a:noFill/>
                </a:ln>
                <a:solidFill>
                  <a:prstClr val="black"/>
                </a:solidFill>
                <a:effectLst/>
                <a:uLnTx/>
                <a:uFillTx/>
                <a:latin typeface="+mn-lt"/>
                <a:ea typeface="+mn-ea"/>
                <a:cs typeface="Arial"/>
              </a:rPr>
              <a:t>hospitals.</a:t>
            </a:r>
            <a:endParaRPr kumimoji="0" lang="en-US" sz="2000" b="0" i="0" u="none" strike="noStrike" kern="1200" cap="none" spc="0" normalizeH="0" baseline="0" noProof="0" dirty="0">
              <a:ln>
                <a:noFill/>
              </a:ln>
              <a:solidFill>
                <a:prstClr val="black"/>
              </a:solidFill>
              <a:effectLst/>
              <a:uLnTx/>
              <a:uFillTx/>
              <a:latin typeface="+mn-lt"/>
              <a:ea typeface="+mn-ea"/>
              <a:cs typeface="Arial"/>
            </a:endParaRPr>
          </a:p>
          <a:p>
            <a:endParaRPr lang="en-US" dirty="0"/>
          </a:p>
        </p:txBody>
      </p:sp>
    </p:spTree>
    <p:extLst>
      <p:ext uri="{BB962C8B-B14F-4D97-AF65-F5344CB8AC3E}">
        <p14:creationId xmlns:p14="http://schemas.microsoft.com/office/powerpoint/2010/main" val="623325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1B3F90-3446-AFFF-3499-41878D9C6DAA}"/>
              </a:ext>
            </a:extLst>
          </p:cNvPr>
          <p:cNvSpPr>
            <a:spLocks noGrp="1"/>
          </p:cNvSpPr>
          <p:nvPr>
            <p:ph type="body" sz="quarter" idx="10"/>
          </p:nvPr>
        </p:nvSpPr>
        <p:spPr/>
        <p:txBody>
          <a:bodyPr/>
          <a:lstStyle/>
          <a:p>
            <a:pPr algn="ctr"/>
            <a:r>
              <a:rPr lang="en-US" b="1"/>
              <a:t>Managed Care Benefits </a:t>
            </a:r>
          </a:p>
        </p:txBody>
      </p:sp>
      <p:sp>
        <p:nvSpPr>
          <p:cNvPr id="4" name="Content Placeholder 3">
            <a:extLst>
              <a:ext uri="{FF2B5EF4-FFF2-40B4-BE49-F238E27FC236}">
                <a16:creationId xmlns:a16="http://schemas.microsoft.com/office/drawing/2014/main" id="{2E0567DD-46FA-D01B-95A2-F42CB9D13B40}"/>
              </a:ext>
            </a:extLst>
          </p:cNvPr>
          <p:cNvSpPr>
            <a:spLocks noGrp="1"/>
          </p:cNvSpPr>
          <p:nvPr>
            <p:ph sz="quarter" idx="11"/>
          </p:nvPr>
        </p:nvSpPr>
        <p:spPr>
          <a:xfrm>
            <a:off x="501272" y="1342356"/>
            <a:ext cx="11186160" cy="4736023"/>
          </a:xfrm>
        </p:spPr>
        <p:txBody>
          <a:bodyPr vert="horz" lIns="0" tIns="0" rIns="0" bIns="0" rtlCol="0" anchor="t">
            <a:noAutofit/>
          </a:bodyPr>
          <a:lstStyle/>
          <a:p>
            <a:r>
              <a:rPr lang="en-US" sz="2400" b="1">
                <a:latin typeface="+mn-lt"/>
                <a:cs typeface="Arial"/>
              </a:rPr>
              <a:t>Medicaid Managed Care Marketing</a:t>
            </a:r>
          </a:p>
          <a:p>
            <a:pPr marL="285750" indent="-285750">
              <a:buClr>
                <a:schemeClr val="bg2"/>
              </a:buClr>
              <a:buFont typeface="Arial" panose="020B0604020202020204" pitchFamily="34" charset="0"/>
              <a:buChar char="•"/>
            </a:pPr>
            <a:r>
              <a:rPr lang="en-US" sz="2000" b="1" err="1">
                <a:latin typeface="+mn-lt"/>
                <a:cs typeface="Times New Roman"/>
              </a:rPr>
              <a:t>MetroPlusHealth</a:t>
            </a:r>
            <a:r>
              <a:rPr lang="en-US" sz="2000" b="1">
                <a:latin typeface="+mn-lt"/>
                <a:cs typeface="Times New Roman"/>
              </a:rPr>
              <a:t> </a:t>
            </a:r>
            <a:r>
              <a:rPr lang="en-US" sz="2000" b="1" err="1">
                <a:latin typeface="+mn-lt"/>
                <a:cs typeface="Times New Roman"/>
              </a:rPr>
              <a:t>MarketPlace</a:t>
            </a:r>
            <a:r>
              <a:rPr lang="en-US" sz="2000" b="1">
                <a:latin typeface="+mn-lt"/>
                <a:cs typeface="Times New Roman"/>
              </a:rPr>
              <a:t> Facilitated Enrollers (FEs) can assist with  enrollment of uninsured people into their plans in person at an  enrollment location, home visit or by contacting the NYSOH website:  https://nystateofhealth.ny.gov/.</a:t>
            </a:r>
          </a:p>
          <a:p>
            <a:pPr marL="285750" indent="-285750">
              <a:buClr>
                <a:schemeClr val="bg2"/>
              </a:buClr>
              <a:buFont typeface="Arial" panose="020B0604020202020204" pitchFamily="34" charset="0"/>
              <a:buChar char="•"/>
            </a:pPr>
            <a:r>
              <a:rPr lang="en-US" sz="2000" b="1">
                <a:latin typeface="+mn-lt"/>
                <a:cs typeface="Times New Roman"/>
              </a:rPr>
              <a:t>Plan Facilitated Enrollers cannot enroll Fee for Service (FFS)  Medicaid recipients; this is also true for </a:t>
            </a:r>
            <a:r>
              <a:rPr lang="en-US" sz="2000" b="1" err="1">
                <a:latin typeface="+mn-lt"/>
                <a:cs typeface="Times New Roman"/>
              </a:rPr>
              <a:t>MetroPlusHealth</a:t>
            </a:r>
            <a:r>
              <a:rPr lang="en-US" sz="2000" b="1">
                <a:latin typeface="+mn-lt"/>
                <a:cs typeface="Times New Roman"/>
              </a:rPr>
              <a:t> HIV SNP Facilitated Enrollers.</a:t>
            </a:r>
          </a:p>
          <a:p>
            <a:pPr marL="742950" lvl="1" indent="-285750">
              <a:buFont typeface="Arial" panose="020B0604020202020204" pitchFamily="34" charset="0"/>
              <a:buChar char="•"/>
            </a:pPr>
            <a:r>
              <a:rPr lang="en-US" sz="1800">
                <a:latin typeface="+mn-lt"/>
                <a:cs typeface="Times New Roman"/>
              </a:rPr>
              <a:t>If you have a patient who is in FFS Medicaid and wants to enroll in a  Medicaid Managed Care Plan, please instruct them to call NY Medicaid  CHOICE at 800-505-5678.</a:t>
            </a:r>
          </a:p>
          <a:p>
            <a:pPr marL="285750" indent="-285750">
              <a:buClr>
                <a:schemeClr val="bg2"/>
              </a:buClr>
              <a:buFont typeface="Arial" panose="020B0604020202020204" pitchFamily="34" charset="0"/>
              <a:buChar char="•"/>
            </a:pPr>
            <a:r>
              <a:rPr lang="en-US" sz="2000" b="1">
                <a:latin typeface="+mn-lt"/>
                <a:cs typeface="Times New Roman"/>
              </a:rPr>
              <a:t>As a result of these changes, </a:t>
            </a:r>
            <a:r>
              <a:rPr lang="en-US" sz="2000" b="1" err="1">
                <a:latin typeface="+mn-lt"/>
                <a:cs typeface="Times New Roman"/>
              </a:rPr>
              <a:t>MetroPlusHealth</a:t>
            </a:r>
            <a:r>
              <a:rPr lang="en-US" sz="2000" b="1">
                <a:latin typeface="+mn-lt"/>
                <a:cs typeface="Times New Roman"/>
              </a:rPr>
              <a:t> HIV SNP Facilitated Enrollers  (FEs) are no longer located in the NYC Health + Hospitals HIV clinics; they may be able to conduct workshops/educational activities.</a:t>
            </a:r>
          </a:p>
          <a:p>
            <a:pPr marL="285750" indent="-285750">
              <a:buClr>
                <a:schemeClr val="bg2"/>
              </a:buClr>
              <a:buFont typeface="Arial" panose="020B0604020202020204" pitchFamily="34" charset="0"/>
              <a:buChar char="•"/>
            </a:pPr>
            <a:r>
              <a:rPr lang="en-US" sz="2000" b="1">
                <a:latin typeface="+mn-lt"/>
                <a:cs typeface="Times New Roman"/>
              </a:rPr>
              <a:t>In addition to enrolling the uninsured, plans are expected to  concentrate on retaining current members.</a:t>
            </a:r>
          </a:p>
          <a:p>
            <a:endParaRPr lang="en-US"/>
          </a:p>
        </p:txBody>
      </p:sp>
    </p:spTree>
    <p:extLst>
      <p:ext uri="{BB962C8B-B14F-4D97-AF65-F5344CB8AC3E}">
        <p14:creationId xmlns:p14="http://schemas.microsoft.com/office/powerpoint/2010/main" val="21754179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40CABE-693A-7B52-1ECB-DB3FAB25A469}"/>
              </a:ext>
            </a:extLst>
          </p:cNvPr>
          <p:cNvSpPr>
            <a:spLocks noGrp="1"/>
          </p:cNvSpPr>
          <p:nvPr>
            <p:ph type="body" sz="quarter" idx="10"/>
          </p:nvPr>
        </p:nvSpPr>
        <p:spPr>
          <a:xfrm>
            <a:off x="0" y="-7"/>
            <a:ext cx="12192000" cy="1181903"/>
          </a:xfrm>
        </p:spPr>
        <p:txBody>
          <a:bodyPr/>
          <a:lstStyle/>
          <a:p>
            <a:pPr algn="ctr"/>
            <a:r>
              <a:rPr lang="en-US" sz="4300" b="1" spc="-15" dirty="0">
                <a:latin typeface="+mj-lt"/>
                <a:cs typeface="Calibri" panose="020F0502020204030204" pitchFamily="34" charset="0"/>
              </a:rPr>
              <a:t>Assistance with MetroPlusHealth </a:t>
            </a:r>
            <a:br>
              <a:rPr lang="en-US" sz="4300" b="1" spc="-15" dirty="0">
                <a:latin typeface="+mj-lt"/>
                <a:cs typeface="Calibri" panose="020F0502020204030204" pitchFamily="34" charset="0"/>
              </a:rPr>
            </a:br>
            <a:r>
              <a:rPr lang="en-US" sz="4300" b="1" spc="-15" dirty="0">
                <a:latin typeface="+mj-lt"/>
                <a:cs typeface="Calibri" panose="020F0502020204030204" pitchFamily="34" charset="0"/>
              </a:rPr>
              <a:t>MFE Marketplace, cont’d</a:t>
            </a:r>
            <a:endParaRPr lang="en-US" sz="4300" b="1" dirty="0">
              <a:latin typeface="+mj-lt"/>
            </a:endParaRPr>
          </a:p>
        </p:txBody>
      </p:sp>
      <p:sp>
        <p:nvSpPr>
          <p:cNvPr id="4" name="Content Placeholder 3">
            <a:extLst>
              <a:ext uri="{FF2B5EF4-FFF2-40B4-BE49-F238E27FC236}">
                <a16:creationId xmlns:a16="http://schemas.microsoft.com/office/drawing/2014/main" id="{FABA0859-4E36-CEF7-6D25-D37D24634B6C}"/>
              </a:ext>
            </a:extLst>
          </p:cNvPr>
          <p:cNvSpPr>
            <a:spLocks noGrp="1"/>
          </p:cNvSpPr>
          <p:nvPr>
            <p:ph sz="quarter" idx="11"/>
          </p:nvPr>
        </p:nvSpPr>
        <p:spPr>
          <a:xfrm>
            <a:off x="883919" y="1338943"/>
            <a:ext cx="10791009" cy="4564698"/>
          </a:xfrm>
        </p:spPr>
        <p:txBody>
          <a:bodyPr/>
          <a:lstStyle/>
          <a:p>
            <a:pPr marL="355600" marR="5080" indent="-342900" algn="just">
              <a:lnSpc>
                <a:spcPct val="100000"/>
              </a:lnSpc>
              <a:spcBef>
                <a:spcPts val="100"/>
              </a:spcBef>
              <a:buClr>
                <a:srgbClr val="FFD962"/>
              </a:buClr>
              <a:buFont typeface="Wingdings" panose="05000000000000000000" pitchFamily="2" charset="2"/>
              <a:buChar char="Ø"/>
              <a:tabLst>
                <a:tab pos="355600" algn="l"/>
              </a:tabLst>
            </a:pPr>
            <a:r>
              <a:rPr lang="en-US" spc="5" dirty="0">
                <a:latin typeface="+mn-lt"/>
                <a:cs typeface="Arial"/>
              </a:rPr>
              <a:t>There </a:t>
            </a:r>
            <a:r>
              <a:rPr lang="en-US" spc="-10" dirty="0">
                <a:latin typeface="+mn-lt"/>
                <a:cs typeface="Arial"/>
              </a:rPr>
              <a:t>are </a:t>
            </a:r>
            <a:r>
              <a:rPr lang="en-US" dirty="0">
                <a:latin typeface="+mn-lt"/>
                <a:cs typeface="Arial"/>
              </a:rPr>
              <a:t>no </a:t>
            </a:r>
            <a:r>
              <a:rPr lang="en-US" spc="-10" dirty="0">
                <a:latin typeface="+mn-lt"/>
                <a:cs typeface="Arial"/>
              </a:rPr>
              <a:t>changes </a:t>
            </a:r>
            <a:r>
              <a:rPr lang="en-US" dirty="0">
                <a:latin typeface="+mn-lt"/>
                <a:cs typeface="Arial"/>
              </a:rPr>
              <a:t>to </a:t>
            </a:r>
            <a:r>
              <a:rPr lang="en-US" spc="-15" dirty="0">
                <a:latin typeface="+mn-lt"/>
                <a:cs typeface="Arial"/>
              </a:rPr>
              <a:t>the </a:t>
            </a:r>
            <a:r>
              <a:rPr lang="en-US" spc="-5" dirty="0">
                <a:latin typeface="+mn-lt"/>
                <a:cs typeface="Arial"/>
              </a:rPr>
              <a:t>NY </a:t>
            </a:r>
            <a:r>
              <a:rPr lang="en-US" spc="-10" dirty="0">
                <a:latin typeface="+mn-lt"/>
                <a:cs typeface="Arial"/>
              </a:rPr>
              <a:t>State </a:t>
            </a:r>
            <a:r>
              <a:rPr lang="en-US" dirty="0">
                <a:latin typeface="+mn-lt"/>
                <a:cs typeface="Arial"/>
              </a:rPr>
              <a:t>of </a:t>
            </a:r>
            <a:r>
              <a:rPr lang="en-US" spc="-5" dirty="0">
                <a:latin typeface="+mn-lt"/>
                <a:cs typeface="Arial"/>
              </a:rPr>
              <a:t>Health application </a:t>
            </a:r>
            <a:r>
              <a:rPr lang="en-US" dirty="0">
                <a:latin typeface="+mn-lt"/>
                <a:cs typeface="Arial"/>
              </a:rPr>
              <a:t>and </a:t>
            </a:r>
            <a:r>
              <a:rPr lang="en-US" spc="-5" dirty="0">
                <a:latin typeface="+mn-lt"/>
                <a:cs typeface="Arial"/>
              </a:rPr>
              <a:t>there </a:t>
            </a:r>
            <a:r>
              <a:rPr lang="en-US" spc="-20" dirty="0">
                <a:latin typeface="+mn-lt"/>
                <a:cs typeface="Arial"/>
              </a:rPr>
              <a:t>are </a:t>
            </a:r>
            <a:r>
              <a:rPr lang="en-US" dirty="0">
                <a:latin typeface="+mn-lt"/>
                <a:cs typeface="Arial"/>
              </a:rPr>
              <a:t>no</a:t>
            </a:r>
            <a:r>
              <a:rPr lang="en-US" spc="5" dirty="0">
                <a:latin typeface="+mn-lt"/>
                <a:cs typeface="Arial"/>
              </a:rPr>
              <a:t> </a:t>
            </a:r>
            <a:r>
              <a:rPr lang="en-US" spc="-10" dirty="0">
                <a:latin typeface="+mn-lt"/>
                <a:cs typeface="Arial"/>
              </a:rPr>
              <a:t>additional</a:t>
            </a:r>
            <a:r>
              <a:rPr lang="en-US" spc="-5" dirty="0">
                <a:latin typeface="+mn-lt"/>
                <a:cs typeface="Arial"/>
              </a:rPr>
              <a:t> eligibility</a:t>
            </a:r>
            <a:r>
              <a:rPr lang="en-US" dirty="0">
                <a:latin typeface="+mn-lt"/>
                <a:cs typeface="Arial"/>
              </a:rPr>
              <a:t> </a:t>
            </a:r>
            <a:r>
              <a:rPr lang="en-US" spc="-5" dirty="0">
                <a:latin typeface="+mn-lt"/>
                <a:cs typeface="Arial"/>
              </a:rPr>
              <a:t>questions</a:t>
            </a:r>
            <a:r>
              <a:rPr lang="en-US" dirty="0">
                <a:latin typeface="+mn-lt"/>
                <a:cs typeface="Arial"/>
              </a:rPr>
              <a:t> </a:t>
            </a:r>
            <a:r>
              <a:rPr lang="en-US" spc="-20" dirty="0">
                <a:latin typeface="+mn-lt"/>
                <a:cs typeface="Arial"/>
              </a:rPr>
              <a:t>or</a:t>
            </a:r>
            <a:r>
              <a:rPr lang="en-US" spc="-15" dirty="0">
                <a:latin typeface="+mn-lt"/>
                <a:cs typeface="Arial"/>
              </a:rPr>
              <a:t> </a:t>
            </a:r>
            <a:r>
              <a:rPr lang="en-US" spc="-5" dirty="0">
                <a:latin typeface="+mn-lt"/>
                <a:cs typeface="Arial"/>
              </a:rPr>
              <a:t>documentation</a:t>
            </a:r>
            <a:r>
              <a:rPr lang="en-US" spc="490" dirty="0">
                <a:latin typeface="+mn-lt"/>
                <a:cs typeface="Arial"/>
              </a:rPr>
              <a:t> </a:t>
            </a:r>
            <a:r>
              <a:rPr lang="en-US" spc="-5" dirty="0">
                <a:latin typeface="+mn-lt"/>
                <a:cs typeface="Arial"/>
              </a:rPr>
              <a:t>requirements</a:t>
            </a:r>
            <a:r>
              <a:rPr lang="en-US" spc="490" dirty="0">
                <a:latin typeface="+mn-lt"/>
                <a:cs typeface="Arial"/>
              </a:rPr>
              <a:t> </a:t>
            </a:r>
            <a:r>
              <a:rPr lang="en-US" spc="-20" dirty="0">
                <a:latin typeface="+mn-lt"/>
                <a:cs typeface="Arial"/>
              </a:rPr>
              <a:t>for </a:t>
            </a:r>
            <a:r>
              <a:rPr lang="en-US" spc="-15" dirty="0">
                <a:latin typeface="+mn-lt"/>
                <a:cs typeface="Arial"/>
              </a:rPr>
              <a:t> </a:t>
            </a:r>
            <a:r>
              <a:rPr lang="en-US" spc="5" dirty="0">
                <a:latin typeface="+mn-lt"/>
                <a:cs typeface="Arial"/>
              </a:rPr>
              <a:t>people</a:t>
            </a:r>
            <a:r>
              <a:rPr lang="en-US" spc="-70" dirty="0">
                <a:latin typeface="+mn-lt"/>
                <a:cs typeface="Arial"/>
              </a:rPr>
              <a:t> </a:t>
            </a:r>
            <a:r>
              <a:rPr lang="en-US" dirty="0">
                <a:latin typeface="+mn-lt"/>
                <a:cs typeface="Arial"/>
              </a:rPr>
              <a:t>to</a:t>
            </a:r>
            <a:r>
              <a:rPr lang="en-US" spc="-25" dirty="0">
                <a:latin typeface="+mn-lt"/>
                <a:cs typeface="Arial"/>
              </a:rPr>
              <a:t> </a:t>
            </a:r>
            <a:r>
              <a:rPr lang="en-US" spc="5" dirty="0">
                <a:latin typeface="+mn-lt"/>
                <a:cs typeface="Arial"/>
              </a:rPr>
              <a:t>enroll</a:t>
            </a:r>
            <a:r>
              <a:rPr lang="en-US" spc="-40" dirty="0">
                <a:latin typeface="+mn-lt"/>
                <a:cs typeface="Arial"/>
              </a:rPr>
              <a:t> </a:t>
            </a:r>
            <a:r>
              <a:rPr lang="en-US" spc="10" dirty="0">
                <a:latin typeface="+mn-lt"/>
                <a:cs typeface="Arial"/>
              </a:rPr>
              <a:t>in</a:t>
            </a:r>
            <a:r>
              <a:rPr lang="en-US" spc="-65" dirty="0">
                <a:latin typeface="+mn-lt"/>
                <a:cs typeface="Arial"/>
              </a:rPr>
              <a:t> SNP.</a:t>
            </a:r>
            <a:endParaRPr lang="en-US" dirty="0">
              <a:latin typeface="+mn-lt"/>
              <a:cs typeface="Arial"/>
            </a:endParaRPr>
          </a:p>
          <a:p>
            <a:pPr marL="355600" marR="5715" indent="-342900" algn="just">
              <a:lnSpc>
                <a:spcPct val="100000"/>
              </a:lnSpc>
              <a:spcBef>
                <a:spcPts val="1620"/>
              </a:spcBef>
              <a:buClr>
                <a:srgbClr val="FFD962"/>
              </a:buClr>
              <a:buFont typeface="Wingdings" panose="05000000000000000000" pitchFamily="2" charset="2"/>
              <a:buChar char="Ø"/>
              <a:tabLst>
                <a:tab pos="355600" algn="l"/>
              </a:tabLst>
            </a:pPr>
            <a:r>
              <a:rPr lang="en-US" dirty="0">
                <a:latin typeface="+mn-lt"/>
                <a:cs typeface="Arial"/>
              </a:rPr>
              <a:t>If </a:t>
            </a:r>
            <a:r>
              <a:rPr lang="en-US" spc="-5" dirty="0">
                <a:latin typeface="+mn-lt"/>
                <a:cs typeface="Arial"/>
              </a:rPr>
              <a:t>a </a:t>
            </a:r>
            <a:r>
              <a:rPr lang="en-US" spc="-10" dirty="0">
                <a:latin typeface="+mn-lt"/>
                <a:cs typeface="Arial"/>
              </a:rPr>
              <a:t>member </a:t>
            </a:r>
            <a:r>
              <a:rPr lang="en-US" spc="5" dirty="0">
                <a:latin typeface="+mn-lt"/>
                <a:cs typeface="Arial"/>
              </a:rPr>
              <a:t>believes </a:t>
            </a:r>
            <a:r>
              <a:rPr lang="en-US" dirty="0">
                <a:latin typeface="+mn-lt"/>
                <a:cs typeface="Arial"/>
              </a:rPr>
              <a:t>he/she </a:t>
            </a:r>
            <a:r>
              <a:rPr lang="en-US" spc="10" dirty="0">
                <a:latin typeface="+mn-lt"/>
                <a:cs typeface="Arial"/>
              </a:rPr>
              <a:t>is </a:t>
            </a:r>
            <a:r>
              <a:rPr lang="en-US" spc="-5" dirty="0">
                <a:latin typeface="+mn-lt"/>
                <a:cs typeface="Arial"/>
              </a:rPr>
              <a:t>eligible, he/she </a:t>
            </a:r>
            <a:r>
              <a:rPr lang="en-US" dirty="0">
                <a:latin typeface="+mn-lt"/>
                <a:cs typeface="Arial"/>
              </a:rPr>
              <a:t>can </a:t>
            </a:r>
            <a:r>
              <a:rPr lang="en-US" spc="-5" dirty="0">
                <a:latin typeface="+mn-lt"/>
                <a:cs typeface="Arial"/>
              </a:rPr>
              <a:t>enroll, </a:t>
            </a:r>
            <a:r>
              <a:rPr lang="en-US" spc="-10" dirty="0">
                <a:latin typeface="+mn-lt"/>
                <a:cs typeface="Arial"/>
              </a:rPr>
              <a:t>and </a:t>
            </a:r>
            <a:r>
              <a:rPr lang="en-US" dirty="0">
                <a:latin typeface="+mn-lt"/>
                <a:cs typeface="Arial"/>
              </a:rPr>
              <a:t>the </a:t>
            </a:r>
            <a:r>
              <a:rPr lang="en-US" spc="-10" dirty="0">
                <a:latin typeface="+mn-lt"/>
                <a:cs typeface="Arial"/>
              </a:rPr>
              <a:t>SNP </a:t>
            </a:r>
            <a:r>
              <a:rPr lang="en-US" spc="-5" dirty="0">
                <a:latin typeface="+mn-lt"/>
                <a:cs typeface="Arial"/>
              </a:rPr>
              <a:t>will </a:t>
            </a:r>
            <a:r>
              <a:rPr lang="en-US" spc="5" dirty="0">
                <a:latin typeface="+mn-lt"/>
                <a:cs typeface="Arial"/>
              </a:rPr>
              <a:t>verify</a:t>
            </a:r>
            <a:r>
              <a:rPr lang="en-US" spc="-75" dirty="0">
                <a:latin typeface="+mn-lt"/>
                <a:cs typeface="Arial"/>
              </a:rPr>
              <a:t> </a:t>
            </a:r>
            <a:r>
              <a:rPr lang="en-US" spc="-5" dirty="0">
                <a:latin typeface="+mn-lt"/>
                <a:cs typeface="Arial"/>
              </a:rPr>
              <a:t>eligibility.</a:t>
            </a:r>
          </a:p>
          <a:p>
            <a:pPr marL="355600" indent="-342900">
              <a:lnSpc>
                <a:spcPct val="100000"/>
              </a:lnSpc>
              <a:spcBef>
                <a:spcPts val="1620"/>
              </a:spcBef>
              <a:buClr>
                <a:srgbClr val="FFD962"/>
              </a:buClr>
              <a:buFont typeface="Wingdings" panose="05000000000000000000" pitchFamily="2" charset="2"/>
              <a:buChar char="v"/>
              <a:tabLst>
                <a:tab pos="354965" algn="l"/>
                <a:tab pos="355600" algn="l"/>
              </a:tabLst>
            </a:pPr>
            <a:r>
              <a:rPr lang="en-US" spc="5" dirty="0">
                <a:latin typeface="+mn-lt"/>
                <a:cs typeface="Arial"/>
              </a:rPr>
              <a:t>Ways</a:t>
            </a:r>
            <a:r>
              <a:rPr lang="en-US" spc="-105" dirty="0">
                <a:latin typeface="+mn-lt"/>
                <a:cs typeface="Arial"/>
              </a:rPr>
              <a:t> </a:t>
            </a:r>
            <a:r>
              <a:rPr lang="en-US" dirty="0">
                <a:latin typeface="+mn-lt"/>
                <a:cs typeface="Arial"/>
              </a:rPr>
              <a:t>to</a:t>
            </a:r>
            <a:r>
              <a:rPr lang="en-US" spc="15" dirty="0">
                <a:latin typeface="+mn-lt"/>
                <a:cs typeface="Arial"/>
              </a:rPr>
              <a:t> </a:t>
            </a:r>
            <a:r>
              <a:rPr lang="en-US" dirty="0">
                <a:latin typeface="+mn-lt"/>
                <a:cs typeface="Arial"/>
              </a:rPr>
              <a:t>connect</a:t>
            </a:r>
            <a:r>
              <a:rPr lang="en-US" spc="-60" dirty="0">
                <a:latin typeface="+mn-lt"/>
                <a:cs typeface="Arial"/>
              </a:rPr>
              <a:t> </a:t>
            </a:r>
            <a:r>
              <a:rPr lang="en-US" spc="-5" dirty="0">
                <a:latin typeface="+mn-lt"/>
                <a:cs typeface="Arial"/>
              </a:rPr>
              <a:t>with</a:t>
            </a:r>
            <a:r>
              <a:rPr lang="en-US" spc="15" dirty="0">
                <a:latin typeface="+mn-lt"/>
                <a:cs typeface="Arial"/>
              </a:rPr>
              <a:t> </a:t>
            </a:r>
            <a:r>
              <a:rPr lang="en-US" spc="-5" dirty="0">
                <a:latin typeface="+mn-lt"/>
                <a:cs typeface="Arial"/>
              </a:rPr>
              <a:t>a</a:t>
            </a:r>
            <a:r>
              <a:rPr lang="en-US" spc="10" dirty="0">
                <a:latin typeface="+mn-lt"/>
                <a:cs typeface="Arial"/>
              </a:rPr>
              <a:t> </a:t>
            </a:r>
            <a:r>
              <a:rPr lang="en-US" dirty="0" err="1">
                <a:latin typeface="+mn-lt"/>
                <a:cs typeface="Arial"/>
              </a:rPr>
              <a:t>MarketPlace</a:t>
            </a:r>
            <a:r>
              <a:rPr lang="en-US" spc="-20" dirty="0">
                <a:latin typeface="+mn-lt"/>
                <a:cs typeface="Arial"/>
              </a:rPr>
              <a:t> </a:t>
            </a:r>
            <a:r>
              <a:rPr lang="en-US" spc="5" dirty="0">
                <a:latin typeface="+mn-lt"/>
                <a:cs typeface="Arial"/>
              </a:rPr>
              <a:t>Facilitated</a:t>
            </a:r>
            <a:r>
              <a:rPr lang="en-US" spc="-130" dirty="0">
                <a:latin typeface="+mn-lt"/>
                <a:cs typeface="Arial"/>
              </a:rPr>
              <a:t> </a:t>
            </a:r>
            <a:r>
              <a:rPr lang="en-US" spc="5" dirty="0">
                <a:latin typeface="+mn-lt"/>
                <a:cs typeface="Arial"/>
              </a:rPr>
              <a:t>Enroller</a:t>
            </a:r>
            <a:r>
              <a:rPr lang="en-US" spc="-90" dirty="0">
                <a:latin typeface="+mn-lt"/>
                <a:cs typeface="Arial"/>
              </a:rPr>
              <a:t> </a:t>
            </a:r>
            <a:r>
              <a:rPr lang="en-US" dirty="0">
                <a:latin typeface="+mn-lt"/>
                <a:cs typeface="Arial"/>
              </a:rPr>
              <a:t>(FE):</a:t>
            </a:r>
          </a:p>
          <a:p>
            <a:pPr marL="812165" marR="5080" lvl="1" indent="-342900">
              <a:lnSpc>
                <a:spcPct val="100600"/>
              </a:lnSpc>
              <a:spcBef>
                <a:spcPts val="409"/>
              </a:spcBef>
              <a:buFont typeface="Wingdings" panose="05000000000000000000" pitchFamily="2" charset="2"/>
              <a:buChar char="q"/>
              <a:tabLst>
                <a:tab pos="757555" algn="l"/>
                <a:tab pos="758190" algn="l"/>
              </a:tabLst>
            </a:pPr>
            <a:r>
              <a:rPr lang="en-US" spc="-10" dirty="0">
                <a:latin typeface="+mn-lt"/>
                <a:cs typeface="Arial"/>
              </a:rPr>
              <a:t>Contact a Facilitated Enroller at 1-855-809-4073 and press option # 3 to enroll</a:t>
            </a:r>
          </a:p>
          <a:p>
            <a:pPr marL="812165" marR="5080" lvl="1" indent="-342900">
              <a:lnSpc>
                <a:spcPct val="100600"/>
              </a:lnSpc>
              <a:spcBef>
                <a:spcPts val="409"/>
              </a:spcBef>
              <a:buFont typeface="Wingdings" panose="05000000000000000000" pitchFamily="2" charset="2"/>
              <a:buChar char="q"/>
              <a:tabLst>
                <a:tab pos="757555" algn="l"/>
                <a:tab pos="758190" algn="l"/>
              </a:tabLst>
            </a:pPr>
            <a:r>
              <a:rPr lang="en-US" spc="-10" dirty="0">
                <a:latin typeface="+mn-lt"/>
                <a:cs typeface="Arial"/>
              </a:rPr>
              <a:t>Visit or website at www.metroplus.org and go to our “Virtual Office” to find a Facilitated Enroller near you and who speaks your language</a:t>
            </a:r>
          </a:p>
          <a:p>
            <a:pPr marL="812165" marR="5080" lvl="1" indent="-342900">
              <a:lnSpc>
                <a:spcPct val="100600"/>
              </a:lnSpc>
              <a:spcBef>
                <a:spcPts val="409"/>
              </a:spcBef>
              <a:buFont typeface="Wingdings" panose="05000000000000000000" pitchFamily="2" charset="2"/>
              <a:buChar char="q"/>
              <a:tabLst>
                <a:tab pos="757555" algn="l"/>
                <a:tab pos="758190" algn="l"/>
              </a:tabLst>
            </a:pPr>
            <a:r>
              <a:rPr lang="en-US" spc="-10" dirty="0">
                <a:latin typeface="+mn-lt"/>
                <a:cs typeface="Arial"/>
              </a:rPr>
              <a:t>Fill out the “Contact Us” form on our website at www.metroplus.org and a Facilitated Enroller will contact you ASAP</a:t>
            </a:r>
          </a:p>
          <a:p>
            <a:endParaRPr lang="en-US" dirty="0"/>
          </a:p>
        </p:txBody>
      </p:sp>
    </p:spTree>
    <p:extLst>
      <p:ext uri="{BB962C8B-B14F-4D97-AF65-F5344CB8AC3E}">
        <p14:creationId xmlns:p14="http://schemas.microsoft.com/office/powerpoint/2010/main" val="1340224051"/>
      </p:ext>
    </p:extLst>
  </p:cSld>
  <p:clrMapOvr>
    <a:masterClrMapping/>
  </p:clrMapOvr>
  <p:extLst>
    <p:ext uri="{6950BFC3-D8DA-4A85-94F7-54DA5524770B}">
      <p188:commentRel xmlns:p188="http://schemas.microsoft.com/office/powerpoint/2018/8/main" r:id="rId2"/>
    </p:ext>
  </p:extLs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567214-9BE8-C143-E7A9-4886C4CA1EFA}"/>
              </a:ext>
            </a:extLst>
          </p:cNvPr>
          <p:cNvSpPr>
            <a:spLocks noGrp="1"/>
          </p:cNvSpPr>
          <p:nvPr>
            <p:ph type="body" sz="quarter" idx="10"/>
          </p:nvPr>
        </p:nvSpPr>
        <p:spPr/>
        <p:txBody>
          <a:bodyPr/>
          <a:lstStyle/>
          <a:p>
            <a:r>
              <a:rPr lang="en-US" b="1" spc="-35">
                <a:latin typeface="+mj-lt"/>
              </a:rPr>
              <a:t>Key</a:t>
            </a:r>
            <a:r>
              <a:rPr lang="en-US" b="1" spc="-25">
                <a:latin typeface="+mj-lt"/>
              </a:rPr>
              <a:t> </a:t>
            </a:r>
            <a:r>
              <a:rPr lang="en-US" b="1" spc="-20">
                <a:latin typeface="+mj-lt"/>
              </a:rPr>
              <a:t>Points to </a:t>
            </a:r>
            <a:r>
              <a:rPr lang="en-US" b="1" spc="-10">
                <a:latin typeface="+mj-lt"/>
              </a:rPr>
              <a:t>Remember</a:t>
            </a:r>
            <a:endParaRPr lang="en-US" b="1">
              <a:latin typeface="+mj-lt"/>
            </a:endParaRPr>
          </a:p>
        </p:txBody>
      </p:sp>
      <p:grpSp>
        <p:nvGrpSpPr>
          <p:cNvPr id="5" name="object 7">
            <a:extLst>
              <a:ext uri="{FF2B5EF4-FFF2-40B4-BE49-F238E27FC236}">
                <a16:creationId xmlns:a16="http://schemas.microsoft.com/office/drawing/2014/main" id="{D4F57747-3785-A359-542B-74DEEA521B20}"/>
              </a:ext>
            </a:extLst>
          </p:cNvPr>
          <p:cNvGrpSpPr/>
          <p:nvPr/>
        </p:nvGrpSpPr>
        <p:grpSpPr>
          <a:xfrm>
            <a:off x="274320" y="1355838"/>
            <a:ext cx="11643360" cy="626745"/>
            <a:chOff x="274320" y="1355838"/>
            <a:chExt cx="11643360" cy="626745"/>
          </a:xfrm>
        </p:grpSpPr>
        <p:sp>
          <p:nvSpPr>
            <p:cNvPr id="6" name="object 8">
              <a:extLst>
                <a:ext uri="{FF2B5EF4-FFF2-40B4-BE49-F238E27FC236}">
                  <a16:creationId xmlns:a16="http://schemas.microsoft.com/office/drawing/2014/main" id="{E05BBC52-B0D6-18EB-9494-C20048767C91}"/>
                </a:ext>
              </a:extLst>
            </p:cNvPr>
            <p:cNvSpPr/>
            <p:nvPr/>
          </p:nvSpPr>
          <p:spPr>
            <a:xfrm>
              <a:off x="274320" y="1355838"/>
              <a:ext cx="11643360" cy="626745"/>
            </a:xfrm>
            <a:custGeom>
              <a:avLst/>
              <a:gdLst/>
              <a:ahLst/>
              <a:cxnLst/>
              <a:rect l="l" t="t" r="r" b="b"/>
              <a:pathLst>
                <a:path w="11643360" h="626744">
                  <a:moveTo>
                    <a:pt x="11580749" y="0"/>
                  </a:moveTo>
                  <a:lnTo>
                    <a:pt x="62636" y="0"/>
                  </a:lnTo>
                  <a:lnTo>
                    <a:pt x="38254" y="4925"/>
                  </a:lnTo>
                  <a:lnTo>
                    <a:pt x="18345" y="18351"/>
                  </a:lnTo>
                  <a:lnTo>
                    <a:pt x="4922" y="38254"/>
                  </a:lnTo>
                  <a:lnTo>
                    <a:pt x="0" y="62611"/>
                  </a:lnTo>
                  <a:lnTo>
                    <a:pt x="0" y="563753"/>
                  </a:lnTo>
                  <a:lnTo>
                    <a:pt x="4922" y="588109"/>
                  </a:lnTo>
                  <a:lnTo>
                    <a:pt x="18345" y="608012"/>
                  </a:lnTo>
                  <a:lnTo>
                    <a:pt x="38254" y="621438"/>
                  </a:lnTo>
                  <a:lnTo>
                    <a:pt x="62636" y="626363"/>
                  </a:lnTo>
                  <a:lnTo>
                    <a:pt x="11580749" y="626363"/>
                  </a:lnTo>
                  <a:lnTo>
                    <a:pt x="11605105" y="621438"/>
                  </a:lnTo>
                  <a:lnTo>
                    <a:pt x="11625008" y="608012"/>
                  </a:lnTo>
                  <a:lnTo>
                    <a:pt x="11638434" y="588109"/>
                  </a:lnTo>
                  <a:lnTo>
                    <a:pt x="11643360" y="563753"/>
                  </a:lnTo>
                  <a:lnTo>
                    <a:pt x="11643360" y="62611"/>
                  </a:lnTo>
                  <a:lnTo>
                    <a:pt x="11638434" y="38254"/>
                  </a:lnTo>
                  <a:lnTo>
                    <a:pt x="11625008" y="18351"/>
                  </a:lnTo>
                  <a:lnTo>
                    <a:pt x="11605105" y="4925"/>
                  </a:lnTo>
                  <a:lnTo>
                    <a:pt x="11580749" y="0"/>
                  </a:lnTo>
                  <a:close/>
                </a:path>
              </a:pathLst>
            </a:custGeom>
            <a:solidFill>
              <a:schemeClr val="bg2">
                <a:lumMod val="60000"/>
                <a:lumOff val="40000"/>
              </a:schemeClr>
            </a:solidFill>
          </p:spPr>
          <p:txBody>
            <a:bodyPr wrap="square" lIns="0" tIns="0" rIns="0" bIns="0" rtlCol="0"/>
            <a:lstStyle/>
            <a:p>
              <a:r>
                <a:rPr lang="en-US" sz="1800" spc="-5">
                  <a:latin typeface="Georgia"/>
                  <a:cs typeface="Georgia"/>
                </a:rPr>
                <a:t>	</a:t>
              </a:r>
              <a:r>
                <a:rPr lang="en-US" spc="-5">
                  <a:solidFill>
                    <a:schemeClr val="bg1"/>
                  </a:solidFill>
                  <a:cs typeface="Georgia"/>
                </a:rPr>
                <a:t>Check</a:t>
              </a:r>
              <a:r>
                <a:rPr lang="en-US" spc="-20">
                  <a:solidFill>
                    <a:schemeClr val="bg1"/>
                  </a:solidFill>
                  <a:cs typeface="Georgia"/>
                </a:rPr>
                <a:t> </a:t>
              </a:r>
              <a:r>
                <a:rPr lang="en-US">
                  <a:solidFill>
                    <a:schemeClr val="bg1"/>
                  </a:solidFill>
                  <a:cs typeface="Georgia"/>
                </a:rPr>
                <a:t>eligibility</a:t>
              </a:r>
              <a:r>
                <a:rPr lang="en-US" spc="-45">
                  <a:solidFill>
                    <a:schemeClr val="bg1"/>
                  </a:solidFill>
                  <a:cs typeface="Georgia"/>
                </a:rPr>
                <a:t> </a:t>
              </a:r>
              <a:r>
                <a:rPr lang="en-US" spc="-5">
                  <a:solidFill>
                    <a:schemeClr val="bg1"/>
                  </a:solidFill>
                  <a:cs typeface="Georgia"/>
                </a:rPr>
                <a:t>for each</a:t>
              </a:r>
              <a:r>
                <a:rPr lang="en-US" spc="-15">
                  <a:solidFill>
                    <a:schemeClr val="bg1"/>
                  </a:solidFill>
                  <a:cs typeface="Georgia"/>
                </a:rPr>
                <a:t> </a:t>
              </a:r>
              <a:r>
                <a:rPr lang="en-US" spc="-5">
                  <a:solidFill>
                    <a:schemeClr val="bg1"/>
                  </a:solidFill>
                  <a:cs typeface="Georgia"/>
                </a:rPr>
                <a:t>visit</a:t>
              </a:r>
              <a:endParaRPr lang="en-US">
                <a:solidFill>
                  <a:schemeClr val="bg1"/>
                </a:solidFill>
                <a:cs typeface="Georgia"/>
              </a:endParaRPr>
            </a:p>
            <a:p>
              <a:endParaRPr/>
            </a:p>
          </p:txBody>
        </p:sp>
        <p:sp>
          <p:nvSpPr>
            <p:cNvPr id="7" name="object 9">
              <a:extLst>
                <a:ext uri="{FF2B5EF4-FFF2-40B4-BE49-F238E27FC236}">
                  <a16:creationId xmlns:a16="http://schemas.microsoft.com/office/drawing/2014/main" id="{2EF73B95-3A0A-9E70-C3B0-9AA7A01AA474}"/>
                </a:ext>
              </a:extLst>
            </p:cNvPr>
            <p:cNvSpPr/>
            <p:nvPr/>
          </p:nvSpPr>
          <p:spPr>
            <a:xfrm>
              <a:off x="485922" y="1509139"/>
              <a:ext cx="328295" cy="229235"/>
            </a:xfrm>
            <a:custGeom>
              <a:avLst/>
              <a:gdLst/>
              <a:ahLst/>
              <a:cxnLst/>
              <a:rect l="l" t="t" r="r" b="b"/>
              <a:pathLst>
                <a:path w="328294" h="229235">
                  <a:moveTo>
                    <a:pt x="299329" y="0"/>
                  </a:moveTo>
                  <a:lnTo>
                    <a:pt x="117531" y="170887"/>
                  </a:lnTo>
                  <a:lnTo>
                    <a:pt x="30181" y="81912"/>
                  </a:lnTo>
                  <a:lnTo>
                    <a:pt x="0" y="110511"/>
                  </a:lnTo>
                  <a:lnTo>
                    <a:pt x="116111" y="229144"/>
                  </a:lnTo>
                  <a:lnTo>
                    <a:pt x="146647" y="200898"/>
                  </a:lnTo>
                  <a:lnTo>
                    <a:pt x="328091" y="29658"/>
                  </a:lnTo>
                  <a:lnTo>
                    <a:pt x="299329" y="0"/>
                  </a:lnTo>
                  <a:close/>
                </a:path>
              </a:pathLst>
            </a:custGeom>
            <a:solidFill>
              <a:srgbClr val="1D9A78"/>
            </a:solidFill>
          </p:spPr>
          <p:txBody>
            <a:bodyPr wrap="square" lIns="0" tIns="0" rIns="0" bIns="0" rtlCol="0"/>
            <a:lstStyle/>
            <a:p>
              <a:endParaRPr>
                <a:solidFill>
                  <a:schemeClr val="bg1"/>
                </a:solidFill>
              </a:endParaRPr>
            </a:p>
          </p:txBody>
        </p:sp>
        <p:sp>
          <p:nvSpPr>
            <p:cNvPr id="8" name="object 10">
              <a:extLst>
                <a:ext uri="{FF2B5EF4-FFF2-40B4-BE49-F238E27FC236}">
                  <a16:creationId xmlns:a16="http://schemas.microsoft.com/office/drawing/2014/main" id="{54A4AE44-B42E-245D-92B7-5014FC05B9AD}"/>
                </a:ext>
              </a:extLst>
            </p:cNvPr>
            <p:cNvSpPr/>
            <p:nvPr/>
          </p:nvSpPr>
          <p:spPr>
            <a:xfrm>
              <a:off x="485922" y="1509139"/>
              <a:ext cx="328295" cy="229235"/>
            </a:xfrm>
            <a:custGeom>
              <a:avLst/>
              <a:gdLst/>
              <a:ahLst/>
              <a:cxnLst/>
              <a:rect l="l" t="t" r="r" b="b"/>
              <a:pathLst>
                <a:path w="328294" h="229235">
                  <a:moveTo>
                    <a:pt x="299329" y="0"/>
                  </a:moveTo>
                  <a:lnTo>
                    <a:pt x="117531" y="170887"/>
                  </a:lnTo>
                  <a:lnTo>
                    <a:pt x="30181" y="81912"/>
                  </a:lnTo>
                  <a:lnTo>
                    <a:pt x="0" y="110511"/>
                  </a:lnTo>
                  <a:lnTo>
                    <a:pt x="116111" y="229144"/>
                  </a:lnTo>
                  <a:lnTo>
                    <a:pt x="146647" y="200898"/>
                  </a:lnTo>
                  <a:lnTo>
                    <a:pt x="328091" y="29658"/>
                  </a:lnTo>
                  <a:lnTo>
                    <a:pt x="299329" y="0"/>
                  </a:lnTo>
                  <a:close/>
                </a:path>
              </a:pathLst>
            </a:custGeom>
            <a:ln w="4126">
              <a:solidFill>
                <a:srgbClr val="1D9A78"/>
              </a:solidFill>
            </a:ln>
          </p:spPr>
          <p:txBody>
            <a:bodyPr wrap="square" lIns="0" tIns="0" rIns="0" bIns="0" rtlCol="0"/>
            <a:lstStyle/>
            <a:p>
              <a:endParaRPr/>
            </a:p>
          </p:txBody>
        </p:sp>
        <p:sp>
          <p:nvSpPr>
            <p:cNvPr id="9" name="object 11">
              <a:extLst>
                <a:ext uri="{FF2B5EF4-FFF2-40B4-BE49-F238E27FC236}">
                  <a16:creationId xmlns:a16="http://schemas.microsoft.com/office/drawing/2014/main" id="{F8E1D44C-5187-4055-C317-94BE2ABC9045}"/>
                </a:ext>
              </a:extLst>
            </p:cNvPr>
            <p:cNvSpPr/>
            <p:nvPr/>
          </p:nvSpPr>
          <p:spPr>
            <a:xfrm>
              <a:off x="477011" y="1450848"/>
              <a:ext cx="344805" cy="342900"/>
            </a:xfrm>
            <a:custGeom>
              <a:avLst/>
              <a:gdLst/>
              <a:ahLst/>
              <a:cxnLst/>
              <a:rect l="l" t="t" r="r" b="b"/>
              <a:pathLst>
                <a:path w="344805" h="342900">
                  <a:moveTo>
                    <a:pt x="0" y="342900"/>
                  </a:moveTo>
                  <a:lnTo>
                    <a:pt x="344424" y="342900"/>
                  </a:lnTo>
                  <a:lnTo>
                    <a:pt x="344424" y="0"/>
                  </a:lnTo>
                  <a:lnTo>
                    <a:pt x="0" y="0"/>
                  </a:lnTo>
                  <a:lnTo>
                    <a:pt x="0" y="342900"/>
                  </a:lnTo>
                  <a:close/>
                </a:path>
              </a:pathLst>
            </a:custGeom>
            <a:ln w="12700">
              <a:solidFill>
                <a:srgbClr val="FFFFFF"/>
              </a:solidFill>
            </a:ln>
          </p:spPr>
          <p:txBody>
            <a:bodyPr wrap="square" lIns="0" tIns="0" rIns="0" bIns="0" rtlCol="0"/>
            <a:lstStyle/>
            <a:p>
              <a:endParaRPr/>
            </a:p>
          </p:txBody>
        </p:sp>
      </p:grpSp>
      <p:grpSp>
        <p:nvGrpSpPr>
          <p:cNvPr id="10" name="object 12">
            <a:extLst>
              <a:ext uri="{FF2B5EF4-FFF2-40B4-BE49-F238E27FC236}">
                <a16:creationId xmlns:a16="http://schemas.microsoft.com/office/drawing/2014/main" id="{35A3F19A-A152-1DA9-558B-169AD5F7E8A4}"/>
              </a:ext>
            </a:extLst>
          </p:cNvPr>
          <p:cNvGrpSpPr/>
          <p:nvPr/>
        </p:nvGrpSpPr>
        <p:grpSpPr>
          <a:xfrm>
            <a:off x="286511" y="2092451"/>
            <a:ext cx="11643360" cy="624840"/>
            <a:chOff x="286511" y="2092451"/>
            <a:chExt cx="11643360" cy="624840"/>
          </a:xfrm>
        </p:grpSpPr>
        <p:sp>
          <p:nvSpPr>
            <p:cNvPr id="11" name="object 13">
              <a:extLst>
                <a:ext uri="{FF2B5EF4-FFF2-40B4-BE49-F238E27FC236}">
                  <a16:creationId xmlns:a16="http://schemas.microsoft.com/office/drawing/2014/main" id="{B2EED83D-3ECE-09FA-F830-BE723B3E4548}"/>
                </a:ext>
              </a:extLst>
            </p:cNvPr>
            <p:cNvSpPr/>
            <p:nvPr/>
          </p:nvSpPr>
          <p:spPr>
            <a:xfrm>
              <a:off x="286511" y="2092451"/>
              <a:ext cx="11643360" cy="624840"/>
            </a:xfrm>
            <a:custGeom>
              <a:avLst/>
              <a:gdLst/>
              <a:ahLst/>
              <a:cxnLst/>
              <a:rect l="l" t="t" r="r" b="b"/>
              <a:pathLst>
                <a:path w="11643360" h="624839">
                  <a:moveTo>
                    <a:pt x="11580876" y="0"/>
                  </a:moveTo>
                  <a:lnTo>
                    <a:pt x="62484" y="0"/>
                  </a:lnTo>
                  <a:lnTo>
                    <a:pt x="38163" y="4905"/>
                  </a:lnTo>
                  <a:lnTo>
                    <a:pt x="18302" y="18287"/>
                  </a:lnTo>
                  <a:lnTo>
                    <a:pt x="4910" y="38147"/>
                  </a:lnTo>
                  <a:lnTo>
                    <a:pt x="0" y="62484"/>
                  </a:lnTo>
                  <a:lnTo>
                    <a:pt x="0" y="562356"/>
                  </a:lnTo>
                  <a:lnTo>
                    <a:pt x="4910" y="586692"/>
                  </a:lnTo>
                  <a:lnTo>
                    <a:pt x="18302" y="606551"/>
                  </a:lnTo>
                  <a:lnTo>
                    <a:pt x="38163" y="619934"/>
                  </a:lnTo>
                  <a:lnTo>
                    <a:pt x="62484" y="624839"/>
                  </a:lnTo>
                  <a:lnTo>
                    <a:pt x="11580876" y="624839"/>
                  </a:lnTo>
                  <a:lnTo>
                    <a:pt x="11605212" y="619934"/>
                  </a:lnTo>
                  <a:lnTo>
                    <a:pt x="11625072" y="606551"/>
                  </a:lnTo>
                  <a:lnTo>
                    <a:pt x="11638454" y="586692"/>
                  </a:lnTo>
                  <a:lnTo>
                    <a:pt x="11643360" y="562356"/>
                  </a:lnTo>
                  <a:lnTo>
                    <a:pt x="11643360" y="62484"/>
                  </a:lnTo>
                  <a:lnTo>
                    <a:pt x="11638454" y="38147"/>
                  </a:lnTo>
                  <a:lnTo>
                    <a:pt x="11625072" y="18287"/>
                  </a:lnTo>
                  <a:lnTo>
                    <a:pt x="11605212" y="4905"/>
                  </a:lnTo>
                  <a:lnTo>
                    <a:pt x="11580876" y="0"/>
                  </a:lnTo>
                  <a:close/>
                </a:path>
              </a:pathLst>
            </a:custGeom>
            <a:solidFill>
              <a:schemeClr val="bg2">
                <a:lumMod val="60000"/>
                <a:lumOff val="40000"/>
              </a:schemeClr>
            </a:solidFill>
          </p:spPr>
          <p:txBody>
            <a:bodyPr wrap="square" lIns="0" tIns="0" rIns="0" bIns="0" rtlCol="0"/>
            <a:lstStyle/>
            <a:p>
              <a:r>
                <a:rPr lang="en-US" sz="1800">
                  <a:latin typeface="Georgia"/>
                  <a:cs typeface="Georgia"/>
                </a:rPr>
                <a:t>	</a:t>
              </a:r>
              <a:r>
                <a:rPr lang="en-US">
                  <a:solidFill>
                    <a:schemeClr val="bg1"/>
                  </a:solidFill>
                  <a:cs typeface="Georgia"/>
                </a:rPr>
                <a:t>Always</a:t>
              </a:r>
              <a:r>
                <a:rPr lang="en-US" spc="-35">
                  <a:solidFill>
                    <a:schemeClr val="bg1"/>
                  </a:solidFill>
                  <a:cs typeface="Georgia"/>
                </a:rPr>
                <a:t> </a:t>
              </a:r>
              <a:r>
                <a:rPr lang="en-US" spc="-5">
                  <a:solidFill>
                    <a:schemeClr val="bg1"/>
                  </a:solidFill>
                  <a:cs typeface="Georgia"/>
                </a:rPr>
                <a:t>check </a:t>
              </a:r>
              <a:r>
                <a:rPr lang="en-US">
                  <a:solidFill>
                    <a:schemeClr val="bg1"/>
                  </a:solidFill>
                  <a:cs typeface="Georgia"/>
                </a:rPr>
                <a:t>Prior</a:t>
              </a:r>
              <a:r>
                <a:rPr lang="en-US" spc="-25">
                  <a:solidFill>
                    <a:schemeClr val="bg1"/>
                  </a:solidFill>
                  <a:cs typeface="Georgia"/>
                </a:rPr>
                <a:t> </a:t>
              </a:r>
              <a:r>
                <a:rPr lang="en-US">
                  <a:solidFill>
                    <a:schemeClr val="bg1"/>
                  </a:solidFill>
                  <a:cs typeface="Georgia"/>
                </a:rPr>
                <a:t>Authorization</a:t>
              </a:r>
              <a:r>
                <a:rPr lang="en-US" spc="-50">
                  <a:solidFill>
                    <a:schemeClr val="bg1"/>
                  </a:solidFill>
                  <a:cs typeface="Georgia"/>
                </a:rPr>
                <a:t> </a:t>
              </a:r>
              <a:r>
                <a:rPr lang="en-US">
                  <a:solidFill>
                    <a:schemeClr val="bg1"/>
                  </a:solidFill>
                  <a:cs typeface="Georgia"/>
                </a:rPr>
                <a:t>requirements</a:t>
              </a:r>
            </a:p>
            <a:p>
              <a:endParaRPr/>
            </a:p>
          </p:txBody>
        </p:sp>
        <p:pic>
          <p:nvPicPr>
            <p:cNvPr id="12" name="object 14">
              <a:extLst>
                <a:ext uri="{FF2B5EF4-FFF2-40B4-BE49-F238E27FC236}">
                  <a16:creationId xmlns:a16="http://schemas.microsoft.com/office/drawing/2014/main" id="{17219355-1E2B-04EC-4925-E5BE6ECB2C96}"/>
                </a:ext>
              </a:extLst>
            </p:cNvPr>
            <p:cNvPicPr/>
            <p:nvPr/>
          </p:nvPicPr>
          <p:blipFill>
            <a:blip r:embed="rId3" cstate="print"/>
            <a:stretch>
              <a:fillRect/>
            </a:stretch>
          </p:blipFill>
          <p:spPr>
            <a:xfrm>
              <a:off x="539893" y="2263548"/>
              <a:ext cx="220150" cy="250654"/>
            </a:xfrm>
            <a:prstGeom prst="rect">
              <a:avLst/>
            </a:prstGeom>
          </p:spPr>
        </p:pic>
        <p:sp>
          <p:nvSpPr>
            <p:cNvPr id="13" name="object 15">
              <a:extLst>
                <a:ext uri="{FF2B5EF4-FFF2-40B4-BE49-F238E27FC236}">
                  <a16:creationId xmlns:a16="http://schemas.microsoft.com/office/drawing/2014/main" id="{287B063E-FCD9-2AEC-65C0-216A3CD0CA36}"/>
                </a:ext>
              </a:extLst>
            </p:cNvPr>
            <p:cNvSpPr/>
            <p:nvPr/>
          </p:nvSpPr>
          <p:spPr>
            <a:xfrm>
              <a:off x="539893" y="2263548"/>
              <a:ext cx="220345" cy="250825"/>
            </a:xfrm>
            <a:custGeom>
              <a:avLst/>
              <a:gdLst/>
              <a:ahLst/>
              <a:cxnLst/>
              <a:rect l="l" t="t" r="r" b="b"/>
              <a:pathLst>
                <a:path w="220345" h="250825">
                  <a:moveTo>
                    <a:pt x="220150" y="30507"/>
                  </a:moveTo>
                  <a:lnTo>
                    <a:pt x="220150" y="0"/>
                  </a:lnTo>
                  <a:lnTo>
                    <a:pt x="0" y="0"/>
                  </a:lnTo>
                  <a:lnTo>
                    <a:pt x="0" y="250654"/>
                  </a:lnTo>
                </a:path>
              </a:pathLst>
            </a:custGeom>
            <a:ln w="4140">
              <a:solidFill>
                <a:srgbClr val="1D9A78"/>
              </a:solidFill>
            </a:ln>
          </p:spPr>
          <p:txBody>
            <a:bodyPr wrap="square" lIns="0" tIns="0" rIns="0" bIns="0" rtlCol="0"/>
            <a:lstStyle/>
            <a:p>
              <a:endParaRPr/>
            </a:p>
          </p:txBody>
        </p:sp>
        <p:pic>
          <p:nvPicPr>
            <p:cNvPr id="14" name="object 16">
              <a:extLst>
                <a:ext uri="{FF2B5EF4-FFF2-40B4-BE49-F238E27FC236}">
                  <a16:creationId xmlns:a16="http://schemas.microsoft.com/office/drawing/2014/main" id="{C8A29E2E-2ACC-6EDE-D389-2CA1C19D3051}"/>
                </a:ext>
              </a:extLst>
            </p:cNvPr>
            <p:cNvPicPr/>
            <p:nvPr/>
          </p:nvPicPr>
          <p:blipFill>
            <a:blip r:embed="rId4" cstate="print"/>
            <a:stretch>
              <a:fillRect/>
            </a:stretch>
          </p:blipFill>
          <p:spPr>
            <a:xfrm>
              <a:off x="580433" y="2296940"/>
              <a:ext cx="139069" cy="159221"/>
            </a:xfrm>
            <a:prstGeom prst="rect">
              <a:avLst/>
            </a:prstGeom>
          </p:spPr>
        </p:pic>
        <p:sp>
          <p:nvSpPr>
            <p:cNvPr id="15" name="object 17">
              <a:extLst>
                <a:ext uri="{FF2B5EF4-FFF2-40B4-BE49-F238E27FC236}">
                  <a16:creationId xmlns:a16="http://schemas.microsoft.com/office/drawing/2014/main" id="{B257D09D-2DF5-1CE9-7E52-87BF049FE16C}"/>
                </a:ext>
              </a:extLst>
            </p:cNvPr>
            <p:cNvSpPr/>
            <p:nvPr/>
          </p:nvSpPr>
          <p:spPr>
            <a:xfrm>
              <a:off x="477011" y="2232659"/>
              <a:ext cx="344805" cy="344805"/>
            </a:xfrm>
            <a:custGeom>
              <a:avLst/>
              <a:gdLst/>
              <a:ahLst/>
              <a:cxnLst/>
              <a:rect l="l" t="t" r="r" b="b"/>
              <a:pathLst>
                <a:path w="344805" h="344805">
                  <a:moveTo>
                    <a:pt x="0" y="344424"/>
                  </a:moveTo>
                  <a:lnTo>
                    <a:pt x="344424" y="344424"/>
                  </a:lnTo>
                  <a:lnTo>
                    <a:pt x="344424" y="0"/>
                  </a:lnTo>
                  <a:lnTo>
                    <a:pt x="0" y="0"/>
                  </a:lnTo>
                  <a:lnTo>
                    <a:pt x="0" y="344424"/>
                  </a:lnTo>
                  <a:close/>
                </a:path>
              </a:pathLst>
            </a:custGeom>
            <a:ln w="12700">
              <a:solidFill>
                <a:srgbClr val="FFFFFF"/>
              </a:solidFill>
            </a:ln>
          </p:spPr>
          <p:txBody>
            <a:bodyPr wrap="square" lIns="0" tIns="0" rIns="0" bIns="0" rtlCol="0"/>
            <a:lstStyle/>
            <a:p>
              <a:endParaRPr/>
            </a:p>
          </p:txBody>
        </p:sp>
      </p:grpSp>
      <p:grpSp>
        <p:nvGrpSpPr>
          <p:cNvPr id="16" name="object 18">
            <a:extLst>
              <a:ext uri="{FF2B5EF4-FFF2-40B4-BE49-F238E27FC236}">
                <a16:creationId xmlns:a16="http://schemas.microsoft.com/office/drawing/2014/main" id="{269CF2E7-8D58-A660-2AED-B8989CB80C5F}"/>
              </a:ext>
            </a:extLst>
          </p:cNvPr>
          <p:cNvGrpSpPr/>
          <p:nvPr/>
        </p:nvGrpSpPr>
        <p:grpSpPr>
          <a:xfrm>
            <a:off x="286511" y="2874264"/>
            <a:ext cx="11643360" cy="626745"/>
            <a:chOff x="286511" y="2874264"/>
            <a:chExt cx="11643360" cy="626745"/>
          </a:xfrm>
        </p:grpSpPr>
        <p:sp>
          <p:nvSpPr>
            <p:cNvPr id="17" name="object 19">
              <a:extLst>
                <a:ext uri="{FF2B5EF4-FFF2-40B4-BE49-F238E27FC236}">
                  <a16:creationId xmlns:a16="http://schemas.microsoft.com/office/drawing/2014/main" id="{AA892E68-7826-A90A-4A7A-1F8223B6DA63}"/>
                </a:ext>
              </a:extLst>
            </p:cNvPr>
            <p:cNvSpPr/>
            <p:nvPr/>
          </p:nvSpPr>
          <p:spPr>
            <a:xfrm>
              <a:off x="286511" y="2874264"/>
              <a:ext cx="11643360" cy="626745"/>
            </a:xfrm>
            <a:custGeom>
              <a:avLst/>
              <a:gdLst/>
              <a:ahLst/>
              <a:cxnLst/>
              <a:rect l="l" t="t" r="r" b="b"/>
              <a:pathLst>
                <a:path w="11643360" h="626745">
                  <a:moveTo>
                    <a:pt x="11580749" y="0"/>
                  </a:moveTo>
                  <a:lnTo>
                    <a:pt x="62636" y="0"/>
                  </a:lnTo>
                  <a:lnTo>
                    <a:pt x="38254" y="4925"/>
                  </a:lnTo>
                  <a:lnTo>
                    <a:pt x="18345" y="18351"/>
                  </a:lnTo>
                  <a:lnTo>
                    <a:pt x="4922" y="38254"/>
                  </a:lnTo>
                  <a:lnTo>
                    <a:pt x="0" y="62611"/>
                  </a:lnTo>
                  <a:lnTo>
                    <a:pt x="0" y="563752"/>
                  </a:lnTo>
                  <a:lnTo>
                    <a:pt x="4922" y="588109"/>
                  </a:lnTo>
                  <a:lnTo>
                    <a:pt x="18345" y="608012"/>
                  </a:lnTo>
                  <a:lnTo>
                    <a:pt x="38254" y="621438"/>
                  </a:lnTo>
                  <a:lnTo>
                    <a:pt x="62636" y="626363"/>
                  </a:lnTo>
                  <a:lnTo>
                    <a:pt x="11580749" y="626363"/>
                  </a:lnTo>
                  <a:lnTo>
                    <a:pt x="11605105" y="621438"/>
                  </a:lnTo>
                  <a:lnTo>
                    <a:pt x="11625008" y="608012"/>
                  </a:lnTo>
                  <a:lnTo>
                    <a:pt x="11638434" y="588109"/>
                  </a:lnTo>
                  <a:lnTo>
                    <a:pt x="11643360" y="563752"/>
                  </a:lnTo>
                  <a:lnTo>
                    <a:pt x="11643360" y="62611"/>
                  </a:lnTo>
                  <a:lnTo>
                    <a:pt x="11638434" y="38254"/>
                  </a:lnTo>
                  <a:lnTo>
                    <a:pt x="11625008" y="18351"/>
                  </a:lnTo>
                  <a:lnTo>
                    <a:pt x="11605105" y="4925"/>
                  </a:lnTo>
                  <a:lnTo>
                    <a:pt x="11580749" y="0"/>
                  </a:lnTo>
                  <a:close/>
                </a:path>
              </a:pathLst>
            </a:custGeom>
            <a:solidFill>
              <a:schemeClr val="bg2">
                <a:lumMod val="60000"/>
                <a:lumOff val="40000"/>
              </a:schemeClr>
            </a:solidFill>
          </p:spPr>
          <p:txBody>
            <a:bodyPr wrap="square" lIns="0" tIns="0" rIns="0" bIns="0" rtlCol="0"/>
            <a:lstStyle/>
            <a:p>
              <a:r>
                <a:rPr lang="en-US" sz="1800">
                  <a:latin typeface="Georgia"/>
                  <a:cs typeface="Georgia"/>
                </a:rPr>
                <a:t>	</a:t>
              </a:r>
              <a:r>
                <a:rPr lang="en-US">
                  <a:solidFill>
                    <a:schemeClr val="bg1"/>
                  </a:solidFill>
                  <a:cs typeface="Georgia"/>
                </a:rPr>
                <a:t>Submit</a:t>
              </a:r>
              <a:r>
                <a:rPr lang="en-US" spc="-25">
                  <a:solidFill>
                    <a:schemeClr val="bg1"/>
                  </a:solidFill>
                  <a:cs typeface="Georgia"/>
                </a:rPr>
                <a:t> </a:t>
              </a:r>
              <a:r>
                <a:rPr lang="en-US">
                  <a:solidFill>
                    <a:schemeClr val="bg1"/>
                  </a:solidFill>
                  <a:cs typeface="Georgia"/>
                </a:rPr>
                <a:t>claims</a:t>
              </a:r>
              <a:r>
                <a:rPr lang="en-US" spc="-10">
                  <a:solidFill>
                    <a:schemeClr val="bg1"/>
                  </a:solidFill>
                  <a:cs typeface="Georgia"/>
                </a:rPr>
                <a:t> </a:t>
              </a:r>
              <a:r>
                <a:rPr lang="en-US" spc="-5">
                  <a:solidFill>
                    <a:schemeClr val="bg1"/>
                  </a:solidFill>
                  <a:cs typeface="Georgia"/>
                </a:rPr>
                <a:t>for</a:t>
              </a:r>
              <a:r>
                <a:rPr lang="en-US" spc="-15">
                  <a:solidFill>
                    <a:schemeClr val="bg1"/>
                  </a:solidFill>
                  <a:cs typeface="Georgia"/>
                </a:rPr>
                <a:t> </a:t>
              </a:r>
              <a:r>
                <a:rPr lang="en-US" spc="-5">
                  <a:solidFill>
                    <a:schemeClr val="bg1"/>
                  </a:solidFill>
                  <a:cs typeface="Georgia"/>
                </a:rPr>
                <a:t>all services</a:t>
              </a:r>
              <a:r>
                <a:rPr lang="en-US" spc="-10">
                  <a:solidFill>
                    <a:schemeClr val="bg1"/>
                  </a:solidFill>
                  <a:cs typeface="Georgia"/>
                </a:rPr>
                <a:t> </a:t>
              </a:r>
              <a:r>
                <a:rPr lang="en-US">
                  <a:solidFill>
                    <a:schemeClr val="bg1"/>
                  </a:solidFill>
                  <a:cs typeface="Georgia"/>
                </a:rPr>
                <a:t>rendered</a:t>
              </a:r>
              <a:r>
                <a:rPr lang="en-US" spc="-40">
                  <a:solidFill>
                    <a:schemeClr val="bg1"/>
                  </a:solidFill>
                  <a:cs typeface="Georgia"/>
                </a:rPr>
                <a:t> </a:t>
              </a:r>
              <a:r>
                <a:rPr lang="en-US">
                  <a:solidFill>
                    <a:schemeClr val="bg1"/>
                  </a:solidFill>
                  <a:cs typeface="Georgia"/>
                </a:rPr>
                <a:t>on</a:t>
              </a:r>
              <a:r>
                <a:rPr lang="en-US" spc="-10">
                  <a:solidFill>
                    <a:schemeClr val="bg1"/>
                  </a:solidFill>
                  <a:cs typeface="Georgia"/>
                </a:rPr>
                <a:t> </a:t>
              </a:r>
              <a:r>
                <a:rPr lang="en-US" spc="-5">
                  <a:solidFill>
                    <a:schemeClr val="bg1"/>
                  </a:solidFill>
                  <a:cs typeface="Georgia"/>
                </a:rPr>
                <a:t>every</a:t>
              </a:r>
              <a:r>
                <a:rPr lang="en-US" spc="-20">
                  <a:solidFill>
                    <a:schemeClr val="bg1"/>
                  </a:solidFill>
                  <a:cs typeface="Georgia"/>
                </a:rPr>
                <a:t> </a:t>
              </a:r>
              <a:r>
                <a:rPr lang="en-US" spc="-5">
                  <a:solidFill>
                    <a:schemeClr val="bg1"/>
                  </a:solidFill>
                  <a:cs typeface="Georgia"/>
                </a:rPr>
                <a:t>encounter</a:t>
              </a:r>
              <a:endParaRPr lang="en-US">
                <a:solidFill>
                  <a:schemeClr val="bg1"/>
                </a:solidFill>
                <a:cs typeface="Georgia"/>
              </a:endParaRPr>
            </a:p>
            <a:p>
              <a:endParaRPr lang="en-US"/>
            </a:p>
          </p:txBody>
        </p:sp>
        <p:pic>
          <p:nvPicPr>
            <p:cNvPr id="18" name="object 20">
              <a:extLst>
                <a:ext uri="{FF2B5EF4-FFF2-40B4-BE49-F238E27FC236}">
                  <a16:creationId xmlns:a16="http://schemas.microsoft.com/office/drawing/2014/main" id="{E7E13D8B-6EDF-09E5-88DD-D9A0A325B80A}"/>
                </a:ext>
              </a:extLst>
            </p:cNvPr>
            <p:cNvPicPr/>
            <p:nvPr/>
          </p:nvPicPr>
          <p:blipFill>
            <a:blip r:embed="rId5" cstate="print"/>
            <a:stretch>
              <a:fillRect/>
            </a:stretch>
          </p:blipFill>
          <p:spPr>
            <a:xfrm>
              <a:off x="539893" y="3046884"/>
              <a:ext cx="194862" cy="250654"/>
            </a:xfrm>
            <a:prstGeom prst="rect">
              <a:avLst/>
            </a:prstGeom>
          </p:spPr>
        </p:pic>
        <p:sp>
          <p:nvSpPr>
            <p:cNvPr id="19" name="object 21">
              <a:extLst>
                <a:ext uri="{FF2B5EF4-FFF2-40B4-BE49-F238E27FC236}">
                  <a16:creationId xmlns:a16="http://schemas.microsoft.com/office/drawing/2014/main" id="{916767EA-B97D-7574-F102-1EDFFD14B711}"/>
                </a:ext>
              </a:extLst>
            </p:cNvPr>
            <p:cNvSpPr/>
            <p:nvPr/>
          </p:nvSpPr>
          <p:spPr>
            <a:xfrm>
              <a:off x="539893" y="3046884"/>
              <a:ext cx="194945" cy="250825"/>
            </a:xfrm>
            <a:custGeom>
              <a:avLst/>
              <a:gdLst/>
              <a:ahLst/>
              <a:cxnLst/>
              <a:rect l="l" t="t" r="r" b="b"/>
              <a:pathLst>
                <a:path w="194945" h="250825">
                  <a:moveTo>
                    <a:pt x="131380" y="0"/>
                  </a:moveTo>
                  <a:lnTo>
                    <a:pt x="0" y="0"/>
                  </a:lnTo>
                  <a:lnTo>
                    <a:pt x="0" y="250654"/>
                  </a:lnTo>
                </a:path>
                <a:path w="194945" h="250825">
                  <a:moveTo>
                    <a:pt x="194862" y="55794"/>
                  </a:moveTo>
                  <a:lnTo>
                    <a:pt x="131380" y="0"/>
                  </a:lnTo>
                </a:path>
              </a:pathLst>
            </a:custGeom>
            <a:ln w="4140">
              <a:solidFill>
                <a:srgbClr val="1D9A78"/>
              </a:solidFill>
            </a:ln>
          </p:spPr>
          <p:txBody>
            <a:bodyPr wrap="square" lIns="0" tIns="0" rIns="0" bIns="0" rtlCol="0"/>
            <a:lstStyle/>
            <a:p>
              <a:endParaRPr/>
            </a:p>
          </p:txBody>
        </p:sp>
        <p:pic>
          <p:nvPicPr>
            <p:cNvPr id="20" name="object 22">
              <a:extLst>
                <a:ext uri="{FF2B5EF4-FFF2-40B4-BE49-F238E27FC236}">
                  <a16:creationId xmlns:a16="http://schemas.microsoft.com/office/drawing/2014/main" id="{8937BF9B-141A-94F8-EBE5-36442F9B7DD0}"/>
                </a:ext>
              </a:extLst>
            </p:cNvPr>
            <p:cNvPicPr/>
            <p:nvPr/>
          </p:nvPicPr>
          <p:blipFill>
            <a:blip r:embed="rId6" cstate="print"/>
            <a:stretch>
              <a:fillRect/>
            </a:stretch>
          </p:blipFill>
          <p:spPr>
            <a:xfrm>
              <a:off x="580434" y="3147659"/>
              <a:ext cx="80968" cy="103439"/>
            </a:xfrm>
            <a:prstGeom prst="rect">
              <a:avLst/>
            </a:prstGeom>
          </p:spPr>
        </p:pic>
        <p:sp>
          <p:nvSpPr>
            <p:cNvPr id="21" name="object 23">
              <a:extLst>
                <a:ext uri="{FF2B5EF4-FFF2-40B4-BE49-F238E27FC236}">
                  <a16:creationId xmlns:a16="http://schemas.microsoft.com/office/drawing/2014/main" id="{42478134-4632-3B90-8E92-627E57409AB0}"/>
                </a:ext>
              </a:extLst>
            </p:cNvPr>
            <p:cNvSpPr/>
            <p:nvPr/>
          </p:nvSpPr>
          <p:spPr>
            <a:xfrm>
              <a:off x="477011" y="3015996"/>
              <a:ext cx="344805" cy="344805"/>
            </a:xfrm>
            <a:custGeom>
              <a:avLst/>
              <a:gdLst/>
              <a:ahLst/>
              <a:cxnLst/>
              <a:rect l="l" t="t" r="r" b="b"/>
              <a:pathLst>
                <a:path w="344805" h="344804">
                  <a:moveTo>
                    <a:pt x="0" y="344424"/>
                  </a:moveTo>
                  <a:lnTo>
                    <a:pt x="344424" y="344424"/>
                  </a:lnTo>
                  <a:lnTo>
                    <a:pt x="344424" y="0"/>
                  </a:lnTo>
                  <a:lnTo>
                    <a:pt x="0" y="0"/>
                  </a:lnTo>
                  <a:lnTo>
                    <a:pt x="0" y="344424"/>
                  </a:lnTo>
                  <a:close/>
                </a:path>
              </a:pathLst>
            </a:custGeom>
            <a:ln w="12700">
              <a:solidFill>
                <a:srgbClr val="FFFFFF"/>
              </a:solidFill>
            </a:ln>
          </p:spPr>
          <p:txBody>
            <a:bodyPr wrap="square" lIns="0" tIns="0" rIns="0" bIns="0" rtlCol="0"/>
            <a:lstStyle/>
            <a:p>
              <a:endParaRPr/>
            </a:p>
          </p:txBody>
        </p:sp>
      </p:grpSp>
      <p:grpSp>
        <p:nvGrpSpPr>
          <p:cNvPr id="22" name="object 24">
            <a:extLst>
              <a:ext uri="{FF2B5EF4-FFF2-40B4-BE49-F238E27FC236}">
                <a16:creationId xmlns:a16="http://schemas.microsoft.com/office/drawing/2014/main" id="{341201F9-310A-B1EC-CA97-E31F1061920E}"/>
              </a:ext>
            </a:extLst>
          </p:cNvPr>
          <p:cNvGrpSpPr/>
          <p:nvPr/>
        </p:nvGrpSpPr>
        <p:grpSpPr>
          <a:xfrm>
            <a:off x="286511" y="3558074"/>
            <a:ext cx="11643360" cy="726272"/>
            <a:chOff x="286511" y="3558074"/>
            <a:chExt cx="11643360" cy="726272"/>
          </a:xfrm>
        </p:grpSpPr>
        <p:sp>
          <p:nvSpPr>
            <p:cNvPr id="23" name="object 25">
              <a:extLst>
                <a:ext uri="{FF2B5EF4-FFF2-40B4-BE49-F238E27FC236}">
                  <a16:creationId xmlns:a16="http://schemas.microsoft.com/office/drawing/2014/main" id="{48D2D43A-6F0F-06FC-2352-EC1F78536951}"/>
                </a:ext>
              </a:extLst>
            </p:cNvPr>
            <p:cNvSpPr/>
            <p:nvPr/>
          </p:nvSpPr>
          <p:spPr>
            <a:xfrm>
              <a:off x="286511" y="3558074"/>
              <a:ext cx="11643360" cy="726272"/>
            </a:xfrm>
            <a:custGeom>
              <a:avLst/>
              <a:gdLst/>
              <a:ahLst/>
              <a:cxnLst/>
              <a:rect l="l" t="t" r="r" b="b"/>
              <a:pathLst>
                <a:path w="11643360" h="626745">
                  <a:moveTo>
                    <a:pt x="11580749" y="0"/>
                  </a:moveTo>
                  <a:lnTo>
                    <a:pt x="62636" y="0"/>
                  </a:lnTo>
                  <a:lnTo>
                    <a:pt x="38254" y="4925"/>
                  </a:lnTo>
                  <a:lnTo>
                    <a:pt x="18345" y="18351"/>
                  </a:lnTo>
                  <a:lnTo>
                    <a:pt x="4922" y="38254"/>
                  </a:lnTo>
                  <a:lnTo>
                    <a:pt x="0" y="62611"/>
                  </a:lnTo>
                  <a:lnTo>
                    <a:pt x="0" y="563752"/>
                  </a:lnTo>
                  <a:lnTo>
                    <a:pt x="4922" y="588109"/>
                  </a:lnTo>
                  <a:lnTo>
                    <a:pt x="18345" y="608012"/>
                  </a:lnTo>
                  <a:lnTo>
                    <a:pt x="38254" y="621438"/>
                  </a:lnTo>
                  <a:lnTo>
                    <a:pt x="62636" y="626363"/>
                  </a:lnTo>
                  <a:lnTo>
                    <a:pt x="11580749" y="626363"/>
                  </a:lnTo>
                  <a:lnTo>
                    <a:pt x="11605105" y="621438"/>
                  </a:lnTo>
                  <a:lnTo>
                    <a:pt x="11625008" y="608012"/>
                  </a:lnTo>
                  <a:lnTo>
                    <a:pt x="11638434" y="588109"/>
                  </a:lnTo>
                  <a:lnTo>
                    <a:pt x="11643360" y="563752"/>
                  </a:lnTo>
                  <a:lnTo>
                    <a:pt x="11643360" y="62611"/>
                  </a:lnTo>
                  <a:lnTo>
                    <a:pt x="11638434" y="38254"/>
                  </a:lnTo>
                  <a:lnTo>
                    <a:pt x="11625008" y="18351"/>
                  </a:lnTo>
                  <a:lnTo>
                    <a:pt x="11605105" y="4925"/>
                  </a:lnTo>
                  <a:lnTo>
                    <a:pt x="11580749" y="0"/>
                  </a:lnTo>
                  <a:close/>
                </a:path>
              </a:pathLst>
            </a:custGeom>
            <a:solidFill>
              <a:schemeClr val="bg2">
                <a:lumMod val="60000"/>
                <a:lumOff val="40000"/>
              </a:schemeClr>
            </a:solidFill>
          </p:spPr>
          <p:txBody>
            <a:bodyPr wrap="square" lIns="0" tIns="0" rIns="0" bIns="0" rtlCol="0" anchor="t"/>
            <a:lstStyle/>
            <a:p>
              <a:pPr marL="12700">
                <a:spcBef>
                  <a:spcPts val="5"/>
                </a:spcBef>
              </a:pPr>
              <a:r>
                <a:rPr lang="en-US" sz="1400" b="1" spc="-5" dirty="0">
                  <a:solidFill>
                    <a:schemeClr val="bg1"/>
                  </a:solidFill>
                  <a:latin typeface="Georgia"/>
                  <a:cs typeface="Georgia"/>
                </a:rPr>
                <a:t>	</a:t>
              </a:r>
              <a:r>
                <a:rPr lang="en-US" spc="-5" dirty="0">
                  <a:solidFill>
                    <a:schemeClr val="bg1"/>
                  </a:solidFill>
                  <a:cs typeface="Georgia"/>
                </a:rPr>
                <a:t>Notify</a:t>
              </a:r>
              <a:r>
                <a:rPr lang="en-US" spc="-20" dirty="0">
                  <a:solidFill>
                    <a:schemeClr val="bg1"/>
                  </a:solidFill>
                  <a:cs typeface="Georgia"/>
                </a:rPr>
                <a:t> </a:t>
              </a:r>
              <a:r>
                <a:rPr lang="en-US" spc="-5" dirty="0">
                  <a:solidFill>
                    <a:schemeClr val="bg1"/>
                  </a:solidFill>
                  <a:cs typeface="Georgia"/>
                </a:rPr>
                <a:t>MetroPlusHealth</a:t>
              </a:r>
              <a:r>
                <a:rPr lang="en-US" spc="-30" dirty="0">
                  <a:solidFill>
                    <a:schemeClr val="bg1"/>
                  </a:solidFill>
                  <a:cs typeface="Georgia"/>
                </a:rPr>
                <a:t> immediately </a:t>
              </a:r>
              <a:r>
                <a:rPr lang="en-US" dirty="0">
                  <a:solidFill>
                    <a:schemeClr val="bg1"/>
                  </a:solidFill>
                  <a:cs typeface="Georgia"/>
                </a:rPr>
                <a:t>of</a:t>
              </a:r>
              <a:r>
                <a:rPr lang="en-US" spc="-15" dirty="0">
                  <a:solidFill>
                    <a:schemeClr val="bg1"/>
                  </a:solidFill>
                  <a:cs typeface="Georgia"/>
                </a:rPr>
                <a:t> </a:t>
              </a:r>
              <a:r>
                <a:rPr lang="en-US" dirty="0">
                  <a:solidFill>
                    <a:schemeClr val="bg1"/>
                  </a:solidFill>
                  <a:cs typeface="Georgia"/>
                </a:rPr>
                <a:t>any</a:t>
              </a:r>
              <a:r>
                <a:rPr lang="en-US" spc="-5" dirty="0">
                  <a:solidFill>
                    <a:schemeClr val="bg1"/>
                  </a:solidFill>
                  <a:cs typeface="Georgia"/>
                </a:rPr>
                <a:t> </a:t>
              </a:r>
              <a:r>
                <a:rPr lang="en-US" dirty="0">
                  <a:solidFill>
                    <a:schemeClr val="bg1"/>
                  </a:solidFill>
                  <a:cs typeface="Georgia"/>
                </a:rPr>
                <a:t>changes</a:t>
              </a:r>
              <a:r>
                <a:rPr lang="en-US" spc="-15" dirty="0">
                  <a:solidFill>
                    <a:schemeClr val="bg1"/>
                  </a:solidFill>
                  <a:cs typeface="Georgia"/>
                </a:rPr>
                <a:t> </a:t>
              </a:r>
              <a:r>
                <a:rPr lang="en-US" dirty="0">
                  <a:solidFill>
                    <a:schemeClr val="bg1"/>
                  </a:solidFill>
                  <a:cs typeface="Georgia"/>
                </a:rPr>
                <a:t>in</a:t>
              </a:r>
              <a:r>
                <a:rPr lang="en-US" spc="10" dirty="0">
                  <a:solidFill>
                    <a:schemeClr val="bg1"/>
                  </a:solidFill>
                  <a:cs typeface="Georgia"/>
                </a:rPr>
                <a:t> </a:t>
              </a:r>
              <a:r>
                <a:rPr lang="en-US" dirty="0">
                  <a:solidFill>
                    <a:schemeClr val="bg1"/>
                  </a:solidFill>
                  <a:cs typeface="Georgia"/>
                </a:rPr>
                <a:t>your</a:t>
              </a:r>
              <a:r>
                <a:rPr lang="en-US" spc="-25" dirty="0">
                  <a:solidFill>
                    <a:schemeClr val="bg1"/>
                  </a:solidFill>
                  <a:cs typeface="Georgia"/>
                </a:rPr>
                <a:t> </a:t>
              </a:r>
              <a:r>
                <a:rPr lang="en-US" spc="-5" dirty="0">
                  <a:solidFill>
                    <a:schemeClr val="bg1"/>
                  </a:solidFill>
                  <a:cs typeface="Georgia"/>
                </a:rPr>
                <a:t>practice,</a:t>
              </a:r>
              <a:r>
                <a:rPr lang="en-US" dirty="0">
                  <a:solidFill>
                    <a:schemeClr val="bg1"/>
                  </a:solidFill>
                  <a:cs typeface="Georgia"/>
                </a:rPr>
                <a:t> including</a:t>
              </a:r>
              <a:r>
                <a:rPr lang="en-US" spc="-40" dirty="0">
                  <a:solidFill>
                    <a:schemeClr val="bg1"/>
                  </a:solidFill>
                  <a:cs typeface="Georgia"/>
                </a:rPr>
                <a:t> </a:t>
              </a:r>
              <a:r>
                <a:rPr lang="en-US" dirty="0">
                  <a:solidFill>
                    <a:schemeClr val="bg1"/>
                  </a:solidFill>
                  <a:cs typeface="Georgia"/>
                </a:rPr>
                <a:t>extended</a:t>
              </a:r>
              <a:r>
                <a:rPr lang="en-US" spc="-30" dirty="0">
                  <a:solidFill>
                    <a:schemeClr val="bg1"/>
                  </a:solidFill>
                  <a:cs typeface="Georgia"/>
                </a:rPr>
                <a:t> </a:t>
              </a:r>
              <a:r>
                <a:rPr lang="en-US" dirty="0">
                  <a:solidFill>
                    <a:schemeClr val="bg1"/>
                  </a:solidFill>
                  <a:cs typeface="Georgia"/>
                </a:rPr>
                <a:t>leave</a:t>
              </a:r>
              <a:r>
                <a:rPr lang="en-US" spc="-20" dirty="0">
                  <a:solidFill>
                    <a:schemeClr val="bg1"/>
                  </a:solidFill>
                  <a:cs typeface="Georgia"/>
                </a:rPr>
                <a:t> </a:t>
              </a:r>
              <a:r>
                <a:rPr lang="en-US" dirty="0">
                  <a:solidFill>
                    <a:schemeClr val="bg1"/>
                  </a:solidFill>
                  <a:cs typeface="Georgia"/>
                </a:rPr>
                <a:t>of 	</a:t>
              </a:r>
              <a:r>
                <a:rPr lang="en-US" spc="-5" dirty="0">
                  <a:solidFill>
                    <a:schemeClr val="bg1"/>
                  </a:solidFill>
                  <a:cs typeface="Georgia"/>
                </a:rPr>
                <a:t>absence</a:t>
              </a:r>
              <a:endParaRPr lang="en-US" dirty="0">
                <a:solidFill>
                  <a:schemeClr val="bg1"/>
                </a:solidFill>
                <a:cs typeface="Georgia"/>
              </a:endParaRPr>
            </a:p>
            <a:p>
              <a:endParaRPr dirty="0"/>
            </a:p>
          </p:txBody>
        </p:sp>
        <p:pic>
          <p:nvPicPr>
            <p:cNvPr id="24" name="object 26">
              <a:extLst>
                <a:ext uri="{FF2B5EF4-FFF2-40B4-BE49-F238E27FC236}">
                  <a16:creationId xmlns:a16="http://schemas.microsoft.com/office/drawing/2014/main" id="{D239D803-1325-B11C-2056-D20E78B2CBC3}"/>
                </a:ext>
              </a:extLst>
            </p:cNvPr>
            <p:cNvPicPr/>
            <p:nvPr/>
          </p:nvPicPr>
          <p:blipFill>
            <a:blip r:embed="rId7" cstate="print"/>
            <a:stretch>
              <a:fillRect/>
            </a:stretch>
          </p:blipFill>
          <p:spPr>
            <a:xfrm>
              <a:off x="512967" y="3833718"/>
              <a:ext cx="232683" cy="232517"/>
            </a:xfrm>
            <a:prstGeom prst="rect">
              <a:avLst/>
            </a:prstGeom>
          </p:spPr>
        </p:pic>
        <p:sp>
          <p:nvSpPr>
            <p:cNvPr id="25" name="object 27">
              <a:extLst>
                <a:ext uri="{FF2B5EF4-FFF2-40B4-BE49-F238E27FC236}">
                  <a16:creationId xmlns:a16="http://schemas.microsoft.com/office/drawing/2014/main" id="{913482D0-A793-A6D7-A63C-2A8FAFD7DAF2}"/>
                </a:ext>
              </a:extLst>
            </p:cNvPr>
            <p:cNvSpPr/>
            <p:nvPr/>
          </p:nvSpPr>
          <p:spPr>
            <a:xfrm>
              <a:off x="477011" y="3797807"/>
              <a:ext cx="344805" cy="344805"/>
            </a:xfrm>
            <a:custGeom>
              <a:avLst/>
              <a:gdLst/>
              <a:ahLst/>
              <a:cxnLst/>
              <a:rect l="l" t="t" r="r" b="b"/>
              <a:pathLst>
                <a:path w="344805" h="344804">
                  <a:moveTo>
                    <a:pt x="0" y="344424"/>
                  </a:moveTo>
                  <a:lnTo>
                    <a:pt x="344424" y="344424"/>
                  </a:lnTo>
                  <a:lnTo>
                    <a:pt x="344424" y="0"/>
                  </a:lnTo>
                  <a:lnTo>
                    <a:pt x="0" y="0"/>
                  </a:lnTo>
                  <a:lnTo>
                    <a:pt x="0" y="344424"/>
                  </a:lnTo>
                  <a:close/>
                </a:path>
              </a:pathLst>
            </a:custGeom>
            <a:ln w="12700">
              <a:solidFill>
                <a:srgbClr val="FFFFFF"/>
              </a:solidFill>
            </a:ln>
          </p:spPr>
          <p:txBody>
            <a:bodyPr wrap="square" lIns="0" tIns="0" rIns="0" bIns="0" rtlCol="0"/>
            <a:lstStyle/>
            <a:p>
              <a:endParaRPr/>
            </a:p>
          </p:txBody>
        </p:sp>
      </p:grpSp>
      <p:grpSp>
        <p:nvGrpSpPr>
          <p:cNvPr id="26" name="object 28">
            <a:extLst>
              <a:ext uri="{FF2B5EF4-FFF2-40B4-BE49-F238E27FC236}">
                <a16:creationId xmlns:a16="http://schemas.microsoft.com/office/drawing/2014/main" id="{4414F89C-30E7-A4F6-BFF4-CE947013DE2A}"/>
              </a:ext>
            </a:extLst>
          </p:cNvPr>
          <p:cNvGrpSpPr/>
          <p:nvPr/>
        </p:nvGrpSpPr>
        <p:grpSpPr>
          <a:xfrm>
            <a:off x="286511" y="4439411"/>
            <a:ext cx="11643360" cy="626745"/>
            <a:chOff x="286511" y="4439411"/>
            <a:chExt cx="11643360" cy="626745"/>
          </a:xfrm>
        </p:grpSpPr>
        <p:sp>
          <p:nvSpPr>
            <p:cNvPr id="27" name="object 29">
              <a:extLst>
                <a:ext uri="{FF2B5EF4-FFF2-40B4-BE49-F238E27FC236}">
                  <a16:creationId xmlns:a16="http://schemas.microsoft.com/office/drawing/2014/main" id="{66801F3B-1EFD-B68E-31FE-F39ECE05B326}"/>
                </a:ext>
              </a:extLst>
            </p:cNvPr>
            <p:cNvSpPr/>
            <p:nvPr/>
          </p:nvSpPr>
          <p:spPr>
            <a:xfrm>
              <a:off x="286511" y="4439411"/>
              <a:ext cx="11643360" cy="626745"/>
            </a:xfrm>
            <a:custGeom>
              <a:avLst/>
              <a:gdLst/>
              <a:ahLst/>
              <a:cxnLst/>
              <a:rect l="l" t="t" r="r" b="b"/>
              <a:pathLst>
                <a:path w="11643360" h="626745">
                  <a:moveTo>
                    <a:pt x="11580749" y="0"/>
                  </a:moveTo>
                  <a:lnTo>
                    <a:pt x="62636" y="0"/>
                  </a:lnTo>
                  <a:lnTo>
                    <a:pt x="38254" y="4925"/>
                  </a:lnTo>
                  <a:lnTo>
                    <a:pt x="18345" y="18351"/>
                  </a:lnTo>
                  <a:lnTo>
                    <a:pt x="4922" y="38254"/>
                  </a:lnTo>
                  <a:lnTo>
                    <a:pt x="0" y="62611"/>
                  </a:lnTo>
                  <a:lnTo>
                    <a:pt x="0" y="563752"/>
                  </a:lnTo>
                  <a:lnTo>
                    <a:pt x="4922" y="588109"/>
                  </a:lnTo>
                  <a:lnTo>
                    <a:pt x="18345" y="608012"/>
                  </a:lnTo>
                  <a:lnTo>
                    <a:pt x="38254" y="621438"/>
                  </a:lnTo>
                  <a:lnTo>
                    <a:pt x="62636" y="626363"/>
                  </a:lnTo>
                  <a:lnTo>
                    <a:pt x="11580749" y="626363"/>
                  </a:lnTo>
                  <a:lnTo>
                    <a:pt x="11605105" y="621438"/>
                  </a:lnTo>
                  <a:lnTo>
                    <a:pt x="11625008" y="608012"/>
                  </a:lnTo>
                  <a:lnTo>
                    <a:pt x="11638434" y="588109"/>
                  </a:lnTo>
                  <a:lnTo>
                    <a:pt x="11643360" y="563752"/>
                  </a:lnTo>
                  <a:lnTo>
                    <a:pt x="11643360" y="62611"/>
                  </a:lnTo>
                  <a:lnTo>
                    <a:pt x="11638434" y="38254"/>
                  </a:lnTo>
                  <a:lnTo>
                    <a:pt x="11625008" y="18351"/>
                  </a:lnTo>
                  <a:lnTo>
                    <a:pt x="11605105" y="4925"/>
                  </a:lnTo>
                  <a:lnTo>
                    <a:pt x="11580749" y="0"/>
                  </a:lnTo>
                  <a:close/>
                </a:path>
              </a:pathLst>
            </a:custGeom>
            <a:solidFill>
              <a:schemeClr val="bg2">
                <a:lumMod val="60000"/>
                <a:lumOff val="40000"/>
              </a:schemeClr>
            </a:solidFill>
          </p:spPr>
          <p:txBody>
            <a:bodyPr wrap="square" lIns="0" tIns="0" rIns="0" bIns="0" rtlCol="0"/>
            <a:lstStyle/>
            <a:p>
              <a:pPr marL="12700">
                <a:lnSpc>
                  <a:spcPts val="1985"/>
                </a:lnSpc>
              </a:pPr>
              <a:r>
                <a:rPr lang="en-US" sz="1800" dirty="0">
                  <a:latin typeface="Georgia"/>
                  <a:cs typeface="Georgia"/>
                </a:rPr>
                <a:t>	</a:t>
              </a:r>
              <a:r>
                <a:rPr lang="en-US" sz="1800" dirty="0">
                  <a:solidFill>
                    <a:schemeClr val="bg1"/>
                  </a:solidFill>
                  <a:cs typeface="Georgia"/>
                </a:rPr>
                <a:t>The Provider</a:t>
              </a:r>
              <a:r>
                <a:rPr lang="en-US" sz="1800" spc="-35" dirty="0">
                  <a:solidFill>
                    <a:schemeClr val="bg1"/>
                  </a:solidFill>
                  <a:cs typeface="Georgia"/>
                </a:rPr>
                <a:t> </a:t>
              </a:r>
              <a:r>
                <a:rPr lang="en-US" sz="1800" dirty="0">
                  <a:solidFill>
                    <a:schemeClr val="bg1"/>
                  </a:solidFill>
                  <a:cs typeface="Georgia"/>
                </a:rPr>
                <a:t>Manual</a:t>
              </a:r>
              <a:r>
                <a:rPr lang="en-US" sz="1800" spc="-15" dirty="0">
                  <a:solidFill>
                    <a:schemeClr val="bg1"/>
                  </a:solidFill>
                  <a:cs typeface="Georgia"/>
                </a:rPr>
                <a:t> </a:t>
              </a:r>
              <a:r>
                <a:rPr lang="en-US" sz="1800" dirty="0">
                  <a:solidFill>
                    <a:schemeClr val="bg1"/>
                  </a:solidFill>
                  <a:cs typeface="Georgia"/>
                </a:rPr>
                <a:t>including</a:t>
              </a:r>
              <a:r>
                <a:rPr lang="en-US" sz="1800" spc="-30" dirty="0">
                  <a:solidFill>
                    <a:schemeClr val="bg1"/>
                  </a:solidFill>
                  <a:cs typeface="Georgia"/>
                </a:rPr>
                <a:t> </a:t>
              </a:r>
              <a:r>
                <a:rPr lang="en-US" sz="1800" dirty="0">
                  <a:solidFill>
                    <a:schemeClr val="bg1"/>
                  </a:solidFill>
                  <a:cs typeface="Georgia"/>
                </a:rPr>
                <a:t>medical</a:t>
              </a:r>
              <a:r>
                <a:rPr lang="en-US" sz="1800" spc="-10" dirty="0">
                  <a:solidFill>
                    <a:schemeClr val="bg1"/>
                  </a:solidFill>
                  <a:cs typeface="Georgia"/>
                </a:rPr>
                <a:t> </a:t>
              </a:r>
              <a:r>
                <a:rPr lang="en-US" sz="1800" spc="-5" dirty="0">
                  <a:solidFill>
                    <a:schemeClr val="bg1"/>
                  </a:solidFill>
                  <a:cs typeface="Georgia"/>
                </a:rPr>
                <a:t>coverage</a:t>
              </a:r>
              <a:r>
                <a:rPr lang="en-US" sz="1800" spc="-30" dirty="0">
                  <a:solidFill>
                    <a:schemeClr val="bg1"/>
                  </a:solidFill>
                  <a:cs typeface="Georgia"/>
                </a:rPr>
                <a:t> </a:t>
              </a:r>
              <a:r>
                <a:rPr lang="en-US" sz="1800" dirty="0">
                  <a:solidFill>
                    <a:schemeClr val="bg1"/>
                  </a:solidFill>
                  <a:cs typeface="Georgia"/>
                </a:rPr>
                <a:t>policies</a:t>
              </a:r>
              <a:r>
                <a:rPr lang="en-US" sz="1800" spc="-25" dirty="0">
                  <a:solidFill>
                    <a:schemeClr val="bg1"/>
                  </a:solidFill>
                  <a:cs typeface="Georgia"/>
                </a:rPr>
                <a:t> </a:t>
              </a:r>
              <a:r>
                <a:rPr lang="en-US" sz="1800" dirty="0">
                  <a:solidFill>
                    <a:schemeClr val="bg1"/>
                  </a:solidFill>
                  <a:cs typeface="Georgia"/>
                </a:rPr>
                <a:t>can</a:t>
              </a:r>
              <a:r>
                <a:rPr lang="en-US" sz="1800" spc="10" dirty="0">
                  <a:solidFill>
                    <a:schemeClr val="bg1"/>
                  </a:solidFill>
                  <a:cs typeface="Georgia"/>
                </a:rPr>
                <a:t> </a:t>
              </a:r>
              <a:r>
                <a:rPr lang="en-US" sz="1800" dirty="0">
                  <a:solidFill>
                    <a:schemeClr val="bg1"/>
                  </a:solidFill>
                  <a:cs typeface="Georgia"/>
                </a:rPr>
                <a:t>be</a:t>
              </a:r>
              <a:r>
                <a:rPr lang="en-US" sz="1800" spc="5" dirty="0">
                  <a:solidFill>
                    <a:schemeClr val="bg1"/>
                  </a:solidFill>
                  <a:cs typeface="Georgia"/>
                </a:rPr>
                <a:t> </a:t>
              </a:r>
              <a:r>
                <a:rPr lang="en-US" sz="1800" spc="-5" dirty="0">
                  <a:solidFill>
                    <a:schemeClr val="bg1"/>
                  </a:solidFill>
                  <a:cs typeface="Georgia"/>
                </a:rPr>
                <a:t>accessed</a:t>
              </a:r>
              <a:r>
                <a:rPr lang="en-US" sz="1800" dirty="0">
                  <a:solidFill>
                    <a:schemeClr val="bg1"/>
                  </a:solidFill>
                  <a:cs typeface="Georgia"/>
                </a:rPr>
                <a:t> </a:t>
              </a:r>
              <a:r>
                <a:rPr lang="en-US" sz="1800" spc="-5" dirty="0">
                  <a:solidFill>
                    <a:schemeClr val="bg1"/>
                  </a:solidFill>
                  <a:cs typeface="Georgia"/>
                </a:rPr>
                <a:t>from the</a:t>
              </a:r>
              <a:r>
                <a:rPr lang="en-US" sz="1800" dirty="0">
                  <a:solidFill>
                    <a:schemeClr val="bg1"/>
                  </a:solidFill>
                  <a:cs typeface="Georgia"/>
                </a:rPr>
                <a:t> </a:t>
              </a:r>
              <a:r>
                <a:rPr lang="en-US" sz="1800" spc="-5" dirty="0">
                  <a:solidFill>
                    <a:schemeClr val="bg1"/>
                  </a:solidFill>
                  <a:cs typeface="Georgia"/>
                </a:rPr>
                <a:t>MetroPlus</a:t>
              </a:r>
              <a:r>
                <a:rPr lang="en-US" sz="1800" spc="-35" dirty="0">
                  <a:solidFill>
                    <a:schemeClr val="bg1"/>
                  </a:solidFill>
                  <a:cs typeface="Georgia"/>
                </a:rPr>
                <a:t> </a:t>
              </a:r>
              <a:r>
                <a:rPr lang="en-US" sz="1800" dirty="0">
                  <a:solidFill>
                    <a:schemeClr val="bg1"/>
                  </a:solidFill>
                  <a:cs typeface="Georgia"/>
                </a:rPr>
                <a:t>website:</a:t>
              </a:r>
            </a:p>
            <a:p>
              <a:pPr marL="12700">
                <a:lnSpc>
                  <a:spcPts val="1985"/>
                </a:lnSpc>
              </a:pPr>
              <a:r>
                <a:rPr lang="en-US" sz="1800" spc="-5" dirty="0">
                  <a:solidFill>
                    <a:schemeClr val="bg1"/>
                  </a:solidFill>
                  <a:uFill>
                    <a:solidFill>
                      <a:srgbClr val="0462C1"/>
                    </a:solidFill>
                  </a:uFill>
                  <a:cs typeface="Georgia"/>
                </a:rPr>
                <a:t>	https://</a:t>
              </a:r>
              <a:r>
                <a:rPr lang="en-US" sz="1800" spc="-5" dirty="0">
                  <a:solidFill>
                    <a:schemeClr val="bg1"/>
                  </a:solidFill>
                  <a:uFill>
                    <a:solidFill>
                      <a:srgbClr val="0462C1"/>
                    </a:solidFill>
                  </a:uFill>
                  <a:cs typeface="Georgia"/>
                  <a:hlinkClick r:id="rId8">
                    <a:extLst>
                      <a:ext uri="{A12FA001-AC4F-418D-AE19-62706E023703}">
                        <ahyp:hlinkClr xmlns:ahyp="http://schemas.microsoft.com/office/drawing/2018/hyperlinkcolor" val="tx"/>
                      </a:ext>
                    </a:extLst>
                  </a:hlinkClick>
                </a:rPr>
                <a:t>www.metroplus.org/provider/tools</a:t>
              </a:r>
              <a:endParaRPr lang="en-US" sz="1800" dirty="0">
                <a:solidFill>
                  <a:schemeClr val="bg1"/>
                </a:solidFill>
                <a:cs typeface="Georgia"/>
              </a:endParaRPr>
            </a:p>
            <a:p>
              <a:endParaRPr dirty="0"/>
            </a:p>
          </p:txBody>
        </p:sp>
        <p:sp>
          <p:nvSpPr>
            <p:cNvPr id="28" name="object 30">
              <a:extLst>
                <a:ext uri="{FF2B5EF4-FFF2-40B4-BE49-F238E27FC236}">
                  <a16:creationId xmlns:a16="http://schemas.microsoft.com/office/drawing/2014/main" id="{45AE71C0-70D3-447D-4FC8-33AF17140581}"/>
                </a:ext>
              </a:extLst>
            </p:cNvPr>
            <p:cNvSpPr/>
            <p:nvPr/>
          </p:nvSpPr>
          <p:spPr>
            <a:xfrm>
              <a:off x="529241" y="4597846"/>
              <a:ext cx="241935" cy="312420"/>
            </a:xfrm>
            <a:custGeom>
              <a:avLst/>
              <a:gdLst/>
              <a:ahLst/>
              <a:cxnLst/>
              <a:rect l="l" t="t" r="r" b="b"/>
              <a:pathLst>
                <a:path w="241934" h="312420">
                  <a:moveTo>
                    <a:pt x="46870" y="0"/>
                  </a:moveTo>
                  <a:lnTo>
                    <a:pt x="30892" y="0"/>
                  </a:lnTo>
                  <a:lnTo>
                    <a:pt x="26986" y="3191"/>
                  </a:lnTo>
                  <a:lnTo>
                    <a:pt x="25565" y="7447"/>
                  </a:lnTo>
                  <a:lnTo>
                    <a:pt x="18336" y="9819"/>
                  </a:lnTo>
                  <a:lnTo>
                    <a:pt x="12472" y="14451"/>
                  </a:lnTo>
                  <a:lnTo>
                    <a:pt x="8538" y="20813"/>
                  </a:lnTo>
                  <a:lnTo>
                    <a:pt x="7101" y="28371"/>
                  </a:lnTo>
                  <a:lnTo>
                    <a:pt x="7101" y="115611"/>
                  </a:lnTo>
                  <a:lnTo>
                    <a:pt x="2840" y="118093"/>
                  </a:lnTo>
                  <a:lnTo>
                    <a:pt x="0" y="122704"/>
                  </a:lnTo>
                  <a:lnTo>
                    <a:pt x="0" y="127669"/>
                  </a:lnTo>
                  <a:lnTo>
                    <a:pt x="4893" y="154306"/>
                  </a:lnTo>
                  <a:lnTo>
                    <a:pt x="18375" y="176654"/>
                  </a:lnTo>
                  <a:lnTo>
                    <a:pt x="38648" y="192951"/>
                  </a:lnTo>
                  <a:lnTo>
                    <a:pt x="63914" y="201435"/>
                  </a:lnTo>
                  <a:lnTo>
                    <a:pt x="63914" y="237609"/>
                  </a:lnTo>
                  <a:lnTo>
                    <a:pt x="69773" y="266601"/>
                  </a:lnTo>
                  <a:lnTo>
                    <a:pt x="85752" y="290273"/>
                  </a:lnTo>
                  <a:lnTo>
                    <a:pt x="109453" y="306231"/>
                  </a:lnTo>
                  <a:lnTo>
                    <a:pt x="138481" y="312083"/>
                  </a:lnTo>
                  <a:lnTo>
                    <a:pt x="167509" y="306231"/>
                  </a:lnTo>
                  <a:lnTo>
                    <a:pt x="190420" y="290805"/>
                  </a:lnTo>
                  <a:lnTo>
                    <a:pt x="138481" y="290805"/>
                  </a:lnTo>
                  <a:lnTo>
                    <a:pt x="117726" y="286633"/>
                  </a:lnTo>
                  <a:lnTo>
                    <a:pt x="100798" y="275245"/>
                  </a:lnTo>
                  <a:lnTo>
                    <a:pt x="89397" y="258339"/>
                  </a:lnTo>
                  <a:lnTo>
                    <a:pt x="85219" y="237609"/>
                  </a:lnTo>
                  <a:lnTo>
                    <a:pt x="85219" y="201435"/>
                  </a:lnTo>
                  <a:lnTo>
                    <a:pt x="110485" y="192951"/>
                  </a:lnTo>
                  <a:lnTo>
                    <a:pt x="130758" y="176654"/>
                  </a:lnTo>
                  <a:lnTo>
                    <a:pt x="132497" y="173773"/>
                  </a:lnTo>
                  <a:lnTo>
                    <a:pt x="74567" y="173773"/>
                  </a:lnTo>
                  <a:lnTo>
                    <a:pt x="56568" y="170160"/>
                  </a:lnTo>
                  <a:lnTo>
                    <a:pt x="41899" y="160296"/>
                  </a:lnTo>
                  <a:lnTo>
                    <a:pt x="32023" y="145645"/>
                  </a:lnTo>
                  <a:lnTo>
                    <a:pt x="28406" y="127669"/>
                  </a:lnTo>
                  <a:lnTo>
                    <a:pt x="28406" y="122349"/>
                  </a:lnTo>
                  <a:lnTo>
                    <a:pt x="25565" y="117739"/>
                  </a:lnTo>
                  <a:lnTo>
                    <a:pt x="21304" y="115611"/>
                  </a:lnTo>
                  <a:lnTo>
                    <a:pt x="21304" y="25534"/>
                  </a:lnTo>
                  <a:lnTo>
                    <a:pt x="23080" y="23051"/>
                  </a:lnTo>
                  <a:lnTo>
                    <a:pt x="25565" y="21987"/>
                  </a:lnTo>
                  <a:lnTo>
                    <a:pt x="53262" y="21987"/>
                  </a:lnTo>
                  <a:lnTo>
                    <a:pt x="53262" y="6383"/>
                  </a:lnTo>
                  <a:lnTo>
                    <a:pt x="46870" y="0"/>
                  </a:lnTo>
                  <a:close/>
                </a:path>
                <a:path w="241934" h="312420">
                  <a:moveTo>
                    <a:pt x="202396" y="78018"/>
                  </a:moveTo>
                  <a:lnTo>
                    <a:pt x="187155" y="81072"/>
                  </a:lnTo>
                  <a:lnTo>
                    <a:pt x="174744" y="89411"/>
                  </a:lnTo>
                  <a:lnTo>
                    <a:pt x="166394" y="101807"/>
                  </a:lnTo>
                  <a:lnTo>
                    <a:pt x="163337" y="117029"/>
                  </a:lnTo>
                  <a:lnTo>
                    <a:pt x="165478" y="129736"/>
                  </a:lnTo>
                  <a:lnTo>
                    <a:pt x="171415" y="140746"/>
                  </a:lnTo>
                  <a:lnTo>
                    <a:pt x="180414" y="149297"/>
                  </a:lnTo>
                  <a:lnTo>
                    <a:pt x="191743" y="154622"/>
                  </a:lnTo>
                  <a:lnTo>
                    <a:pt x="191743" y="237609"/>
                  </a:lnTo>
                  <a:lnTo>
                    <a:pt x="187566" y="258339"/>
                  </a:lnTo>
                  <a:lnTo>
                    <a:pt x="176164" y="275245"/>
                  </a:lnTo>
                  <a:lnTo>
                    <a:pt x="159237" y="286633"/>
                  </a:lnTo>
                  <a:lnTo>
                    <a:pt x="138481" y="290805"/>
                  </a:lnTo>
                  <a:lnTo>
                    <a:pt x="190420" y="290805"/>
                  </a:lnTo>
                  <a:lnTo>
                    <a:pt x="191211" y="290273"/>
                  </a:lnTo>
                  <a:lnTo>
                    <a:pt x="207189" y="266601"/>
                  </a:lnTo>
                  <a:lnTo>
                    <a:pt x="213048" y="237609"/>
                  </a:lnTo>
                  <a:lnTo>
                    <a:pt x="213048" y="154622"/>
                  </a:lnTo>
                  <a:lnTo>
                    <a:pt x="224378" y="149297"/>
                  </a:lnTo>
                  <a:lnTo>
                    <a:pt x="232210" y="141855"/>
                  </a:lnTo>
                  <a:lnTo>
                    <a:pt x="202396" y="141855"/>
                  </a:lnTo>
                  <a:lnTo>
                    <a:pt x="192670" y="139921"/>
                  </a:lnTo>
                  <a:lnTo>
                    <a:pt x="184775" y="134629"/>
                  </a:lnTo>
                  <a:lnTo>
                    <a:pt x="179476" y="126743"/>
                  </a:lnTo>
                  <a:lnTo>
                    <a:pt x="177540" y="117029"/>
                  </a:lnTo>
                  <a:lnTo>
                    <a:pt x="179476" y="107315"/>
                  </a:lnTo>
                  <a:lnTo>
                    <a:pt x="184775" y="99430"/>
                  </a:lnTo>
                  <a:lnTo>
                    <a:pt x="192670" y="94138"/>
                  </a:lnTo>
                  <a:lnTo>
                    <a:pt x="202396" y="92204"/>
                  </a:lnTo>
                  <a:lnTo>
                    <a:pt x="231929" y="92204"/>
                  </a:lnTo>
                  <a:lnTo>
                    <a:pt x="230048" y="89411"/>
                  </a:lnTo>
                  <a:lnTo>
                    <a:pt x="217637" y="81072"/>
                  </a:lnTo>
                  <a:lnTo>
                    <a:pt x="202396" y="78018"/>
                  </a:lnTo>
                  <a:close/>
                </a:path>
                <a:path w="241934" h="312420">
                  <a:moveTo>
                    <a:pt x="140818" y="21987"/>
                  </a:moveTo>
                  <a:lnTo>
                    <a:pt x="123568" y="21987"/>
                  </a:lnTo>
                  <a:lnTo>
                    <a:pt x="126053" y="23051"/>
                  </a:lnTo>
                  <a:lnTo>
                    <a:pt x="127829" y="25534"/>
                  </a:lnTo>
                  <a:lnTo>
                    <a:pt x="127829" y="115611"/>
                  </a:lnTo>
                  <a:lnTo>
                    <a:pt x="123568" y="118093"/>
                  </a:lnTo>
                  <a:lnTo>
                    <a:pt x="120727" y="122704"/>
                  </a:lnTo>
                  <a:lnTo>
                    <a:pt x="107234" y="160296"/>
                  </a:lnTo>
                  <a:lnTo>
                    <a:pt x="74567" y="173773"/>
                  </a:lnTo>
                  <a:lnTo>
                    <a:pt x="132497" y="173773"/>
                  </a:lnTo>
                  <a:lnTo>
                    <a:pt x="144240" y="154306"/>
                  </a:lnTo>
                  <a:lnTo>
                    <a:pt x="149134" y="127669"/>
                  </a:lnTo>
                  <a:lnTo>
                    <a:pt x="149134" y="122349"/>
                  </a:lnTo>
                  <a:lnTo>
                    <a:pt x="146293" y="117739"/>
                  </a:lnTo>
                  <a:lnTo>
                    <a:pt x="142032" y="115611"/>
                  </a:lnTo>
                  <a:lnTo>
                    <a:pt x="142032" y="28371"/>
                  </a:lnTo>
                  <a:lnTo>
                    <a:pt x="140818" y="21987"/>
                  </a:lnTo>
                  <a:close/>
                </a:path>
                <a:path w="241934" h="312420">
                  <a:moveTo>
                    <a:pt x="231929" y="92204"/>
                  </a:moveTo>
                  <a:lnTo>
                    <a:pt x="202396" y="92204"/>
                  </a:lnTo>
                  <a:lnTo>
                    <a:pt x="212122" y="94138"/>
                  </a:lnTo>
                  <a:lnTo>
                    <a:pt x="220017" y="99430"/>
                  </a:lnTo>
                  <a:lnTo>
                    <a:pt x="225315" y="107315"/>
                  </a:lnTo>
                  <a:lnTo>
                    <a:pt x="227252" y="117029"/>
                  </a:lnTo>
                  <a:lnTo>
                    <a:pt x="225315" y="126743"/>
                  </a:lnTo>
                  <a:lnTo>
                    <a:pt x="220017" y="134629"/>
                  </a:lnTo>
                  <a:lnTo>
                    <a:pt x="212122" y="139921"/>
                  </a:lnTo>
                  <a:lnTo>
                    <a:pt x="202396" y="141855"/>
                  </a:lnTo>
                  <a:lnTo>
                    <a:pt x="232210" y="141855"/>
                  </a:lnTo>
                  <a:lnTo>
                    <a:pt x="233377" y="140746"/>
                  </a:lnTo>
                  <a:lnTo>
                    <a:pt x="239313" y="129736"/>
                  </a:lnTo>
                  <a:lnTo>
                    <a:pt x="241455" y="117029"/>
                  </a:lnTo>
                  <a:lnTo>
                    <a:pt x="238398" y="101807"/>
                  </a:lnTo>
                  <a:lnTo>
                    <a:pt x="231929" y="92204"/>
                  </a:lnTo>
                  <a:close/>
                </a:path>
                <a:path w="241934" h="312420">
                  <a:moveTo>
                    <a:pt x="53262" y="21987"/>
                  </a:moveTo>
                  <a:lnTo>
                    <a:pt x="25565" y="21987"/>
                  </a:lnTo>
                  <a:lnTo>
                    <a:pt x="27341" y="25889"/>
                  </a:lnTo>
                  <a:lnTo>
                    <a:pt x="30892" y="28371"/>
                  </a:lnTo>
                  <a:lnTo>
                    <a:pt x="46870" y="28371"/>
                  </a:lnTo>
                  <a:lnTo>
                    <a:pt x="53262" y="21987"/>
                  </a:lnTo>
                  <a:close/>
                </a:path>
                <a:path w="241934" h="312420">
                  <a:moveTo>
                    <a:pt x="118242" y="0"/>
                  </a:moveTo>
                  <a:lnTo>
                    <a:pt x="102263" y="0"/>
                  </a:lnTo>
                  <a:lnTo>
                    <a:pt x="95871" y="6383"/>
                  </a:lnTo>
                  <a:lnTo>
                    <a:pt x="95871" y="21987"/>
                  </a:lnTo>
                  <a:lnTo>
                    <a:pt x="102263" y="28371"/>
                  </a:lnTo>
                  <a:lnTo>
                    <a:pt x="117886" y="28371"/>
                  </a:lnTo>
                  <a:lnTo>
                    <a:pt x="121792" y="25534"/>
                  </a:lnTo>
                  <a:lnTo>
                    <a:pt x="123568" y="21987"/>
                  </a:lnTo>
                  <a:lnTo>
                    <a:pt x="140818" y="21987"/>
                  </a:lnTo>
                  <a:lnTo>
                    <a:pt x="140595" y="20813"/>
                  </a:lnTo>
                  <a:lnTo>
                    <a:pt x="136661" y="14451"/>
                  </a:lnTo>
                  <a:lnTo>
                    <a:pt x="130797" y="9819"/>
                  </a:lnTo>
                  <a:lnTo>
                    <a:pt x="123568" y="7447"/>
                  </a:lnTo>
                  <a:lnTo>
                    <a:pt x="122147" y="3191"/>
                  </a:lnTo>
                  <a:lnTo>
                    <a:pt x="118242" y="0"/>
                  </a:lnTo>
                  <a:close/>
                </a:path>
              </a:pathLst>
            </a:custGeom>
            <a:solidFill>
              <a:srgbClr val="1D9A78"/>
            </a:solidFill>
          </p:spPr>
          <p:txBody>
            <a:bodyPr wrap="square" lIns="0" tIns="0" rIns="0" bIns="0" rtlCol="0"/>
            <a:lstStyle/>
            <a:p>
              <a:endParaRPr/>
            </a:p>
          </p:txBody>
        </p:sp>
        <p:sp>
          <p:nvSpPr>
            <p:cNvPr id="29" name="object 31">
              <a:extLst>
                <a:ext uri="{FF2B5EF4-FFF2-40B4-BE49-F238E27FC236}">
                  <a16:creationId xmlns:a16="http://schemas.microsoft.com/office/drawing/2014/main" id="{E63C9684-6C47-3820-BD1D-C85F129C5C8F}"/>
                </a:ext>
              </a:extLst>
            </p:cNvPr>
            <p:cNvSpPr/>
            <p:nvPr/>
          </p:nvSpPr>
          <p:spPr>
            <a:xfrm>
              <a:off x="529241" y="4597846"/>
              <a:ext cx="241935" cy="312420"/>
            </a:xfrm>
            <a:custGeom>
              <a:avLst/>
              <a:gdLst/>
              <a:ahLst/>
              <a:cxnLst/>
              <a:rect l="l" t="t" r="r" b="b"/>
              <a:pathLst>
                <a:path w="241934" h="312420">
                  <a:moveTo>
                    <a:pt x="202396" y="141855"/>
                  </a:moveTo>
                  <a:lnTo>
                    <a:pt x="192670" y="139921"/>
                  </a:lnTo>
                  <a:lnTo>
                    <a:pt x="184775" y="134629"/>
                  </a:lnTo>
                  <a:lnTo>
                    <a:pt x="179476" y="126743"/>
                  </a:lnTo>
                  <a:lnTo>
                    <a:pt x="177540" y="117029"/>
                  </a:lnTo>
                  <a:lnTo>
                    <a:pt x="179476" y="107315"/>
                  </a:lnTo>
                  <a:lnTo>
                    <a:pt x="184775" y="99430"/>
                  </a:lnTo>
                  <a:lnTo>
                    <a:pt x="192670" y="94138"/>
                  </a:lnTo>
                  <a:lnTo>
                    <a:pt x="202396" y="92204"/>
                  </a:lnTo>
                  <a:lnTo>
                    <a:pt x="212122" y="94138"/>
                  </a:lnTo>
                  <a:lnTo>
                    <a:pt x="220017" y="99430"/>
                  </a:lnTo>
                  <a:lnTo>
                    <a:pt x="225315" y="107315"/>
                  </a:lnTo>
                  <a:lnTo>
                    <a:pt x="227252" y="117029"/>
                  </a:lnTo>
                  <a:lnTo>
                    <a:pt x="225315" y="126743"/>
                  </a:lnTo>
                  <a:lnTo>
                    <a:pt x="220017" y="134629"/>
                  </a:lnTo>
                  <a:lnTo>
                    <a:pt x="212122" y="139921"/>
                  </a:lnTo>
                  <a:lnTo>
                    <a:pt x="202396" y="141855"/>
                  </a:lnTo>
                  <a:close/>
                </a:path>
                <a:path w="241934" h="312420">
                  <a:moveTo>
                    <a:pt x="241455" y="117029"/>
                  </a:moveTo>
                  <a:lnTo>
                    <a:pt x="238398" y="101807"/>
                  </a:lnTo>
                  <a:lnTo>
                    <a:pt x="230048" y="89411"/>
                  </a:lnTo>
                  <a:lnTo>
                    <a:pt x="217637" y="81072"/>
                  </a:lnTo>
                  <a:lnTo>
                    <a:pt x="202396" y="78018"/>
                  </a:lnTo>
                  <a:lnTo>
                    <a:pt x="187155" y="81072"/>
                  </a:lnTo>
                  <a:lnTo>
                    <a:pt x="174744" y="89411"/>
                  </a:lnTo>
                  <a:lnTo>
                    <a:pt x="166394" y="101807"/>
                  </a:lnTo>
                  <a:lnTo>
                    <a:pt x="163337" y="117029"/>
                  </a:lnTo>
                  <a:lnTo>
                    <a:pt x="165478" y="129736"/>
                  </a:lnTo>
                  <a:lnTo>
                    <a:pt x="171415" y="140746"/>
                  </a:lnTo>
                  <a:lnTo>
                    <a:pt x="180414" y="149297"/>
                  </a:lnTo>
                  <a:lnTo>
                    <a:pt x="191743" y="154622"/>
                  </a:lnTo>
                  <a:lnTo>
                    <a:pt x="191743" y="237609"/>
                  </a:lnTo>
                  <a:lnTo>
                    <a:pt x="187566" y="258339"/>
                  </a:lnTo>
                  <a:lnTo>
                    <a:pt x="176164" y="275245"/>
                  </a:lnTo>
                  <a:lnTo>
                    <a:pt x="159237" y="286633"/>
                  </a:lnTo>
                  <a:lnTo>
                    <a:pt x="138481" y="290805"/>
                  </a:lnTo>
                  <a:lnTo>
                    <a:pt x="117726" y="286633"/>
                  </a:lnTo>
                  <a:lnTo>
                    <a:pt x="100798" y="275245"/>
                  </a:lnTo>
                  <a:lnTo>
                    <a:pt x="89397" y="258339"/>
                  </a:lnTo>
                  <a:lnTo>
                    <a:pt x="85219" y="237609"/>
                  </a:lnTo>
                  <a:lnTo>
                    <a:pt x="85219" y="201435"/>
                  </a:lnTo>
                  <a:lnTo>
                    <a:pt x="110485" y="192951"/>
                  </a:lnTo>
                  <a:lnTo>
                    <a:pt x="130758" y="176654"/>
                  </a:lnTo>
                  <a:lnTo>
                    <a:pt x="144240" y="154306"/>
                  </a:lnTo>
                  <a:lnTo>
                    <a:pt x="149134" y="127669"/>
                  </a:lnTo>
                  <a:lnTo>
                    <a:pt x="149134" y="122349"/>
                  </a:lnTo>
                  <a:lnTo>
                    <a:pt x="146293" y="117739"/>
                  </a:lnTo>
                  <a:lnTo>
                    <a:pt x="142032" y="115611"/>
                  </a:lnTo>
                  <a:lnTo>
                    <a:pt x="142032" y="28371"/>
                  </a:lnTo>
                  <a:lnTo>
                    <a:pt x="140595" y="20813"/>
                  </a:lnTo>
                  <a:lnTo>
                    <a:pt x="136661" y="14451"/>
                  </a:lnTo>
                  <a:lnTo>
                    <a:pt x="130797" y="9819"/>
                  </a:lnTo>
                  <a:lnTo>
                    <a:pt x="123568" y="7447"/>
                  </a:lnTo>
                  <a:lnTo>
                    <a:pt x="122147" y="3191"/>
                  </a:lnTo>
                  <a:lnTo>
                    <a:pt x="118242" y="0"/>
                  </a:lnTo>
                  <a:lnTo>
                    <a:pt x="113626" y="0"/>
                  </a:lnTo>
                  <a:lnTo>
                    <a:pt x="110075" y="0"/>
                  </a:lnTo>
                  <a:lnTo>
                    <a:pt x="102263" y="0"/>
                  </a:lnTo>
                  <a:lnTo>
                    <a:pt x="95871" y="6383"/>
                  </a:lnTo>
                  <a:lnTo>
                    <a:pt x="95871" y="14185"/>
                  </a:lnTo>
                  <a:lnTo>
                    <a:pt x="95871" y="21987"/>
                  </a:lnTo>
                  <a:lnTo>
                    <a:pt x="102263" y="28371"/>
                  </a:lnTo>
                  <a:lnTo>
                    <a:pt x="110075" y="28371"/>
                  </a:lnTo>
                  <a:lnTo>
                    <a:pt x="113626" y="28371"/>
                  </a:lnTo>
                  <a:lnTo>
                    <a:pt x="117886" y="28371"/>
                  </a:lnTo>
                  <a:lnTo>
                    <a:pt x="121792" y="25534"/>
                  </a:lnTo>
                  <a:lnTo>
                    <a:pt x="123568" y="21987"/>
                  </a:lnTo>
                  <a:lnTo>
                    <a:pt x="126053" y="23051"/>
                  </a:lnTo>
                  <a:lnTo>
                    <a:pt x="127829" y="25534"/>
                  </a:lnTo>
                  <a:lnTo>
                    <a:pt x="127829" y="28371"/>
                  </a:lnTo>
                  <a:lnTo>
                    <a:pt x="127829" y="115611"/>
                  </a:lnTo>
                  <a:lnTo>
                    <a:pt x="123568" y="118093"/>
                  </a:lnTo>
                  <a:lnTo>
                    <a:pt x="120727" y="122704"/>
                  </a:lnTo>
                  <a:lnTo>
                    <a:pt x="107234" y="160296"/>
                  </a:lnTo>
                  <a:lnTo>
                    <a:pt x="74567" y="173773"/>
                  </a:lnTo>
                  <a:lnTo>
                    <a:pt x="56568" y="170160"/>
                  </a:lnTo>
                  <a:lnTo>
                    <a:pt x="41899" y="160296"/>
                  </a:lnTo>
                  <a:lnTo>
                    <a:pt x="32023" y="145645"/>
                  </a:lnTo>
                  <a:lnTo>
                    <a:pt x="28406" y="127669"/>
                  </a:lnTo>
                  <a:lnTo>
                    <a:pt x="28406" y="122349"/>
                  </a:lnTo>
                  <a:lnTo>
                    <a:pt x="25565" y="117739"/>
                  </a:lnTo>
                  <a:lnTo>
                    <a:pt x="21304" y="115611"/>
                  </a:lnTo>
                  <a:lnTo>
                    <a:pt x="21304" y="28371"/>
                  </a:lnTo>
                  <a:lnTo>
                    <a:pt x="21304" y="25534"/>
                  </a:lnTo>
                  <a:lnTo>
                    <a:pt x="23080" y="23051"/>
                  </a:lnTo>
                  <a:lnTo>
                    <a:pt x="25565" y="21987"/>
                  </a:lnTo>
                  <a:lnTo>
                    <a:pt x="27341" y="25889"/>
                  </a:lnTo>
                  <a:lnTo>
                    <a:pt x="30892" y="28371"/>
                  </a:lnTo>
                  <a:lnTo>
                    <a:pt x="35508" y="28371"/>
                  </a:lnTo>
                  <a:lnTo>
                    <a:pt x="39058" y="28371"/>
                  </a:lnTo>
                  <a:lnTo>
                    <a:pt x="46870" y="28371"/>
                  </a:lnTo>
                  <a:lnTo>
                    <a:pt x="53262" y="21987"/>
                  </a:lnTo>
                  <a:lnTo>
                    <a:pt x="53262" y="14185"/>
                  </a:lnTo>
                  <a:lnTo>
                    <a:pt x="53262" y="6383"/>
                  </a:lnTo>
                  <a:lnTo>
                    <a:pt x="46870" y="0"/>
                  </a:lnTo>
                  <a:lnTo>
                    <a:pt x="39058" y="0"/>
                  </a:lnTo>
                  <a:lnTo>
                    <a:pt x="35508" y="0"/>
                  </a:lnTo>
                  <a:lnTo>
                    <a:pt x="30892" y="0"/>
                  </a:lnTo>
                  <a:lnTo>
                    <a:pt x="26986" y="3191"/>
                  </a:lnTo>
                  <a:lnTo>
                    <a:pt x="25565" y="7447"/>
                  </a:lnTo>
                  <a:lnTo>
                    <a:pt x="18336" y="9819"/>
                  </a:lnTo>
                  <a:lnTo>
                    <a:pt x="12472" y="14451"/>
                  </a:lnTo>
                  <a:lnTo>
                    <a:pt x="8538" y="20813"/>
                  </a:lnTo>
                  <a:lnTo>
                    <a:pt x="7101" y="28371"/>
                  </a:lnTo>
                  <a:lnTo>
                    <a:pt x="7101" y="115611"/>
                  </a:lnTo>
                  <a:lnTo>
                    <a:pt x="2840" y="118093"/>
                  </a:lnTo>
                  <a:lnTo>
                    <a:pt x="0" y="122704"/>
                  </a:lnTo>
                  <a:lnTo>
                    <a:pt x="0" y="127669"/>
                  </a:lnTo>
                  <a:lnTo>
                    <a:pt x="4893" y="154306"/>
                  </a:lnTo>
                  <a:lnTo>
                    <a:pt x="18375" y="176654"/>
                  </a:lnTo>
                  <a:lnTo>
                    <a:pt x="38648" y="192951"/>
                  </a:lnTo>
                  <a:lnTo>
                    <a:pt x="63914" y="201435"/>
                  </a:lnTo>
                  <a:lnTo>
                    <a:pt x="63914" y="237609"/>
                  </a:lnTo>
                  <a:lnTo>
                    <a:pt x="69773" y="266601"/>
                  </a:lnTo>
                  <a:lnTo>
                    <a:pt x="85752" y="290273"/>
                  </a:lnTo>
                  <a:lnTo>
                    <a:pt x="109453" y="306231"/>
                  </a:lnTo>
                  <a:lnTo>
                    <a:pt x="138481" y="312083"/>
                  </a:lnTo>
                  <a:lnTo>
                    <a:pt x="167509" y="306231"/>
                  </a:lnTo>
                  <a:lnTo>
                    <a:pt x="191211" y="290273"/>
                  </a:lnTo>
                  <a:lnTo>
                    <a:pt x="207189" y="266601"/>
                  </a:lnTo>
                  <a:lnTo>
                    <a:pt x="213048" y="237609"/>
                  </a:lnTo>
                  <a:lnTo>
                    <a:pt x="213048" y="154622"/>
                  </a:lnTo>
                  <a:lnTo>
                    <a:pt x="224378" y="149297"/>
                  </a:lnTo>
                  <a:lnTo>
                    <a:pt x="233377" y="140746"/>
                  </a:lnTo>
                  <a:lnTo>
                    <a:pt x="239313" y="129736"/>
                  </a:lnTo>
                  <a:lnTo>
                    <a:pt x="241455" y="117029"/>
                  </a:lnTo>
                  <a:close/>
                </a:path>
              </a:pathLst>
            </a:custGeom>
            <a:ln w="4140">
              <a:solidFill>
                <a:srgbClr val="1D9A78"/>
              </a:solidFill>
            </a:ln>
          </p:spPr>
          <p:txBody>
            <a:bodyPr wrap="square" lIns="0" tIns="0" rIns="0" bIns="0" rtlCol="0"/>
            <a:lstStyle/>
            <a:p>
              <a:endParaRPr/>
            </a:p>
          </p:txBody>
        </p:sp>
        <p:sp>
          <p:nvSpPr>
            <p:cNvPr id="30" name="object 32">
              <a:extLst>
                <a:ext uri="{FF2B5EF4-FFF2-40B4-BE49-F238E27FC236}">
                  <a16:creationId xmlns:a16="http://schemas.microsoft.com/office/drawing/2014/main" id="{6ABBE412-A33C-3BBE-A1D3-D1E0E1BFAF39}"/>
                </a:ext>
              </a:extLst>
            </p:cNvPr>
            <p:cNvSpPr/>
            <p:nvPr/>
          </p:nvSpPr>
          <p:spPr>
            <a:xfrm>
              <a:off x="713883" y="4697144"/>
              <a:ext cx="35560" cy="35560"/>
            </a:xfrm>
            <a:custGeom>
              <a:avLst/>
              <a:gdLst/>
              <a:ahLst/>
              <a:cxnLst/>
              <a:rect l="l" t="t" r="r" b="b"/>
              <a:pathLst>
                <a:path w="35559" h="35560">
                  <a:moveTo>
                    <a:pt x="27560" y="0"/>
                  </a:moveTo>
                  <a:lnTo>
                    <a:pt x="7947" y="0"/>
                  </a:lnTo>
                  <a:lnTo>
                    <a:pt x="0" y="7938"/>
                  </a:lnTo>
                  <a:lnTo>
                    <a:pt x="0" y="27523"/>
                  </a:lnTo>
                  <a:lnTo>
                    <a:pt x="7947" y="35464"/>
                  </a:lnTo>
                  <a:lnTo>
                    <a:pt x="27560" y="35464"/>
                  </a:lnTo>
                  <a:lnTo>
                    <a:pt x="35508" y="27523"/>
                  </a:lnTo>
                  <a:lnTo>
                    <a:pt x="35508" y="17732"/>
                  </a:lnTo>
                  <a:lnTo>
                    <a:pt x="35508" y="7938"/>
                  </a:lnTo>
                  <a:lnTo>
                    <a:pt x="27560" y="0"/>
                  </a:lnTo>
                  <a:close/>
                </a:path>
              </a:pathLst>
            </a:custGeom>
            <a:solidFill>
              <a:srgbClr val="1D9A78"/>
            </a:solidFill>
          </p:spPr>
          <p:txBody>
            <a:bodyPr wrap="square" lIns="0" tIns="0" rIns="0" bIns="0" rtlCol="0"/>
            <a:lstStyle/>
            <a:p>
              <a:endParaRPr/>
            </a:p>
          </p:txBody>
        </p:sp>
        <p:sp>
          <p:nvSpPr>
            <p:cNvPr id="31" name="object 33">
              <a:extLst>
                <a:ext uri="{FF2B5EF4-FFF2-40B4-BE49-F238E27FC236}">
                  <a16:creationId xmlns:a16="http://schemas.microsoft.com/office/drawing/2014/main" id="{1A6C6E11-7DEE-A92E-CF65-50E10A397628}"/>
                </a:ext>
              </a:extLst>
            </p:cNvPr>
            <p:cNvSpPr/>
            <p:nvPr/>
          </p:nvSpPr>
          <p:spPr>
            <a:xfrm>
              <a:off x="713883" y="4697144"/>
              <a:ext cx="35560" cy="35560"/>
            </a:xfrm>
            <a:custGeom>
              <a:avLst/>
              <a:gdLst/>
              <a:ahLst/>
              <a:cxnLst/>
              <a:rect l="l" t="t" r="r" b="b"/>
              <a:pathLst>
                <a:path w="35559" h="35560">
                  <a:moveTo>
                    <a:pt x="35508" y="17732"/>
                  </a:moveTo>
                  <a:lnTo>
                    <a:pt x="35508" y="27523"/>
                  </a:lnTo>
                  <a:lnTo>
                    <a:pt x="27560" y="35464"/>
                  </a:lnTo>
                  <a:lnTo>
                    <a:pt x="17754" y="35464"/>
                  </a:lnTo>
                  <a:lnTo>
                    <a:pt x="7947" y="35464"/>
                  </a:lnTo>
                  <a:lnTo>
                    <a:pt x="0" y="27523"/>
                  </a:lnTo>
                  <a:lnTo>
                    <a:pt x="0" y="17732"/>
                  </a:lnTo>
                  <a:lnTo>
                    <a:pt x="0" y="7938"/>
                  </a:lnTo>
                  <a:lnTo>
                    <a:pt x="7947" y="0"/>
                  </a:lnTo>
                  <a:lnTo>
                    <a:pt x="17754" y="0"/>
                  </a:lnTo>
                  <a:lnTo>
                    <a:pt x="27560" y="0"/>
                  </a:lnTo>
                  <a:lnTo>
                    <a:pt x="35508" y="7938"/>
                  </a:lnTo>
                  <a:lnTo>
                    <a:pt x="35508" y="17732"/>
                  </a:lnTo>
                  <a:close/>
                </a:path>
              </a:pathLst>
            </a:custGeom>
            <a:ln w="4140">
              <a:solidFill>
                <a:srgbClr val="1D9A78"/>
              </a:solidFill>
            </a:ln>
          </p:spPr>
          <p:txBody>
            <a:bodyPr wrap="square" lIns="0" tIns="0" rIns="0" bIns="0" rtlCol="0"/>
            <a:lstStyle/>
            <a:p>
              <a:endParaRPr/>
            </a:p>
          </p:txBody>
        </p:sp>
        <p:sp>
          <p:nvSpPr>
            <p:cNvPr id="32" name="object 34">
              <a:extLst>
                <a:ext uri="{FF2B5EF4-FFF2-40B4-BE49-F238E27FC236}">
                  <a16:creationId xmlns:a16="http://schemas.microsoft.com/office/drawing/2014/main" id="{202BBDA6-C8A7-4F19-3C7F-0E9B762C6146}"/>
                </a:ext>
              </a:extLst>
            </p:cNvPr>
            <p:cNvSpPr/>
            <p:nvPr/>
          </p:nvSpPr>
          <p:spPr>
            <a:xfrm>
              <a:off x="477011" y="4581143"/>
              <a:ext cx="344805" cy="344805"/>
            </a:xfrm>
            <a:custGeom>
              <a:avLst/>
              <a:gdLst/>
              <a:ahLst/>
              <a:cxnLst/>
              <a:rect l="l" t="t" r="r" b="b"/>
              <a:pathLst>
                <a:path w="344805" h="344804">
                  <a:moveTo>
                    <a:pt x="0" y="344423"/>
                  </a:moveTo>
                  <a:lnTo>
                    <a:pt x="344424" y="344423"/>
                  </a:lnTo>
                  <a:lnTo>
                    <a:pt x="344424" y="0"/>
                  </a:lnTo>
                  <a:lnTo>
                    <a:pt x="0" y="0"/>
                  </a:lnTo>
                  <a:lnTo>
                    <a:pt x="0" y="344423"/>
                  </a:lnTo>
                  <a:close/>
                </a:path>
              </a:pathLst>
            </a:custGeom>
            <a:ln w="12700">
              <a:solidFill>
                <a:srgbClr val="FFFFFF"/>
              </a:solidFill>
            </a:ln>
          </p:spPr>
          <p:txBody>
            <a:bodyPr wrap="square" lIns="0" tIns="0" rIns="0" bIns="0" rtlCol="0"/>
            <a:lstStyle/>
            <a:p>
              <a:endParaRPr/>
            </a:p>
          </p:txBody>
        </p:sp>
      </p:grpSp>
      <p:grpSp>
        <p:nvGrpSpPr>
          <p:cNvPr id="33" name="object 35">
            <a:extLst>
              <a:ext uri="{FF2B5EF4-FFF2-40B4-BE49-F238E27FC236}">
                <a16:creationId xmlns:a16="http://schemas.microsoft.com/office/drawing/2014/main" id="{5D29BB80-C62A-CD5C-00AF-9D1C721AD115}"/>
              </a:ext>
            </a:extLst>
          </p:cNvPr>
          <p:cNvGrpSpPr/>
          <p:nvPr/>
        </p:nvGrpSpPr>
        <p:grpSpPr>
          <a:xfrm>
            <a:off x="286511" y="5222747"/>
            <a:ext cx="11643360" cy="626745"/>
            <a:chOff x="286511" y="5222747"/>
            <a:chExt cx="11643360" cy="626745"/>
          </a:xfrm>
        </p:grpSpPr>
        <p:sp>
          <p:nvSpPr>
            <p:cNvPr id="34" name="object 36">
              <a:extLst>
                <a:ext uri="{FF2B5EF4-FFF2-40B4-BE49-F238E27FC236}">
                  <a16:creationId xmlns:a16="http://schemas.microsoft.com/office/drawing/2014/main" id="{3A436CD6-04D6-0C5B-852F-ED240B06D540}"/>
                </a:ext>
              </a:extLst>
            </p:cNvPr>
            <p:cNvSpPr/>
            <p:nvPr/>
          </p:nvSpPr>
          <p:spPr>
            <a:xfrm>
              <a:off x="286511" y="5222747"/>
              <a:ext cx="11643360" cy="626745"/>
            </a:xfrm>
            <a:custGeom>
              <a:avLst/>
              <a:gdLst/>
              <a:ahLst/>
              <a:cxnLst/>
              <a:rect l="l" t="t" r="r" b="b"/>
              <a:pathLst>
                <a:path w="11643360" h="626745">
                  <a:moveTo>
                    <a:pt x="11580749" y="0"/>
                  </a:moveTo>
                  <a:lnTo>
                    <a:pt x="62636" y="0"/>
                  </a:lnTo>
                  <a:lnTo>
                    <a:pt x="38254" y="4925"/>
                  </a:lnTo>
                  <a:lnTo>
                    <a:pt x="18345" y="18351"/>
                  </a:lnTo>
                  <a:lnTo>
                    <a:pt x="4922" y="38254"/>
                  </a:lnTo>
                  <a:lnTo>
                    <a:pt x="0" y="62610"/>
                  </a:lnTo>
                  <a:lnTo>
                    <a:pt x="0" y="563727"/>
                  </a:lnTo>
                  <a:lnTo>
                    <a:pt x="4922" y="588109"/>
                  </a:lnTo>
                  <a:lnTo>
                    <a:pt x="18345" y="608018"/>
                  </a:lnTo>
                  <a:lnTo>
                    <a:pt x="38254" y="621441"/>
                  </a:lnTo>
                  <a:lnTo>
                    <a:pt x="62636" y="626363"/>
                  </a:lnTo>
                  <a:lnTo>
                    <a:pt x="11580749" y="626363"/>
                  </a:lnTo>
                  <a:lnTo>
                    <a:pt x="11605105" y="621441"/>
                  </a:lnTo>
                  <a:lnTo>
                    <a:pt x="11625008" y="608018"/>
                  </a:lnTo>
                  <a:lnTo>
                    <a:pt x="11638434" y="588109"/>
                  </a:lnTo>
                  <a:lnTo>
                    <a:pt x="11643360" y="563727"/>
                  </a:lnTo>
                  <a:lnTo>
                    <a:pt x="11643360" y="62610"/>
                  </a:lnTo>
                  <a:lnTo>
                    <a:pt x="11638434" y="38254"/>
                  </a:lnTo>
                  <a:lnTo>
                    <a:pt x="11625008" y="18351"/>
                  </a:lnTo>
                  <a:lnTo>
                    <a:pt x="11605105" y="4925"/>
                  </a:lnTo>
                  <a:lnTo>
                    <a:pt x="11580749" y="0"/>
                  </a:lnTo>
                  <a:close/>
                </a:path>
              </a:pathLst>
            </a:custGeom>
            <a:solidFill>
              <a:schemeClr val="bg2">
                <a:lumMod val="60000"/>
                <a:lumOff val="40000"/>
              </a:schemeClr>
            </a:solidFill>
          </p:spPr>
          <p:txBody>
            <a:bodyPr wrap="square" lIns="0" tIns="0" rIns="0" bIns="0" rtlCol="0"/>
            <a:lstStyle/>
            <a:p>
              <a:r>
                <a:rPr lang="en-US" dirty="0">
                  <a:solidFill>
                    <a:schemeClr val="bg1"/>
                  </a:solidFill>
                  <a:cs typeface="Georgia"/>
                </a:rPr>
                <a:t>	</a:t>
              </a:r>
              <a:r>
                <a:rPr lang="en-US" sz="1800" dirty="0">
                  <a:solidFill>
                    <a:schemeClr val="bg1"/>
                  </a:solidFill>
                  <a:cs typeface="Georgia"/>
                </a:rPr>
                <a:t>Call</a:t>
              </a:r>
              <a:r>
                <a:rPr lang="en-US" sz="1800" spc="-10" dirty="0">
                  <a:solidFill>
                    <a:schemeClr val="bg1"/>
                  </a:solidFill>
                  <a:cs typeface="Georgia"/>
                </a:rPr>
                <a:t> </a:t>
              </a:r>
              <a:r>
                <a:rPr lang="en-US" sz="1800" spc="-5" dirty="0">
                  <a:solidFill>
                    <a:schemeClr val="bg1"/>
                  </a:solidFill>
                  <a:cs typeface="Georgia"/>
                </a:rPr>
                <a:t>MetroPlusHealth</a:t>
              </a:r>
              <a:r>
                <a:rPr lang="en-US" sz="1800" spc="-30" dirty="0">
                  <a:solidFill>
                    <a:schemeClr val="bg1"/>
                  </a:solidFill>
                  <a:cs typeface="Georgia"/>
                </a:rPr>
                <a:t> </a:t>
              </a:r>
              <a:r>
                <a:rPr lang="en-US" sz="1800" dirty="0">
                  <a:solidFill>
                    <a:schemeClr val="bg1"/>
                  </a:solidFill>
                  <a:cs typeface="Georgia"/>
                </a:rPr>
                <a:t>Provider</a:t>
              </a:r>
              <a:r>
                <a:rPr lang="en-US" sz="1800" spc="-25" dirty="0">
                  <a:solidFill>
                    <a:schemeClr val="bg1"/>
                  </a:solidFill>
                  <a:cs typeface="Georgia"/>
                </a:rPr>
                <a:t> </a:t>
              </a:r>
              <a:r>
                <a:rPr lang="en-US" sz="1800" dirty="0">
                  <a:solidFill>
                    <a:schemeClr val="bg1"/>
                  </a:solidFill>
                  <a:cs typeface="Georgia"/>
                </a:rPr>
                <a:t>Services</a:t>
              </a:r>
              <a:r>
                <a:rPr lang="en-US" sz="1800" spc="-25" dirty="0">
                  <a:solidFill>
                    <a:schemeClr val="bg1"/>
                  </a:solidFill>
                  <a:cs typeface="Georgia"/>
                </a:rPr>
                <a:t> </a:t>
              </a:r>
              <a:r>
                <a:rPr lang="en-US" sz="1800" dirty="0">
                  <a:solidFill>
                    <a:schemeClr val="bg1"/>
                  </a:solidFill>
                  <a:cs typeface="Georgia"/>
                </a:rPr>
                <a:t>at</a:t>
              </a:r>
              <a:r>
                <a:rPr lang="en-US" sz="1800" spc="10" dirty="0">
                  <a:solidFill>
                    <a:schemeClr val="bg1"/>
                  </a:solidFill>
                  <a:cs typeface="Georgia"/>
                </a:rPr>
                <a:t> </a:t>
              </a:r>
              <a:r>
                <a:rPr lang="en-US" sz="1800" b="1" dirty="0">
                  <a:solidFill>
                    <a:schemeClr val="bg1"/>
                  </a:solidFill>
                  <a:cs typeface="Georgia"/>
                </a:rPr>
                <a:t>800-303-9626</a:t>
              </a:r>
              <a:r>
                <a:rPr lang="en-US" sz="1800" b="1" spc="-60" dirty="0">
                  <a:solidFill>
                    <a:schemeClr val="bg1"/>
                  </a:solidFill>
                  <a:cs typeface="Georgia"/>
                </a:rPr>
                <a:t> </a:t>
              </a:r>
              <a:r>
                <a:rPr lang="en-US" sz="1800" dirty="0">
                  <a:solidFill>
                    <a:schemeClr val="bg1"/>
                  </a:solidFill>
                  <a:cs typeface="Georgia"/>
                </a:rPr>
                <a:t>with</a:t>
              </a:r>
              <a:r>
                <a:rPr lang="en-US" sz="1800" spc="-10" dirty="0">
                  <a:solidFill>
                    <a:schemeClr val="bg1"/>
                  </a:solidFill>
                  <a:cs typeface="Georgia"/>
                </a:rPr>
                <a:t> </a:t>
              </a:r>
              <a:r>
                <a:rPr lang="en-US" sz="1800" dirty="0">
                  <a:solidFill>
                    <a:schemeClr val="bg1"/>
                  </a:solidFill>
                  <a:cs typeface="Georgia"/>
                </a:rPr>
                <a:t>any</a:t>
              </a:r>
              <a:r>
                <a:rPr lang="en-US" sz="1800" spc="-10" dirty="0">
                  <a:solidFill>
                    <a:schemeClr val="bg1"/>
                  </a:solidFill>
                  <a:cs typeface="Georgia"/>
                </a:rPr>
                <a:t> </a:t>
              </a:r>
              <a:r>
                <a:rPr lang="en-US" sz="1800" spc="-5" dirty="0">
                  <a:solidFill>
                    <a:schemeClr val="bg1"/>
                  </a:solidFill>
                  <a:cs typeface="Georgia"/>
                </a:rPr>
                <a:t>questions</a:t>
              </a:r>
              <a:endParaRPr lang="en-US" sz="1800" dirty="0">
                <a:solidFill>
                  <a:schemeClr val="bg1"/>
                </a:solidFill>
                <a:cs typeface="Georgia"/>
              </a:endParaRPr>
            </a:p>
            <a:p>
              <a:endParaRPr dirty="0"/>
            </a:p>
          </p:txBody>
        </p:sp>
        <p:pic>
          <p:nvPicPr>
            <p:cNvPr id="35" name="object 37">
              <a:extLst>
                <a:ext uri="{FF2B5EF4-FFF2-40B4-BE49-F238E27FC236}">
                  <a16:creationId xmlns:a16="http://schemas.microsoft.com/office/drawing/2014/main" id="{4D9951DA-D037-2DF4-3F77-30D9C48AD86E}"/>
                </a:ext>
              </a:extLst>
            </p:cNvPr>
            <p:cNvPicPr/>
            <p:nvPr/>
          </p:nvPicPr>
          <p:blipFill>
            <a:blip r:embed="rId9" cstate="print"/>
            <a:stretch>
              <a:fillRect/>
            </a:stretch>
          </p:blipFill>
          <p:spPr>
            <a:xfrm>
              <a:off x="540664" y="5391774"/>
              <a:ext cx="84743" cy="84641"/>
            </a:xfrm>
            <a:prstGeom prst="rect">
              <a:avLst/>
            </a:prstGeom>
          </p:spPr>
        </p:pic>
        <p:sp>
          <p:nvSpPr>
            <p:cNvPr id="36" name="object 38">
              <a:extLst>
                <a:ext uri="{FF2B5EF4-FFF2-40B4-BE49-F238E27FC236}">
                  <a16:creationId xmlns:a16="http://schemas.microsoft.com/office/drawing/2014/main" id="{EE67CE77-2D31-70BD-9D97-462008DE3D7F}"/>
                </a:ext>
              </a:extLst>
            </p:cNvPr>
            <p:cNvSpPr/>
            <p:nvPr/>
          </p:nvSpPr>
          <p:spPr>
            <a:xfrm>
              <a:off x="508291" y="5414765"/>
              <a:ext cx="262890" cy="262890"/>
            </a:xfrm>
            <a:custGeom>
              <a:avLst/>
              <a:gdLst/>
              <a:ahLst/>
              <a:cxnLst/>
              <a:rect l="l" t="t" r="r" b="b"/>
              <a:pathLst>
                <a:path w="262890" h="262889">
                  <a:moveTo>
                    <a:pt x="23435" y="0"/>
                  </a:moveTo>
                  <a:lnTo>
                    <a:pt x="0" y="36883"/>
                  </a:lnTo>
                  <a:lnTo>
                    <a:pt x="77" y="48724"/>
                  </a:lnTo>
                  <a:lnTo>
                    <a:pt x="12744" y="92695"/>
                  </a:lnTo>
                  <a:lnTo>
                    <a:pt x="52685" y="151843"/>
                  </a:lnTo>
                  <a:lnTo>
                    <a:pt x="78561" y="181134"/>
                  </a:lnTo>
                  <a:lnTo>
                    <a:pt x="106968" y="207899"/>
                  </a:lnTo>
                  <a:lnTo>
                    <a:pt x="143164" y="235800"/>
                  </a:lnTo>
                  <a:lnTo>
                    <a:pt x="187616" y="257250"/>
                  </a:lnTo>
                  <a:lnTo>
                    <a:pt x="216954" y="262791"/>
                  </a:lnTo>
                  <a:lnTo>
                    <a:pt x="227007" y="262420"/>
                  </a:lnTo>
                  <a:lnTo>
                    <a:pt x="236661" y="259821"/>
                  </a:lnTo>
                  <a:lnTo>
                    <a:pt x="245516" y="255161"/>
                  </a:lnTo>
                  <a:lnTo>
                    <a:pt x="253172" y="248606"/>
                  </a:lnTo>
                  <a:lnTo>
                    <a:pt x="262760" y="239030"/>
                  </a:lnTo>
                  <a:lnTo>
                    <a:pt x="192454" y="168456"/>
                  </a:lnTo>
                  <a:lnTo>
                    <a:pt x="181801" y="179450"/>
                  </a:lnTo>
                  <a:lnTo>
                    <a:pt x="180381" y="180868"/>
                  </a:lnTo>
                  <a:lnTo>
                    <a:pt x="178250" y="181578"/>
                  </a:lnTo>
                  <a:lnTo>
                    <a:pt x="174700" y="181578"/>
                  </a:lnTo>
                  <a:lnTo>
                    <a:pt x="172569" y="180868"/>
                  </a:lnTo>
                  <a:lnTo>
                    <a:pt x="81668" y="90434"/>
                  </a:lnTo>
                  <a:lnTo>
                    <a:pt x="80958" y="88306"/>
                  </a:lnTo>
                  <a:lnTo>
                    <a:pt x="80958" y="84760"/>
                  </a:lnTo>
                  <a:lnTo>
                    <a:pt x="81668" y="82632"/>
                  </a:lnTo>
                  <a:lnTo>
                    <a:pt x="94096" y="70574"/>
                  </a:lnTo>
                  <a:lnTo>
                    <a:pt x="23435" y="0"/>
                  </a:lnTo>
                  <a:close/>
                </a:path>
              </a:pathLst>
            </a:custGeom>
            <a:solidFill>
              <a:srgbClr val="1D9A78"/>
            </a:solidFill>
          </p:spPr>
          <p:txBody>
            <a:bodyPr wrap="square" lIns="0" tIns="0" rIns="0" bIns="0" rtlCol="0"/>
            <a:lstStyle/>
            <a:p>
              <a:endParaRPr/>
            </a:p>
          </p:txBody>
        </p:sp>
        <p:sp>
          <p:nvSpPr>
            <p:cNvPr id="37" name="object 39">
              <a:extLst>
                <a:ext uri="{FF2B5EF4-FFF2-40B4-BE49-F238E27FC236}">
                  <a16:creationId xmlns:a16="http://schemas.microsoft.com/office/drawing/2014/main" id="{CA544255-5C05-DB21-58E2-B14C28A8976D}"/>
                </a:ext>
              </a:extLst>
            </p:cNvPr>
            <p:cNvSpPr/>
            <p:nvPr/>
          </p:nvSpPr>
          <p:spPr>
            <a:xfrm>
              <a:off x="508291" y="5414765"/>
              <a:ext cx="262890" cy="262890"/>
            </a:xfrm>
            <a:custGeom>
              <a:avLst/>
              <a:gdLst/>
              <a:ahLst/>
              <a:cxnLst/>
              <a:rect l="l" t="t" r="r" b="b"/>
              <a:pathLst>
                <a:path w="262890" h="262889">
                  <a:moveTo>
                    <a:pt x="181801" y="179450"/>
                  </a:moveTo>
                  <a:lnTo>
                    <a:pt x="180381" y="180868"/>
                  </a:lnTo>
                  <a:lnTo>
                    <a:pt x="178250" y="181578"/>
                  </a:lnTo>
                  <a:lnTo>
                    <a:pt x="176475" y="181578"/>
                  </a:lnTo>
                  <a:lnTo>
                    <a:pt x="174700" y="181578"/>
                  </a:lnTo>
                  <a:lnTo>
                    <a:pt x="172569" y="180868"/>
                  </a:lnTo>
                  <a:lnTo>
                    <a:pt x="171149" y="179450"/>
                  </a:lnTo>
                  <a:lnTo>
                    <a:pt x="83089" y="91853"/>
                  </a:lnTo>
                  <a:lnTo>
                    <a:pt x="81668" y="90434"/>
                  </a:lnTo>
                  <a:lnTo>
                    <a:pt x="80958" y="88306"/>
                  </a:lnTo>
                  <a:lnTo>
                    <a:pt x="80958" y="86533"/>
                  </a:lnTo>
                  <a:lnTo>
                    <a:pt x="80958" y="84760"/>
                  </a:lnTo>
                  <a:lnTo>
                    <a:pt x="81668" y="82632"/>
                  </a:lnTo>
                  <a:lnTo>
                    <a:pt x="83089" y="81213"/>
                  </a:lnTo>
                  <a:lnTo>
                    <a:pt x="94096" y="70574"/>
                  </a:lnTo>
                  <a:lnTo>
                    <a:pt x="23435" y="0"/>
                  </a:lnTo>
                  <a:lnTo>
                    <a:pt x="18819" y="4610"/>
                  </a:lnTo>
                  <a:lnTo>
                    <a:pt x="14558" y="8866"/>
                  </a:lnTo>
                  <a:lnTo>
                    <a:pt x="11717" y="11703"/>
                  </a:lnTo>
                  <a:lnTo>
                    <a:pt x="6940" y="17133"/>
                  </a:lnTo>
                  <a:lnTo>
                    <a:pt x="3328" y="23229"/>
                  </a:lnTo>
                  <a:lnTo>
                    <a:pt x="982" y="29856"/>
                  </a:lnTo>
                  <a:lnTo>
                    <a:pt x="0" y="36883"/>
                  </a:lnTo>
                  <a:lnTo>
                    <a:pt x="77" y="48724"/>
                  </a:lnTo>
                  <a:lnTo>
                    <a:pt x="12744" y="92695"/>
                  </a:lnTo>
                  <a:lnTo>
                    <a:pt x="52685" y="151843"/>
                  </a:lnTo>
                  <a:lnTo>
                    <a:pt x="78561" y="181134"/>
                  </a:lnTo>
                  <a:lnTo>
                    <a:pt x="106968" y="207899"/>
                  </a:lnTo>
                  <a:lnTo>
                    <a:pt x="137771" y="231937"/>
                  </a:lnTo>
                  <a:lnTo>
                    <a:pt x="173662" y="252268"/>
                  </a:lnTo>
                  <a:lnTo>
                    <a:pt x="216954" y="262791"/>
                  </a:lnTo>
                  <a:lnTo>
                    <a:pt x="227007" y="262420"/>
                  </a:lnTo>
                  <a:lnTo>
                    <a:pt x="236661" y="259821"/>
                  </a:lnTo>
                  <a:lnTo>
                    <a:pt x="245516" y="255161"/>
                  </a:lnTo>
                  <a:lnTo>
                    <a:pt x="253172" y="248606"/>
                  </a:lnTo>
                  <a:lnTo>
                    <a:pt x="262760" y="239030"/>
                  </a:lnTo>
                  <a:lnTo>
                    <a:pt x="192454" y="168456"/>
                  </a:lnTo>
                  <a:lnTo>
                    <a:pt x="181801" y="179450"/>
                  </a:lnTo>
                  <a:close/>
                </a:path>
              </a:pathLst>
            </a:custGeom>
            <a:ln w="4140">
              <a:solidFill>
                <a:srgbClr val="1D9A78"/>
              </a:solidFill>
            </a:ln>
          </p:spPr>
          <p:txBody>
            <a:bodyPr wrap="square" lIns="0" tIns="0" rIns="0" bIns="0" rtlCol="0"/>
            <a:lstStyle/>
            <a:p>
              <a:endParaRPr/>
            </a:p>
          </p:txBody>
        </p:sp>
        <p:pic>
          <p:nvPicPr>
            <p:cNvPr id="38" name="object 40">
              <a:extLst>
                <a:ext uri="{FF2B5EF4-FFF2-40B4-BE49-F238E27FC236}">
                  <a16:creationId xmlns:a16="http://schemas.microsoft.com/office/drawing/2014/main" id="{A8DDA7CB-3489-8031-07A9-494023C2E44F}"/>
                </a:ext>
              </a:extLst>
            </p:cNvPr>
            <p:cNvPicPr/>
            <p:nvPr/>
          </p:nvPicPr>
          <p:blipFill>
            <a:blip r:embed="rId10" cstate="print"/>
            <a:stretch>
              <a:fillRect/>
            </a:stretch>
          </p:blipFill>
          <p:spPr>
            <a:xfrm>
              <a:off x="708973" y="5560227"/>
              <a:ext cx="84740" cy="84999"/>
            </a:xfrm>
            <a:prstGeom prst="rect">
              <a:avLst/>
            </a:prstGeom>
          </p:spPr>
        </p:pic>
        <p:sp>
          <p:nvSpPr>
            <p:cNvPr id="39" name="object 41">
              <a:extLst>
                <a:ext uri="{FF2B5EF4-FFF2-40B4-BE49-F238E27FC236}">
                  <a16:creationId xmlns:a16="http://schemas.microsoft.com/office/drawing/2014/main" id="{67F56004-13E5-8421-DF60-2D6602B6E6D1}"/>
                </a:ext>
              </a:extLst>
            </p:cNvPr>
            <p:cNvSpPr/>
            <p:nvPr/>
          </p:nvSpPr>
          <p:spPr>
            <a:xfrm>
              <a:off x="477011" y="5362955"/>
              <a:ext cx="344805" cy="344805"/>
            </a:xfrm>
            <a:custGeom>
              <a:avLst/>
              <a:gdLst/>
              <a:ahLst/>
              <a:cxnLst/>
              <a:rect l="l" t="t" r="r" b="b"/>
              <a:pathLst>
                <a:path w="344805" h="344804">
                  <a:moveTo>
                    <a:pt x="0" y="344424"/>
                  </a:moveTo>
                  <a:lnTo>
                    <a:pt x="344424" y="344424"/>
                  </a:lnTo>
                  <a:lnTo>
                    <a:pt x="344424" y="0"/>
                  </a:lnTo>
                  <a:lnTo>
                    <a:pt x="0" y="0"/>
                  </a:lnTo>
                  <a:lnTo>
                    <a:pt x="0" y="344424"/>
                  </a:lnTo>
                  <a:close/>
                </a:path>
              </a:pathLst>
            </a:custGeom>
            <a:ln w="12700">
              <a:solidFill>
                <a:srgbClr val="FFFFFF"/>
              </a:solidFill>
            </a:ln>
          </p:spPr>
          <p:txBody>
            <a:bodyPr wrap="square" lIns="0" tIns="0" rIns="0" bIns="0" rtlCol="0"/>
            <a:lstStyle/>
            <a:p>
              <a:endParaRPr/>
            </a:p>
          </p:txBody>
        </p:sp>
      </p:grpSp>
    </p:spTree>
    <p:extLst>
      <p:ext uri="{BB962C8B-B14F-4D97-AF65-F5344CB8AC3E}">
        <p14:creationId xmlns:p14="http://schemas.microsoft.com/office/powerpoint/2010/main" val="258398365"/>
      </p:ext>
    </p:extLst>
  </p:cSld>
  <p:clrMapOvr>
    <a:masterClrMapping/>
  </p:clrMapOvr>
  <p:extLst>
    <p:ext uri="{6950BFC3-D8DA-4A85-94F7-54DA5524770B}">
      <p188:commentRel xmlns:p188="http://schemas.microsoft.com/office/powerpoint/2018/8/main" r:id="rId2"/>
    </p:ext>
  </p:extLs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0DCC7E-37F1-ED6F-A493-CD6DBC3FF819}"/>
              </a:ext>
            </a:extLst>
          </p:cNvPr>
          <p:cNvSpPr>
            <a:spLocks noGrp="1"/>
          </p:cNvSpPr>
          <p:nvPr>
            <p:ph type="body" sz="quarter" idx="10"/>
          </p:nvPr>
        </p:nvSpPr>
        <p:spPr>
          <a:xfrm>
            <a:off x="370390" y="-7"/>
            <a:ext cx="11331615" cy="954367"/>
          </a:xfrm>
        </p:spPr>
        <p:txBody>
          <a:bodyPr/>
          <a:lstStyle/>
          <a:p>
            <a:r>
              <a:rPr lang="en-US" b="1" dirty="0">
                <a:latin typeface="+mj-lt"/>
                <a:cs typeface="Arial"/>
              </a:rPr>
              <a:t>Conclusion</a:t>
            </a:r>
            <a:endParaRPr lang="en-US" dirty="0">
              <a:cs typeface="Arial"/>
            </a:endParaRPr>
          </a:p>
        </p:txBody>
      </p:sp>
      <p:sp>
        <p:nvSpPr>
          <p:cNvPr id="4" name="Content Placeholder 3">
            <a:extLst>
              <a:ext uri="{FF2B5EF4-FFF2-40B4-BE49-F238E27FC236}">
                <a16:creationId xmlns:a16="http://schemas.microsoft.com/office/drawing/2014/main" id="{5A1B7046-C5C6-FD74-5279-0919ADFFF90E}"/>
              </a:ext>
            </a:extLst>
          </p:cNvPr>
          <p:cNvSpPr>
            <a:spLocks noGrp="1"/>
          </p:cNvSpPr>
          <p:nvPr>
            <p:ph sz="quarter" idx="11"/>
          </p:nvPr>
        </p:nvSpPr>
        <p:spPr>
          <a:xfrm>
            <a:off x="960120" y="1562581"/>
            <a:ext cx="10302240" cy="4076219"/>
          </a:xfrm>
        </p:spPr>
        <p:txBody>
          <a:bodyPr/>
          <a:lstStyle/>
          <a:p>
            <a:pPr algn="ctr">
              <a:lnSpc>
                <a:spcPct val="100000"/>
              </a:lnSpc>
              <a:spcBef>
                <a:spcPts val="600"/>
              </a:spcBef>
              <a:spcAft>
                <a:spcPts val="400"/>
              </a:spcAft>
            </a:pPr>
            <a:r>
              <a:rPr lang="en-US" sz="2000" spc="-5" dirty="0">
                <a:latin typeface="+mn-lt"/>
                <a:cs typeface="Georgia"/>
              </a:rPr>
              <a:t>Thank</a:t>
            </a:r>
            <a:r>
              <a:rPr lang="en-US" sz="2000" spc="10" dirty="0">
                <a:latin typeface="+mn-lt"/>
                <a:cs typeface="Georgia"/>
              </a:rPr>
              <a:t> </a:t>
            </a:r>
            <a:r>
              <a:rPr lang="en-US" sz="2000" spc="-10" dirty="0">
                <a:latin typeface="+mn-lt"/>
                <a:cs typeface="Georgia"/>
              </a:rPr>
              <a:t>you</a:t>
            </a:r>
            <a:r>
              <a:rPr lang="en-US" sz="2000" spc="15" dirty="0">
                <a:latin typeface="+mn-lt"/>
                <a:cs typeface="Georgia"/>
              </a:rPr>
              <a:t> </a:t>
            </a:r>
            <a:r>
              <a:rPr lang="en-US" sz="2000" spc="-5" dirty="0">
                <a:latin typeface="+mn-lt"/>
                <a:cs typeface="Georgia"/>
              </a:rPr>
              <a:t>for</a:t>
            </a:r>
            <a:r>
              <a:rPr lang="en-US" sz="2000" dirty="0">
                <a:latin typeface="+mn-lt"/>
                <a:cs typeface="Georgia"/>
              </a:rPr>
              <a:t> </a:t>
            </a:r>
            <a:r>
              <a:rPr lang="en-US" sz="2000" spc="-10" dirty="0">
                <a:latin typeface="+mn-lt"/>
                <a:cs typeface="Georgia"/>
              </a:rPr>
              <a:t>participating</a:t>
            </a:r>
            <a:r>
              <a:rPr lang="en-US" sz="2000" spc="75" dirty="0">
                <a:latin typeface="+mn-lt"/>
                <a:cs typeface="Georgia"/>
              </a:rPr>
              <a:t> </a:t>
            </a:r>
            <a:r>
              <a:rPr lang="en-US" sz="2000" spc="-5" dirty="0">
                <a:latin typeface="+mn-lt"/>
                <a:cs typeface="Georgia"/>
              </a:rPr>
              <a:t>in</a:t>
            </a:r>
            <a:r>
              <a:rPr lang="en-US" sz="2000" spc="10" dirty="0">
                <a:latin typeface="+mn-lt"/>
                <a:cs typeface="Georgia"/>
              </a:rPr>
              <a:t> </a:t>
            </a:r>
            <a:r>
              <a:rPr lang="en-US" sz="2000" spc="-10" dirty="0">
                <a:latin typeface="+mn-lt"/>
                <a:cs typeface="Georgia"/>
              </a:rPr>
              <a:t>the</a:t>
            </a:r>
            <a:r>
              <a:rPr lang="en-US" sz="2000" spc="10" dirty="0">
                <a:latin typeface="+mn-lt"/>
                <a:cs typeface="Georgia"/>
              </a:rPr>
              <a:t> </a:t>
            </a:r>
            <a:r>
              <a:rPr lang="en-US" sz="2000" spc="-10" dirty="0" err="1">
                <a:latin typeface="+mn-lt"/>
                <a:cs typeface="Georgia"/>
              </a:rPr>
              <a:t>MetroPlusHealth</a:t>
            </a:r>
            <a:r>
              <a:rPr lang="en-US" sz="2000" spc="10" dirty="0">
                <a:latin typeface="+mn-lt"/>
                <a:cs typeface="Georgia"/>
              </a:rPr>
              <a:t> </a:t>
            </a:r>
            <a:r>
              <a:rPr lang="en-US" sz="2000" spc="-5" dirty="0">
                <a:latin typeface="+mn-lt"/>
                <a:cs typeface="Georgia"/>
              </a:rPr>
              <a:t>Primary Care Provider</a:t>
            </a:r>
            <a:r>
              <a:rPr lang="en-US" sz="2000" spc="15" dirty="0">
                <a:latin typeface="+mn-lt"/>
                <a:cs typeface="Georgia"/>
              </a:rPr>
              <a:t> </a:t>
            </a:r>
            <a:r>
              <a:rPr lang="en-US" sz="2000" spc="-5" dirty="0">
                <a:latin typeface="+mn-lt"/>
                <a:cs typeface="Georgia"/>
              </a:rPr>
              <a:t>Orientation.</a:t>
            </a:r>
            <a:endParaRPr lang="en-US" sz="2000" dirty="0">
              <a:latin typeface="+mn-lt"/>
              <a:cs typeface="Georgia"/>
            </a:endParaRPr>
          </a:p>
          <a:p>
            <a:pPr>
              <a:lnSpc>
                <a:spcPct val="100000"/>
              </a:lnSpc>
              <a:spcBef>
                <a:spcPts val="600"/>
              </a:spcBef>
              <a:spcAft>
                <a:spcPts val="400"/>
              </a:spcAft>
            </a:pPr>
            <a:endParaRPr lang="en-US" sz="2000" dirty="0">
              <a:latin typeface="+mn-lt"/>
              <a:cs typeface="Georgia"/>
            </a:endParaRPr>
          </a:p>
          <a:p>
            <a:pPr marL="2540" algn="ctr">
              <a:lnSpc>
                <a:spcPct val="100000"/>
              </a:lnSpc>
              <a:spcBef>
                <a:spcPts val="600"/>
              </a:spcBef>
              <a:spcAft>
                <a:spcPts val="400"/>
              </a:spcAft>
            </a:pPr>
            <a:r>
              <a:rPr lang="en-US" sz="2000" dirty="0">
                <a:effectLst/>
                <a:latin typeface="+mn-lt"/>
                <a:ea typeface="Aptos" panose="020B0004020202020204" pitchFamily="34" charset="0"/>
                <a:cs typeface="Aptos" panose="020B0004020202020204" pitchFamily="34" charset="0"/>
              </a:rPr>
              <a:t>You have successfully completed this training.  This satisfies the requirement for onboarding as a new </a:t>
            </a:r>
            <a:r>
              <a:rPr lang="en-US" sz="2000" dirty="0" err="1">
                <a:effectLst/>
                <a:latin typeface="+mn-lt"/>
                <a:ea typeface="Aptos" panose="020B0004020202020204" pitchFamily="34" charset="0"/>
                <a:cs typeface="Aptos" panose="020B0004020202020204" pitchFamily="34" charset="0"/>
              </a:rPr>
              <a:t>MetroPlusHealth</a:t>
            </a:r>
            <a:r>
              <a:rPr lang="en-US" sz="2000" dirty="0">
                <a:effectLst/>
                <a:latin typeface="+mn-lt"/>
                <a:ea typeface="Aptos" panose="020B0004020202020204" pitchFamily="34" charset="0"/>
                <a:cs typeface="Aptos" panose="020B0004020202020204" pitchFamily="34" charset="0"/>
              </a:rPr>
              <a:t> Provider.</a:t>
            </a:r>
          </a:p>
          <a:p>
            <a:pPr marL="2540" algn="ctr">
              <a:lnSpc>
                <a:spcPct val="100000"/>
              </a:lnSpc>
              <a:spcBef>
                <a:spcPts val="600"/>
              </a:spcBef>
              <a:spcAft>
                <a:spcPts val="400"/>
              </a:spcAft>
            </a:pPr>
            <a:endParaRPr lang="en-US" sz="2000" spc="-5" dirty="0">
              <a:latin typeface="+mn-lt"/>
              <a:cs typeface="Georgia"/>
            </a:endParaRPr>
          </a:p>
          <a:p>
            <a:pPr marL="2540" algn="ctr">
              <a:lnSpc>
                <a:spcPct val="100000"/>
              </a:lnSpc>
              <a:spcBef>
                <a:spcPts val="600"/>
              </a:spcBef>
              <a:spcAft>
                <a:spcPts val="400"/>
              </a:spcAft>
            </a:pPr>
            <a:r>
              <a:rPr lang="en-US" sz="2000" spc="-5" dirty="0">
                <a:latin typeface="+mn-lt"/>
                <a:cs typeface="Georgia"/>
              </a:rPr>
              <a:t>For</a:t>
            </a:r>
            <a:r>
              <a:rPr lang="en-US" sz="2000" spc="-10" dirty="0">
                <a:latin typeface="+mn-lt"/>
                <a:cs typeface="Georgia"/>
              </a:rPr>
              <a:t> </a:t>
            </a:r>
            <a:r>
              <a:rPr lang="en-US" sz="2000" spc="-5" dirty="0">
                <a:latin typeface="+mn-lt"/>
                <a:cs typeface="Georgia"/>
              </a:rPr>
              <a:t>any</a:t>
            </a:r>
            <a:r>
              <a:rPr lang="en-US" sz="2000" spc="5" dirty="0">
                <a:latin typeface="+mn-lt"/>
                <a:cs typeface="Georgia"/>
              </a:rPr>
              <a:t> </a:t>
            </a:r>
            <a:r>
              <a:rPr lang="en-US" sz="2000" spc="-5" dirty="0">
                <a:latin typeface="+mn-lt"/>
                <a:cs typeface="Georgia"/>
              </a:rPr>
              <a:t>general</a:t>
            </a:r>
            <a:r>
              <a:rPr lang="en-US" sz="2000" spc="30" dirty="0">
                <a:latin typeface="+mn-lt"/>
                <a:cs typeface="Georgia"/>
              </a:rPr>
              <a:t> </a:t>
            </a:r>
            <a:r>
              <a:rPr lang="en-US" sz="2000" spc="-5" dirty="0">
                <a:latin typeface="+mn-lt"/>
                <a:cs typeface="Georgia"/>
              </a:rPr>
              <a:t>queries</a:t>
            </a:r>
            <a:r>
              <a:rPr lang="en-US" sz="2000" spc="20" dirty="0">
                <a:latin typeface="+mn-lt"/>
                <a:cs typeface="Georgia"/>
              </a:rPr>
              <a:t> </a:t>
            </a:r>
            <a:r>
              <a:rPr lang="en-US" sz="2000" spc="-5" dirty="0">
                <a:latin typeface="+mn-lt"/>
                <a:cs typeface="Georgia"/>
              </a:rPr>
              <a:t>or</a:t>
            </a:r>
            <a:r>
              <a:rPr lang="en-US" sz="2000" spc="-10" dirty="0">
                <a:latin typeface="+mn-lt"/>
                <a:cs typeface="Georgia"/>
              </a:rPr>
              <a:t> concerns</a:t>
            </a:r>
            <a:r>
              <a:rPr lang="en-US" sz="2000" spc="20" dirty="0">
                <a:latin typeface="+mn-lt"/>
                <a:cs typeface="Georgia"/>
              </a:rPr>
              <a:t> </a:t>
            </a:r>
            <a:r>
              <a:rPr lang="en-US" sz="2000" spc="-10" dirty="0">
                <a:latin typeface="+mn-lt"/>
                <a:cs typeface="Georgia"/>
              </a:rPr>
              <a:t>please</a:t>
            </a:r>
            <a:r>
              <a:rPr lang="en-US" sz="2000" spc="15" dirty="0">
                <a:latin typeface="+mn-lt"/>
                <a:cs typeface="Georgia"/>
              </a:rPr>
              <a:t> </a:t>
            </a:r>
            <a:r>
              <a:rPr lang="en-US" sz="2000" spc="-10" dirty="0">
                <a:latin typeface="+mn-lt"/>
                <a:cs typeface="Georgia"/>
              </a:rPr>
              <a:t>contact</a:t>
            </a:r>
            <a:r>
              <a:rPr lang="en-US" sz="2000" spc="40" dirty="0">
                <a:latin typeface="+mn-lt"/>
                <a:cs typeface="Georgia"/>
              </a:rPr>
              <a:t> the Provider Call Center at </a:t>
            </a:r>
          </a:p>
          <a:p>
            <a:pPr marL="2540" algn="ctr">
              <a:lnSpc>
                <a:spcPct val="100000"/>
              </a:lnSpc>
              <a:spcBef>
                <a:spcPts val="600"/>
              </a:spcBef>
              <a:spcAft>
                <a:spcPts val="400"/>
              </a:spcAft>
            </a:pPr>
            <a:r>
              <a:rPr lang="en-US" sz="2000" spc="40" dirty="0">
                <a:latin typeface="+mn-lt"/>
                <a:cs typeface="Georgia"/>
              </a:rPr>
              <a:t>800-303-9626 or t</a:t>
            </a:r>
            <a:r>
              <a:rPr lang="en-US" sz="2000" spc="-10" dirty="0">
                <a:latin typeface="+mn-lt"/>
                <a:cs typeface="Georgia"/>
              </a:rPr>
              <a:t>o</a:t>
            </a:r>
            <a:endParaRPr lang="en-US" sz="2000" dirty="0">
              <a:latin typeface="+mn-lt"/>
              <a:cs typeface="Georgia"/>
            </a:endParaRPr>
          </a:p>
          <a:p>
            <a:pPr marL="5715" algn="ctr">
              <a:lnSpc>
                <a:spcPct val="100000"/>
              </a:lnSpc>
              <a:spcBef>
                <a:spcPts val="600"/>
              </a:spcBef>
              <a:spcAft>
                <a:spcPts val="400"/>
              </a:spcAft>
            </a:pPr>
            <a:r>
              <a:rPr lang="en-US" sz="2000" spc="-10" dirty="0">
                <a:latin typeface="+mn-lt"/>
                <a:cs typeface="Georgia"/>
              </a:rPr>
              <a:t>connect</a:t>
            </a:r>
            <a:r>
              <a:rPr lang="en-US" sz="2000" spc="10" dirty="0">
                <a:latin typeface="+mn-lt"/>
                <a:cs typeface="Georgia"/>
              </a:rPr>
              <a:t> </a:t>
            </a:r>
            <a:r>
              <a:rPr lang="en-US" sz="2000" spc="-10" dirty="0">
                <a:latin typeface="+mn-lt"/>
                <a:cs typeface="Georgia"/>
              </a:rPr>
              <a:t>with</a:t>
            </a:r>
            <a:r>
              <a:rPr lang="en-US" sz="2000" spc="5" dirty="0">
                <a:latin typeface="+mn-lt"/>
                <a:cs typeface="Georgia"/>
              </a:rPr>
              <a:t> </a:t>
            </a:r>
            <a:r>
              <a:rPr lang="en-US" sz="2000" spc="-5" dirty="0">
                <a:latin typeface="+mn-lt"/>
                <a:cs typeface="Georgia"/>
              </a:rPr>
              <a:t>a</a:t>
            </a:r>
            <a:r>
              <a:rPr lang="en-US" sz="2000" dirty="0">
                <a:latin typeface="+mn-lt"/>
                <a:cs typeface="Georgia"/>
              </a:rPr>
              <a:t> </a:t>
            </a:r>
            <a:r>
              <a:rPr lang="en-US" sz="2000" spc="-5" dirty="0">
                <a:latin typeface="+mn-lt"/>
                <a:cs typeface="Georgia"/>
              </a:rPr>
              <a:t>Provider</a:t>
            </a:r>
            <a:r>
              <a:rPr lang="en-US" sz="2000" dirty="0">
                <a:latin typeface="+mn-lt"/>
                <a:cs typeface="Georgia"/>
              </a:rPr>
              <a:t> </a:t>
            </a:r>
            <a:r>
              <a:rPr lang="en-US" sz="2000" spc="-5" dirty="0">
                <a:latin typeface="+mn-lt"/>
                <a:cs typeface="Georgia"/>
              </a:rPr>
              <a:t>Education Trainer.</a:t>
            </a:r>
          </a:p>
          <a:p>
            <a:pPr marL="5715" algn="ctr">
              <a:lnSpc>
                <a:spcPct val="100000"/>
              </a:lnSpc>
            </a:pPr>
            <a:endParaRPr lang="en-US" sz="1200" spc="-5" dirty="0">
              <a:latin typeface="Georgia"/>
              <a:cs typeface="Georgia"/>
            </a:endParaRPr>
          </a:p>
          <a:p>
            <a:pPr marL="5715" algn="ctr">
              <a:lnSpc>
                <a:spcPct val="100000"/>
              </a:lnSpc>
            </a:pPr>
            <a:endParaRPr lang="en-US" sz="1200" dirty="0">
              <a:latin typeface="Georgia"/>
              <a:cs typeface="Georgia"/>
            </a:endParaRPr>
          </a:p>
          <a:p>
            <a:endParaRPr lang="en-US" dirty="0"/>
          </a:p>
        </p:txBody>
      </p:sp>
      <p:pic>
        <p:nvPicPr>
          <p:cNvPr id="5" name="object 8">
            <a:extLst>
              <a:ext uri="{FF2B5EF4-FFF2-40B4-BE49-F238E27FC236}">
                <a16:creationId xmlns:a16="http://schemas.microsoft.com/office/drawing/2014/main" id="{B7960D82-060C-5ECF-A657-F02CBBFD7CCC}"/>
              </a:ext>
            </a:extLst>
          </p:cNvPr>
          <p:cNvPicPr/>
          <p:nvPr/>
        </p:nvPicPr>
        <p:blipFill>
          <a:blip r:embed="rId2" cstate="print"/>
          <a:stretch>
            <a:fillRect/>
          </a:stretch>
        </p:blipFill>
        <p:spPr>
          <a:xfrm>
            <a:off x="2032037" y="4941551"/>
            <a:ext cx="8127926" cy="1142781"/>
          </a:xfrm>
          <a:prstGeom prst="rect">
            <a:avLst/>
          </a:prstGeom>
        </p:spPr>
      </p:pic>
    </p:spTree>
    <p:extLst>
      <p:ext uri="{BB962C8B-B14F-4D97-AF65-F5344CB8AC3E}">
        <p14:creationId xmlns:p14="http://schemas.microsoft.com/office/powerpoint/2010/main" val="27101752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857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E6AFA2-422C-67DB-EB33-02E3D70BF0E1}"/>
              </a:ext>
            </a:extLst>
          </p:cNvPr>
          <p:cNvSpPr>
            <a:spLocks noGrp="1"/>
          </p:cNvSpPr>
          <p:nvPr>
            <p:ph type="body" sz="quarter" idx="10"/>
          </p:nvPr>
        </p:nvSpPr>
        <p:spPr>
          <a:xfrm>
            <a:off x="415636" y="0"/>
            <a:ext cx="11776363" cy="1181896"/>
          </a:xfrm>
        </p:spPr>
        <p:txBody>
          <a:bodyPr vert="horz" lIns="0" tIns="0" rIns="0" bIns="0" rtlCol="0" anchor="ctr">
            <a:noAutofit/>
          </a:bodyPr>
          <a:lstStyle/>
          <a:p>
            <a:r>
              <a:rPr lang="en-US" sz="3200" b="1" dirty="0">
                <a:latin typeface="Arial"/>
                <a:cs typeface="Arial"/>
              </a:rPr>
              <a:t>NYS DOH Introduces A New Process for </a:t>
            </a:r>
            <a:br>
              <a:rPr lang="en-US" sz="3200" b="1" dirty="0">
                <a:latin typeface="Arial"/>
                <a:cs typeface="Arial"/>
              </a:rPr>
            </a:br>
            <a:r>
              <a:rPr lang="en-US" sz="3200" b="1" dirty="0">
                <a:latin typeface="Arial"/>
                <a:cs typeface="Arial"/>
              </a:rPr>
              <a:t>Personal Care Services (PCS)</a:t>
            </a:r>
            <a:endParaRPr lang="en-US" sz="3200" dirty="0">
              <a:latin typeface="Arial"/>
              <a:cs typeface="Arial"/>
            </a:endParaRPr>
          </a:p>
        </p:txBody>
      </p:sp>
      <p:sp>
        <p:nvSpPr>
          <p:cNvPr id="4" name="Content Placeholder 3">
            <a:extLst>
              <a:ext uri="{FF2B5EF4-FFF2-40B4-BE49-F238E27FC236}">
                <a16:creationId xmlns:a16="http://schemas.microsoft.com/office/drawing/2014/main" id="{005D65F7-027B-25FE-7B2F-1821E43D156E}"/>
              </a:ext>
            </a:extLst>
          </p:cNvPr>
          <p:cNvSpPr>
            <a:spLocks noGrp="1"/>
          </p:cNvSpPr>
          <p:nvPr>
            <p:ph sz="quarter" idx="11"/>
          </p:nvPr>
        </p:nvSpPr>
        <p:spPr>
          <a:xfrm>
            <a:off x="1216539" y="1614206"/>
            <a:ext cx="9823785" cy="3959923"/>
          </a:xfrm>
        </p:spPr>
        <p:txBody>
          <a:bodyPr vert="horz" lIns="0" tIns="0" rIns="0" bIns="0" rtlCol="0" anchor="t">
            <a:noAutofit/>
          </a:bodyPr>
          <a:lstStyle/>
          <a:p>
            <a:pPr marR="0" lvl="0" algn="l" defTabSz="914400" rtl="0" eaLnBrk="1" fontAlgn="auto" latinLnBrk="0" hangingPunct="1">
              <a:lnSpc>
                <a:spcPct val="90000"/>
              </a:lnSpc>
              <a:spcBef>
                <a:spcPts val="1000"/>
              </a:spcBef>
              <a:spcAft>
                <a:spcPts val="1000"/>
              </a:spcAft>
              <a:buClr>
                <a:schemeClr val="bg2"/>
              </a:buClr>
              <a:buSzTx/>
              <a:tabLst/>
              <a:defRPr/>
            </a:pPr>
            <a:r>
              <a:rPr kumimoji="0" lang="en-US" b="1" i="0" u="none" strike="noStrike" kern="1200" cap="none" spc="0" normalizeH="0" baseline="0" noProof="0" dirty="0">
                <a:ln>
                  <a:noFill/>
                </a:ln>
                <a:solidFill>
                  <a:prstClr val="black">
                    <a:lumMod val="75000"/>
                    <a:lumOff val="25000"/>
                  </a:prstClr>
                </a:solidFill>
                <a:effectLst/>
                <a:uLnTx/>
                <a:uFillTx/>
                <a:latin typeface="+mn-lt"/>
                <a:cs typeface="Arial"/>
              </a:rPr>
              <a:t>NYS DOH will implement a new independent assessment process for adults aged 18 years and older newly seeking:</a:t>
            </a:r>
            <a:endParaRPr lang="en-US" dirty="0">
              <a:solidFill>
                <a:prstClr val="black">
                  <a:lumMod val="75000"/>
                  <a:lumOff val="25000"/>
                </a:prstClr>
              </a:solidFill>
            </a:endParaRPr>
          </a:p>
          <a:p>
            <a:pPr marR="0" lvl="2" algn="l" defTabSz="914400" rtl="0" eaLnBrk="1" fontAlgn="auto" latinLnBrk="0" hangingPunct="1">
              <a:lnSpc>
                <a:spcPct val="90000"/>
              </a:lnSpc>
              <a:spcBef>
                <a:spcPts val="500"/>
              </a:spcBef>
              <a:spcAft>
                <a:spcPts val="0"/>
              </a:spcAft>
              <a:buClr>
                <a:schemeClr val="bg2"/>
              </a:buClr>
              <a:buSzTx/>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mn-lt"/>
                <a:cs typeface="Arial"/>
              </a:rPr>
              <a:t>Medicaid personal care services (PCS)</a:t>
            </a:r>
            <a:endParaRPr lang="en-US" sz="1600" b="0" i="0" u="none" strike="noStrike" kern="1200" cap="none" spc="0" normalizeH="0" baseline="0" noProof="0" dirty="0">
              <a:ln>
                <a:noFill/>
              </a:ln>
              <a:solidFill>
                <a:prstClr val="black">
                  <a:lumMod val="75000"/>
                  <a:lumOff val="25000"/>
                </a:prstClr>
              </a:solidFill>
              <a:effectLst/>
              <a:uLnTx/>
              <a:uFillTx/>
              <a:latin typeface="+mn-lt"/>
              <a:cs typeface="Arial"/>
            </a:endParaRPr>
          </a:p>
          <a:p>
            <a:pPr marR="0" lvl="2" algn="l" defTabSz="914400" rtl="0" eaLnBrk="1" fontAlgn="auto" latinLnBrk="0" hangingPunct="1">
              <a:lnSpc>
                <a:spcPct val="90000"/>
              </a:lnSpc>
              <a:spcBef>
                <a:spcPts val="500"/>
              </a:spcBef>
              <a:spcAft>
                <a:spcPts val="0"/>
              </a:spcAft>
              <a:buClr>
                <a:schemeClr val="bg2"/>
              </a:buClr>
              <a:buSzTx/>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mn-lt"/>
                <a:cs typeface="Arial"/>
              </a:rPr>
              <a:t>Medicaid consumer-directed personal assistance services (CDPAS)</a:t>
            </a:r>
            <a:endParaRPr lang="en-US" sz="1600" b="0" i="0" u="none" strike="noStrike" kern="1200" cap="none" spc="0" normalizeH="0" baseline="0" noProof="0" dirty="0">
              <a:ln>
                <a:noFill/>
              </a:ln>
              <a:solidFill>
                <a:prstClr val="black">
                  <a:lumMod val="75000"/>
                  <a:lumOff val="25000"/>
                </a:prstClr>
              </a:solidFill>
              <a:effectLst/>
              <a:uLnTx/>
              <a:uFillTx/>
              <a:latin typeface="+mn-lt"/>
              <a:cs typeface="Arial"/>
            </a:endParaRPr>
          </a:p>
          <a:p>
            <a:pPr lvl="2">
              <a:spcAft>
                <a:spcPts val="0"/>
              </a:spcAft>
              <a:buClr>
                <a:schemeClr val="bg2"/>
              </a:buClr>
              <a:defRPr/>
            </a:pPr>
            <a:r>
              <a:rPr kumimoji="0" lang="en-US" sz="1600" b="0" i="0" u="none" strike="noStrike" kern="1200" cap="none" spc="0" normalizeH="0" baseline="0" noProof="0" dirty="0">
                <a:ln>
                  <a:noFill/>
                </a:ln>
                <a:solidFill>
                  <a:prstClr val="black">
                    <a:lumMod val="75000"/>
                    <a:lumOff val="25000"/>
                  </a:prstClr>
                </a:solidFill>
                <a:effectLst/>
                <a:uLnTx/>
                <a:uFillTx/>
                <a:latin typeface="+mn-lt"/>
                <a:cs typeface="Arial"/>
              </a:rPr>
              <a:t>MLTC plan eligibility</a:t>
            </a:r>
            <a:r>
              <a:rPr lang="en-US" sz="1600" dirty="0">
                <a:solidFill>
                  <a:prstClr val="black">
                    <a:lumMod val="75000"/>
                    <a:lumOff val="25000"/>
                  </a:prstClr>
                </a:solidFill>
                <a:latin typeface="+mn-lt"/>
                <a:cs typeface="Arial"/>
              </a:rPr>
              <a:t> </a:t>
            </a:r>
            <a:endParaRPr lang="en-US" sz="1600" b="0" i="0" u="none" strike="noStrike" kern="1200" cap="none" spc="0" normalizeH="0" baseline="0" noProof="0" dirty="0">
              <a:ln>
                <a:noFill/>
              </a:ln>
              <a:solidFill>
                <a:prstClr val="black">
                  <a:lumMod val="75000"/>
                  <a:lumOff val="25000"/>
                </a:prstClr>
              </a:solidFill>
              <a:effectLst/>
              <a:uLnTx/>
              <a:uFillTx/>
              <a:latin typeface="+mn-lt"/>
            </a:endParaRPr>
          </a:p>
          <a:p>
            <a:pPr>
              <a:spcAft>
                <a:spcPts val="0"/>
              </a:spcAft>
              <a:buClr>
                <a:schemeClr val="bg2"/>
              </a:buClr>
              <a:defRPr/>
            </a:pPr>
            <a:r>
              <a:rPr kumimoji="0" lang="en-US" b="1" i="0" u="none" strike="noStrike" kern="1200" cap="none" spc="0" normalizeH="0" baseline="0" noProof="0" dirty="0">
                <a:ln>
                  <a:noFill/>
                </a:ln>
                <a:solidFill>
                  <a:prstClr val="black">
                    <a:lumMod val="75000"/>
                    <a:lumOff val="25000"/>
                  </a:prstClr>
                </a:solidFill>
                <a:effectLst/>
                <a:uLnTx/>
                <a:uFillTx/>
                <a:latin typeface="+mn-lt"/>
                <a:cs typeface="Arial"/>
              </a:rPr>
              <a:t>The independent assessment process started:</a:t>
            </a:r>
            <a:endParaRPr lang="en-US" b="1" i="0" u="none" strike="noStrike" kern="1200" cap="none" spc="0" normalizeH="0" baseline="0" noProof="0" dirty="0">
              <a:ln>
                <a:noFill/>
              </a:ln>
              <a:solidFill>
                <a:prstClr val="black">
                  <a:lumMod val="75000"/>
                  <a:lumOff val="25000"/>
                </a:prstClr>
              </a:solidFill>
              <a:effectLst/>
              <a:uLnTx/>
              <a:uFillTx/>
              <a:latin typeface="+mn-lt"/>
              <a:cs typeface="Arial"/>
            </a:endParaRPr>
          </a:p>
          <a:p>
            <a:pPr marR="0" lvl="2" algn="l" defTabSz="914400" rtl="0" eaLnBrk="1" fontAlgn="auto" latinLnBrk="0" hangingPunct="1">
              <a:lnSpc>
                <a:spcPct val="90000"/>
              </a:lnSpc>
              <a:spcBef>
                <a:spcPts val="500"/>
              </a:spcBef>
              <a:spcAft>
                <a:spcPts val="0"/>
              </a:spcAft>
              <a:buClr>
                <a:schemeClr val="bg2"/>
              </a:buClr>
              <a:buSzTx/>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mn-lt"/>
                <a:cs typeface="Arial"/>
              </a:rPr>
              <a:t>May 16</a:t>
            </a:r>
            <a:r>
              <a:rPr kumimoji="0" lang="en-US" sz="1600" b="0" i="0" u="none" strike="noStrike" kern="1200" cap="none" spc="0" normalizeH="0" baseline="30000" noProof="0" dirty="0">
                <a:ln>
                  <a:noFill/>
                </a:ln>
                <a:solidFill>
                  <a:prstClr val="black">
                    <a:lumMod val="75000"/>
                    <a:lumOff val="25000"/>
                  </a:prstClr>
                </a:solidFill>
                <a:effectLst/>
                <a:uLnTx/>
                <a:uFillTx/>
                <a:latin typeface="+mn-lt"/>
                <a:cs typeface="Arial"/>
              </a:rPr>
              <a:t>th</a:t>
            </a:r>
            <a:r>
              <a:rPr kumimoji="0" lang="en-US" sz="1600" b="0" i="0" u="none" strike="noStrike" kern="1200" cap="none" spc="0" normalizeH="0" baseline="0" noProof="0" dirty="0">
                <a:ln>
                  <a:noFill/>
                </a:ln>
                <a:solidFill>
                  <a:prstClr val="black">
                    <a:lumMod val="75000"/>
                    <a:lumOff val="25000"/>
                  </a:prstClr>
                </a:solidFill>
                <a:effectLst/>
                <a:uLnTx/>
                <a:uFillTx/>
                <a:latin typeface="+mn-lt"/>
                <a:cs typeface="Arial"/>
              </a:rPr>
              <a:t>, 2022 for individuals seeking PCS or CDPAS for the first time (“initial assessment”)</a:t>
            </a:r>
            <a:endParaRPr lang="en-US" sz="1600" b="0" i="0" u="none" strike="noStrike" kern="1200" cap="none" spc="0" normalizeH="0" baseline="0" noProof="0" dirty="0">
              <a:ln>
                <a:noFill/>
              </a:ln>
              <a:solidFill>
                <a:prstClr val="black">
                  <a:lumMod val="75000"/>
                  <a:lumOff val="25000"/>
                </a:prstClr>
              </a:solidFill>
              <a:effectLst/>
              <a:uLnTx/>
              <a:uFillTx/>
              <a:latin typeface="+mn-lt"/>
              <a:cs typeface="Arial"/>
            </a:endParaRPr>
          </a:p>
          <a:p>
            <a:pPr lvl="2">
              <a:spcAft>
                <a:spcPts val="500"/>
              </a:spcAft>
              <a:buClr>
                <a:schemeClr val="bg2"/>
              </a:buClr>
              <a:defRPr/>
            </a:pPr>
            <a:r>
              <a:rPr lang="en-US" sz="1600" dirty="0">
                <a:solidFill>
                  <a:prstClr val="black">
                    <a:lumMod val="75000"/>
                    <a:lumOff val="25000"/>
                  </a:prstClr>
                </a:solidFill>
                <a:latin typeface="+mn-lt"/>
                <a:cs typeface="Arial"/>
              </a:rPr>
              <a:t> </a:t>
            </a:r>
            <a:r>
              <a:rPr kumimoji="0" lang="en-US" sz="1600" b="0" i="0" u="none" strike="noStrike" kern="1200" cap="none" spc="0" normalizeH="0" baseline="0" noProof="0" dirty="0">
                <a:ln>
                  <a:noFill/>
                </a:ln>
                <a:solidFill>
                  <a:prstClr val="black">
                    <a:lumMod val="75000"/>
                    <a:lumOff val="25000"/>
                  </a:prstClr>
                </a:solidFill>
                <a:effectLst/>
                <a:uLnTx/>
                <a:uFillTx/>
                <a:latin typeface="+mn-lt"/>
                <a:cs typeface="Arial"/>
              </a:rPr>
              <a:t>This means a member has never received PCS either with MetroPlus or another Plan</a:t>
            </a:r>
            <a:endParaRPr lang="en-US" sz="1600" b="0" i="0" u="none" strike="noStrike" kern="1200" cap="none" spc="0" normalizeH="0" baseline="0" noProof="0" dirty="0">
              <a:ln>
                <a:noFill/>
              </a:ln>
              <a:solidFill>
                <a:prstClr val="black">
                  <a:lumMod val="75000"/>
                  <a:lumOff val="25000"/>
                </a:prstClr>
              </a:solidFill>
              <a:effectLst/>
              <a:uLnTx/>
              <a:uFillTx/>
              <a:latin typeface="+mn-lt"/>
              <a:cs typeface="Arial"/>
            </a:endParaRPr>
          </a:p>
          <a:p>
            <a:pPr marR="0" lvl="0" algn="l" defTabSz="914400" rtl="0" eaLnBrk="1" fontAlgn="auto" latinLnBrk="0" hangingPunct="1">
              <a:lnSpc>
                <a:spcPct val="90000"/>
              </a:lnSpc>
              <a:spcBef>
                <a:spcPts val="1000"/>
              </a:spcBef>
              <a:spcAft>
                <a:spcPts val="0"/>
              </a:spcAft>
              <a:buClr>
                <a:schemeClr val="bg2"/>
              </a:buClr>
              <a:buSzTx/>
              <a:tabLst/>
              <a:defRPr/>
            </a:pPr>
            <a:r>
              <a:rPr kumimoji="0" lang="en-US" b="1" i="0" u="none" strike="noStrike" kern="1200" cap="none" spc="0" normalizeH="0" baseline="0" noProof="0" dirty="0">
                <a:ln>
                  <a:noFill/>
                </a:ln>
                <a:solidFill>
                  <a:prstClr val="black">
                    <a:lumMod val="75000"/>
                    <a:lumOff val="25000"/>
                  </a:prstClr>
                </a:solidFill>
                <a:effectLst/>
                <a:uLnTx/>
                <a:uFillTx/>
                <a:latin typeface="+mn-lt"/>
                <a:cs typeface="Arial"/>
              </a:rPr>
              <a:t>NYS DOH</a:t>
            </a:r>
            <a:r>
              <a:rPr kumimoji="0" lang="en-US" b="0" i="0" u="none" strike="noStrike" kern="1200" cap="none" spc="0" normalizeH="0" baseline="0" noProof="0" dirty="0">
                <a:ln>
                  <a:noFill/>
                </a:ln>
                <a:solidFill>
                  <a:prstClr val="black">
                    <a:lumMod val="75000"/>
                    <a:lumOff val="25000"/>
                  </a:prstClr>
                </a:solidFill>
                <a:effectLst/>
                <a:uLnTx/>
                <a:uFillTx/>
                <a:latin typeface="+mn-lt"/>
                <a:cs typeface="Arial"/>
              </a:rPr>
              <a:t> contracted with Maximus Health Services, Inc. (Maximus) to implement the New York Independent Assessor (NYIA</a:t>
            </a:r>
            <a:r>
              <a:rPr lang="en-US" dirty="0">
                <a:solidFill>
                  <a:prstClr val="black">
                    <a:lumMod val="75000"/>
                    <a:lumOff val="25000"/>
                  </a:prstClr>
                </a:solidFill>
                <a:latin typeface="+mn-lt"/>
                <a:cs typeface="Arial"/>
              </a:rPr>
              <a:t>).</a:t>
            </a:r>
            <a:endParaRPr lang="en-US" b="0" i="0" u="none" strike="noStrike" kern="1200" cap="none" spc="0" normalizeH="0" baseline="0" noProof="0" dirty="0">
              <a:ln>
                <a:noFill/>
              </a:ln>
              <a:solidFill>
                <a:prstClr val="black">
                  <a:lumMod val="75000"/>
                  <a:lumOff val="25000"/>
                </a:prstClr>
              </a:solidFill>
              <a:effectLst/>
              <a:uLnTx/>
              <a:uFillTx/>
              <a:latin typeface="+mn-lt"/>
              <a:cs typeface="Arial"/>
            </a:endParaRPr>
          </a:p>
          <a:p>
            <a:endParaRPr lang="en-US" dirty="0"/>
          </a:p>
        </p:txBody>
      </p:sp>
    </p:spTree>
    <p:extLst>
      <p:ext uri="{BB962C8B-B14F-4D97-AF65-F5344CB8AC3E}">
        <p14:creationId xmlns:p14="http://schemas.microsoft.com/office/powerpoint/2010/main" val="33439306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5.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9.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3.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2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7.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2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heme/theme1.xml><?xml version="1.0" encoding="utf-8"?>
<a:theme xmlns:a="http://schemas.openxmlformats.org/drawingml/2006/main" name="MPH Gold">
  <a:themeElements>
    <a:clrScheme name="Metro Gold">
      <a:dk1>
        <a:srgbClr val="00080E"/>
      </a:dk1>
      <a:lt1>
        <a:sysClr val="window" lastClr="FFFFFF"/>
      </a:lt1>
      <a:dk2>
        <a:srgbClr val="FFCF31"/>
      </a:dk2>
      <a:lt2>
        <a:srgbClr val="FFFFFF"/>
      </a:lt2>
      <a:accent1>
        <a:srgbClr val="D8AE30"/>
      </a:accent1>
      <a:accent2>
        <a:srgbClr val="B1852C"/>
      </a:accent2>
      <a:accent3>
        <a:srgbClr val="9C6126"/>
      </a:accent3>
      <a:accent4>
        <a:srgbClr val="ED1C26"/>
      </a:accent4>
      <a:accent5>
        <a:srgbClr val="F15F23"/>
      </a:accent5>
      <a:accent6>
        <a:srgbClr val="A8CF3B"/>
      </a:accent6>
      <a:hlink>
        <a:srgbClr val="0065B2"/>
      </a:hlink>
      <a:folHlink>
        <a:srgbClr val="8E459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790E32E626834D83A63A3DED5965A0" ma:contentTypeVersion="25" ma:contentTypeDescription="Create a new document." ma:contentTypeScope="" ma:versionID="9f6d118ca4b52690196d46c83ddee44e">
  <xsd:schema xmlns:xsd="http://www.w3.org/2001/XMLSchema" xmlns:xs="http://www.w3.org/2001/XMLSchema" xmlns:p="http://schemas.microsoft.com/office/2006/metadata/properties" xmlns:ns2="a318a7ba-125e-488c-a24e-6254dc4510d7" xmlns:ns3="c3180e26-6b35-4f91-8719-dfab86952ca5" targetNamespace="http://schemas.microsoft.com/office/2006/metadata/properties" ma:root="true" ma:fieldsID="bc5a2a706c8114d31657e21edd77fea1" ns2:_="" ns3:_="">
    <xsd:import namespace="a318a7ba-125e-488c-a24e-6254dc4510d7"/>
    <xsd:import namespace="c3180e26-6b35-4f91-8719-dfab86952c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Comment" minOccurs="0"/>
                <xsd:element ref="ns2:MemberName" minOccurs="0"/>
                <xsd:element ref="ns2:MemberMPHID" minOccurs="0"/>
                <xsd:element ref="ns2:CalabrioCallID" minOccurs="0"/>
                <xsd:element ref="ns2:DateofCall" minOccurs="0"/>
                <xsd:element ref="ns2:CallDuration" minOccurs="0"/>
                <xsd:element ref="ns2:SystemScreenshot" minOccurs="0"/>
                <xsd:element ref="ns2:MediaServiceDateTaken" minOccurs="0"/>
                <xsd:element ref="ns2:MediaServiceObjectDetectorVersions" minOccurs="0"/>
                <xsd:element ref="ns2:MediaLengthInSeconds" minOccurs="0"/>
                <xsd:element ref="ns2:MediaServiceLocation" minOccurs="0"/>
                <xsd:element ref="ns2:EvidenceofComplianceorAttest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18a7ba-125e-488c-a24e-6254dc4510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b16d5d7-de8b-49ef-b70f-9480b70c9ba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Comment" ma:index="20" nillable="true" ma:displayName="Comment" ma:format="Dropdown" ma:internalName="Comment">
      <xsd:simpleType>
        <xsd:restriction base="dms:Note">
          <xsd:maxLength value="255"/>
        </xsd:restriction>
      </xsd:simpleType>
    </xsd:element>
    <xsd:element name="MemberName" ma:index="21" nillable="true" ma:displayName="Member Name" ma:format="Dropdown" ma:internalName="MemberName">
      <xsd:simpleType>
        <xsd:restriction base="dms:Text">
          <xsd:maxLength value="255"/>
        </xsd:restriction>
      </xsd:simpleType>
    </xsd:element>
    <xsd:element name="MemberMPHID" ma:index="22" nillable="true" ma:displayName="Member MPH ID" ma:format="Dropdown" ma:internalName="MemberMPHID">
      <xsd:simpleType>
        <xsd:restriction base="dms:Text">
          <xsd:maxLength value="255"/>
        </xsd:restriction>
      </xsd:simpleType>
    </xsd:element>
    <xsd:element name="CalabrioCallID" ma:index="23" nillable="true" ma:displayName="Calabrio Call ID" ma:format="Dropdown" ma:internalName="CalabrioCallID">
      <xsd:simpleType>
        <xsd:restriction base="dms:Text">
          <xsd:maxLength value="255"/>
        </xsd:restriction>
      </xsd:simpleType>
    </xsd:element>
    <xsd:element name="DateofCall" ma:index="24" nillable="true" ma:displayName="Date of Call" ma:format="DateTime" ma:internalName="DateofCall">
      <xsd:simpleType>
        <xsd:restriction base="dms:DateTime"/>
      </xsd:simpleType>
    </xsd:element>
    <xsd:element name="CallDuration" ma:index="25" nillable="true" ma:displayName="Call Duration" ma:format="Dropdown" ma:internalName="CallDuration">
      <xsd:simpleType>
        <xsd:restriction base="dms:Text">
          <xsd:maxLength value="255"/>
        </xsd:restriction>
      </xsd:simpleType>
    </xsd:element>
    <xsd:element name="SystemScreenshot" ma:index="26" nillable="true" ma:displayName="System Screenshot" ma:format="Thumbnail" ma:internalName="SystemScreenshot">
      <xsd:simpleType>
        <xsd:restriction base="dms:Unknown"/>
      </xsd:simpleType>
    </xsd:element>
    <xsd:element name="MediaServiceDateTaken" ma:index="27" nillable="true" ma:displayName="MediaServiceDateTaken" ma:hidden="true" ma:indexed="true" ma:internalName="MediaServiceDateTaken" ma:readOnly="true">
      <xsd:simpleType>
        <xsd:restriction base="dms:Text"/>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LengthInSeconds" ma:index="29" nillable="true" ma:displayName="MediaLengthInSeconds" ma:hidden="true" ma:internalName="MediaLengthInSeconds" ma:readOnly="true">
      <xsd:simpleType>
        <xsd:restriction base="dms:Unknown"/>
      </xsd:simpleType>
    </xsd:element>
    <xsd:element name="MediaServiceLocation" ma:index="30" nillable="true" ma:displayName="Location" ma:indexed="true" ma:internalName="MediaServiceLocation" ma:readOnly="true">
      <xsd:simpleType>
        <xsd:restriction base="dms:Text"/>
      </xsd:simpleType>
    </xsd:element>
    <xsd:element name="EvidenceofComplianceorAttestation" ma:index="31" nillable="true" ma:displayName="Evidence of Compliance or Attestation" ma:description="P&amp;P or Attestation" ma:format="Dropdown" ma:internalName="EvidenceofComplianceorAttestation">
      <xsd:simpleType>
        <xsd:restriction base="dms:Choice">
          <xsd:enumeration value="P&amp;P"/>
          <xsd:enumeration value="Attestation"/>
          <xsd:enumeration value="Others"/>
        </xsd:restriction>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180e26-6b35-4f91-8719-dfab86952c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31ae068-7900-4fe3-b658-e6c6751a4ba9}" ma:internalName="TaxCatchAll" ma:showField="CatchAllData" ma:web="c3180e26-6b35-4f91-8719-dfab86952c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3180e26-6b35-4f91-8719-dfab86952ca5" xsi:nil="true"/>
    <lcf76f155ced4ddcb4097134ff3c332f xmlns="a318a7ba-125e-488c-a24e-6254dc4510d7">
      <Terms xmlns="http://schemas.microsoft.com/office/infopath/2007/PartnerControls"/>
    </lcf76f155ced4ddcb4097134ff3c332f>
    <CallDuration xmlns="a318a7ba-125e-488c-a24e-6254dc4510d7" xsi:nil="true"/>
    <Comment xmlns="a318a7ba-125e-488c-a24e-6254dc4510d7" xsi:nil="true"/>
    <MemberMPHID xmlns="a318a7ba-125e-488c-a24e-6254dc4510d7" xsi:nil="true"/>
    <DateofCall xmlns="a318a7ba-125e-488c-a24e-6254dc4510d7" xsi:nil="true"/>
    <CalabrioCallID xmlns="a318a7ba-125e-488c-a24e-6254dc4510d7" xsi:nil="true"/>
    <MemberName xmlns="a318a7ba-125e-488c-a24e-6254dc4510d7" xsi:nil="true"/>
    <SystemScreenshot xmlns="a318a7ba-125e-488c-a24e-6254dc4510d7" xsi:nil="true"/>
    <EvidenceofComplianceorAttestation xmlns="a318a7ba-125e-488c-a24e-6254dc4510d7" xsi:nil="true"/>
    <SharedWithUsers xmlns="c3180e26-6b35-4f91-8719-dfab86952ca5">
      <UserInfo>
        <DisplayName>Charles, Sheila</DisplayName>
        <AccountId>375</AccountId>
        <AccountType/>
      </UserInfo>
      <UserInfo>
        <DisplayName>Blanc, Ruth</DisplayName>
        <AccountId>404</AccountId>
        <AccountType/>
      </UserInfo>
      <UserInfo>
        <DisplayName>Brown, Shamaine</DisplayName>
        <AccountId>405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D68640-DC04-415E-A2C8-E497691F1D20}">
  <ds:schemaRefs>
    <ds:schemaRef ds:uri="a318a7ba-125e-488c-a24e-6254dc4510d7"/>
    <ds:schemaRef ds:uri="c3180e26-6b35-4f91-8719-dfab86952c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4A2159-93CB-4A02-B11F-40008FF2262E}">
  <ds:schemaRefs>
    <ds:schemaRef ds:uri="http://purl.org/dc/elements/1.1/"/>
    <ds:schemaRef ds:uri="http://purl.org/dc/terms/"/>
    <ds:schemaRef ds:uri="a318a7ba-125e-488c-a24e-6254dc4510d7"/>
    <ds:schemaRef ds:uri="http://schemas.microsoft.com/office/2006/metadata/properties"/>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c3180e26-6b35-4f91-8719-dfab86952ca5"/>
  </ds:schemaRefs>
</ds:datastoreItem>
</file>

<file path=customXml/itemProps3.xml><?xml version="1.0" encoding="utf-8"?>
<ds:datastoreItem xmlns:ds="http://schemas.openxmlformats.org/officeDocument/2006/customXml" ds:itemID="{EDC35ADB-F9C6-4ABA-8438-5D6764FEA8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2876</TotalTime>
  <Words>9978</Words>
  <Application>Microsoft Office PowerPoint</Application>
  <PresentationFormat>Widescreen</PresentationFormat>
  <Paragraphs>965</Paragraphs>
  <Slides>83</Slides>
  <Notes>35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83</vt:i4>
      </vt:variant>
    </vt:vector>
  </HeadingPairs>
  <TitlesOfParts>
    <vt:vector size="96" baseType="lpstr">
      <vt:lpstr>Arial</vt:lpstr>
      <vt:lpstr>Arial Black</vt:lpstr>
      <vt:lpstr>Calibri</vt:lpstr>
      <vt:lpstr>Courier New</vt:lpstr>
      <vt:lpstr>Georgia</vt:lpstr>
      <vt:lpstr>Myraid pro</vt:lpstr>
      <vt:lpstr>Myriad Pro</vt:lpstr>
      <vt:lpstr>Roboto</vt:lpstr>
      <vt:lpstr>Symbol</vt:lpstr>
      <vt:lpstr>Times New Roman</vt:lpstr>
      <vt:lpstr>Wingdings</vt:lpstr>
      <vt:lpstr>Wingdings,Sans-Serif</vt:lpstr>
      <vt:lpstr>MPH Gold</vt:lpstr>
      <vt:lpstr>PowerPoint Presentation</vt:lpstr>
      <vt:lpstr>Orientation Topics</vt:lpstr>
      <vt:lpstr>ORIENTATION TOPICS </vt:lpstr>
      <vt:lpstr>PowerPoint Presentation</vt:lpstr>
      <vt:lpstr>MetroPlusHealth Overview</vt:lpstr>
      <vt:lpstr>PowerPoint Presentation</vt:lpstr>
      <vt:lpstr>MetroPlusHealth Insurance Product LINES</vt:lpstr>
      <vt:lpstr>PowerPoint Presentation</vt:lpstr>
      <vt:lpstr>PowerPoint Presentation</vt:lpstr>
      <vt:lpstr>PowerPoint Presentation</vt:lpstr>
      <vt:lpstr>PowerPoint Presentation</vt:lpstr>
      <vt:lpstr>PowerPoint Presentation</vt:lpstr>
      <vt:lpstr>Medicaid Advantage Plus (MAP) Ultracare &amp; Eligibility</vt:lpstr>
      <vt:lpstr>PowerPoint Presentation</vt:lpstr>
      <vt:lpstr>PowerPoint Presentation</vt:lpstr>
      <vt:lpstr>PowerPoint Presentation</vt:lpstr>
      <vt:lpstr>Credentialing requirements &amp; verifications</vt:lpstr>
      <vt:lpstr>Provider contracting department &amp;  Provider Types</vt:lpstr>
      <vt:lpstr>Provider Contracting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Provider trainings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Pharmacy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Website and Provider Portal</vt:lpstr>
      <vt:lpstr>MetroPlusHealth Behavioral Health Program &amp; Populations</vt:lpstr>
      <vt:lpstr>MetroPlusHealth Enhanced (HARP) &amp; Eligibility</vt:lpstr>
      <vt:lpstr> HARP Team: Coordinating Care of  MH &amp; PH Services </vt:lpstr>
      <vt:lpstr>PowerPoint Presentation</vt:lpstr>
      <vt:lpstr>Children’s Special Services Program (CSS)</vt:lpstr>
      <vt:lpstr>Improving Care for Children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Brown, Shamaine</cp:lastModifiedBy>
  <cp:revision>22</cp:revision>
  <cp:lastPrinted>2024-05-20T21:12:13Z</cp:lastPrinted>
  <dcterms:created xsi:type="dcterms:W3CDTF">2019-12-31T17:35:15Z</dcterms:created>
  <dcterms:modified xsi:type="dcterms:W3CDTF">2024-09-24T14:41:44Z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0x010100ED790E32E626834D83A63A3DED5965A0</vt:lpwstr>
  </property>
  <property fmtid="{D5CDD505-2E9C-101B-9397-08002B2CF9AE}" pid="3" name="MediaServiceImageTags">
    <vt:lpwstr/>
  </property>
</Properties>
</file>