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433" r:id="rId5"/>
    <p:sldId id="2356" r:id="rId6"/>
    <p:sldId id="2368" r:id="rId7"/>
    <p:sldId id="2369" r:id="rId8"/>
    <p:sldId id="2432" r:id="rId9"/>
    <p:sldId id="2371" r:id="rId10"/>
    <p:sldId id="2372" r:id="rId11"/>
    <p:sldId id="2430" r:id="rId12"/>
    <p:sldId id="2431" r:id="rId13"/>
    <p:sldId id="2396" r:id="rId14"/>
    <p:sldId id="2400"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s" id="{4B52480F-6FC1-498F-B161-048A6A40476D}">
          <p14:sldIdLst>
            <p14:sldId id="2433"/>
            <p14:sldId id="2356"/>
            <p14:sldId id="2368"/>
            <p14:sldId id="2369"/>
            <p14:sldId id="2432"/>
            <p14:sldId id="2371"/>
            <p14:sldId id="2372"/>
            <p14:sldId id="2430"/>
            <p14:sldId id="2431"/>
            <p14:sldId id="2396"/>
            <p14:sldId id="2400"/>
          </p14:sldIdLst>
        </p14:section>
      </p14:sectionLst>
    </p:ex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BDA011-25FB-8716-0D74-4443B77C97CA}" name="Lopez, Catherine" initials="LC" userId="S::LOPEZCAT@METROPLUS.ORG::8f0dddf9-da81-45ae-815f-75bf3c03d24c" providerId="AD"/>
  <p188:author id="{24EB4D62-032A-A3A6-D42E-A0E19AC072B7}" name="Johnson, Starlette" initials="JS" userId="S::JOHNSONSTA@METROPLUS.ORG::b1286637-45e2-47d6-81f7-121b009afde4" providerId="AD"/>
  <p188:author id="{EF0A50F2-8B0F-FC6A-CC45-B5A3DBA47BD0}" name="Soman, Kathryn" initials="SK" userId="S::SOMANK@METROPLUS.ORG::710a74fc-c7d6-4eab-9a9f-a4597d00d87b" providerId="AD"/>
  <p188:author id="{EF8B05F9-F9E1-23C5-7773-73BBBD1E4940}" name="Negron, Miguel" initials="NM" userId="S::NEGROM@METROPLUS.ORG::0c821c05-d54e-48de-947e-07c5ab81b3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D962"/>
    <a:srgbClr val="FFCF31"/>
    <a:srgbClr val="A8D42E"/>
    <a:srgbClr val="FF00FF"/>
    <a:srgbClr val="FFD030"/>
    <a:srgbClr val="D6DCE5"/>
    <a:srgbClr val="6496C8"/>
    <a:srgbClr val="00B0F0"/>
    <a:srgbClr val="DF8C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94648" autoAdjust="0"/>
  </p:normalViewPr>
  <p:slideViewPr>
    <p:cSldViewPr snapToGrid="0">
      <p:cViewPr varScale="1">
        <p:scale>
          <a:sx n="62" d="100"/>
          <a:sy n="62" d="100"/>
        </p:scale>
        <p:origin x="296" y="56"/>
      </p:cViewPr>
      <p:guideLst>
        <p:guide orient="horz" pos="2136"/>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p:scale>
          <a:sx n="1" d="2"/>
          <a:sy n="1" d="2"/>
        </p:scale>
        <p:origin x="4524" y="10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B98E7C-94AA-4798-8ED6-B7BBE9FF5258}"/>
              </a:ext>
            </a:extLst>
          </p:cNvPr>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2BA09F-5DE1-4118-9AF1-B6E8B36F4FA3}"/>
              </a:ext>
            </a:extLst>
          </p:cNvPr>
          <p:cNvSpPr>
            <a:spLocks noGrp="1"/>
          </p:cNvSpPr>
          <p:nvPr>
            <p:ph type="dt" sz="quarter" idx="1"/>
          </p:nvPr>
        </p:nvSpPr>
        <p:spPr>
          <a:xfrm>
            <a:off x="3970938" y="0"/>
            <a:ext cx="3037840" cy="463407"/>
          </a:xfrm>
          <a:prstGeom prst="rect">
            <a:avLst/>
          </a:prstGeom>
        </p:spPr>
        <p:txBody>
          <a:bodyPr vert="horz" lIns="91440" tIns="45720" rIns="91440" bIns="45720" rtlCol="0"/>
          <a:lstStyle>
            <a:lvl1pPr algn="r">
              <a:defRPr sz="1200"/>
            </a:lvl1pPr>
          </a:lstStyle>
          <a:p>
            <a:fld id="{4A3E728F-C1D1-4DE2-8FDE-CE59FB448F0C}" type="datetimeFigureOut">
              <a:rPr lang="en-US" smtClean="0"/>
              <a:t>5/9/2023</a:t>
            </a:fld>
            <a:endParaRPr lang="en-US" dirty="0"/>
          </a:p>
        </p:txBody>
      </p:sp>
      <p:sp>
        <p:nvSpPr>
          <p:cNvPr id="4" name="Footer Placeholder 3">
            <a:extLst>
              <a:ext uri="{FF2B5EF4-FFF2-40B4-BE49-F238E27FC236}">
                <a16:creationId xmlns:a16="http://schemas.microsoft.com/office/drawing/2014/main" id="{CA5F73AE-4E50-4E54-B22A-EC533E34B64E}"/>
              </a:ext>
            </a:extLst>
          </p:cNvPr>
          <p:cNvSpPr>
            <a:spLocks noGrp="1"/>
          </p:cNvSpPr>
          <p:nvPr>
            <p:ph type="ftr" sz="quarter" idx="2"/>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2D9F2C8-5EBC-4F74-8576-B0EE7B239AA6}"/>
              </a:ext>
            </a:extLst>
          </p:cNvPr>
          <p:cNvSpPr>
            <a:spLocks noGrp="1"/>
          </p:cNvSpPr>
          <p:nvPr>
            <p:ph type="sldNum" sz="quarter" idx="3"/>
          </p:nvPr>
        </p:nvSpPr>
        <p:spPr>
          <a:xfrm>
            <a:off x="3970938" y="8772669"/>
            <a:ext cx="3037840" cy="463406"/>
          </a:xfrm>
          <a:prstGeom prst="rect">
            <a:avLst/>
          </a:prstGeom>
        </p:spPr>
        <p:txBody>
          <a:bodyPr vert="horz" lIns="91440" tIns="45720" rIns="91440" bIns="45720" rtlCol="0" anchor="b"/>
          <a:lstStyle>
            <a:lvl1pPr algn="r">
              <a:defRPr sz="1200"/>
            </a:lvl1pPr>
          </a:lstStyle>
          <a:p>
            <a:fld id="{27EE3292-D489-439B-BEB9-D6D6121B1ADC}" type="slidenum">
              <a:rPr lang="en-US" smtClean="0"/>
              <a:t>‹#›</a:t>
            </a:fld>
            <a:endParaRPr lang="en-US" dirty="0"/>
          </a:p>
        </p:txBody>
      </p:sp>
    </p:spTree>
    <p:extLst>
      <p:ext uri="{BB962C8B-B14F-4D97-AF65-F5344CB8AC3E}">
        <p14:creationId xmlns:p14="http://schemas.microsoft.com/office/powerpoint/2010/main" val="990965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E8906093-3C15-42AB-A6C7-2A2044BF3402}" type="datetimeFigureOut">
              <a:rPr lang="en-US" smtClean="0"/>
              <a:t>5/9/2023</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CE9FD2B2-880E-43AD-A483-CD417FDBCBEE}" type="slidenum">
              <a:rPr lang="en-US" smtClean="0"/>
              <a:t>‹#›</a:t>
            </a:fld>
            <a:endParaRPr lang="en-US" dirty="0"/>
          </a:p>
        </p:txBody>
      </p:sp>
    </p:spTree>
    <p:extLst>
      <p:ext uri="{BB962C8B-B14F-4D97-AF65-F5344CB8AC3E}">
        <p14:creationId xmlns:p14="http://schemas.microsoft.com/office/powerpoint/2010/main" val="306022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Master" Target="../slideMasters/slideMaster1.xml"/><Relationship Id="rId4" Type="http://schemas.openxmlformats.org/officeDocument/2006/relationships/tags" Target="../tags/tag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Master" Target="../slideMasters/slideMaster1.xml"/><Relationship Id="rId4" Type="http://schemas.openxmlformats.org/officeDocument/2006/relationships/tags" Target="../tags/tag8.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slideMaster" Target="../slideMasters/slideMaster1.xml"/><Relationship Id="rId4" Type="http://schemas.openxmlformats.org/officeDocument/2006/relationships/tags" Target="../tags/tag1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slideMaster" Target="../slideMasters/slideMaster1.xml"/><Relationship Id="rId4" Type="http://schemas.openxmlformats.org/officeDocument/2006/relationships/tags" Target="../tags/tag24.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257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4663736" y="-8"/>
            <a:ext cx="7528264" cy="6858007"/>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462707" y="2401677"/>
            <a:ext cx="7358930" cy="1348802"/>
          </a:xfrm>
        </p:spPr>
        <p:txBody>
          <a:bodyPr/>
          <a:lstStyle>
            <a:lvl1pPr>
              <a:defRPr sz="4400"/>
            </a:lvl1pPr>
            <a:lvl2pPr marL="457200" indent="0">
              <a:buNone/>
              <a:defRPr/>
            </a:lvl2pPr>
          </a:lstStyle>
          <a:p>
            <a:pPr lvl="0"/>
            <a:r>
              <a:rPr lang="en-US" dirty="0"/>
              <a:t>TITLE OF PRESENTATION</a:t>
            </a:r>
          </a:p>
        </p:txBody>
      </p:sp>
      <p:sp>
        <p:nvSpPr>
          <p:cNvPr id="8" name="Text Placeholder 7">
            <a:extLst>
              <a:ext uri="{FF2B5EF4-FFF2-40B4-BE49-F238E27FC236}">
                <a16:creationId xmlns:a16="http://schemas.microsoft.com/office/drawing/2014/main" id="{6C600C45-84BF-667F-60D3-94DEE0A4763D}"/>
              </a:ext>
            </a:extLst>
          </p:cNvPr>
          <p:cNvSpPr>
            <a:spLocks noGrp="1"/>
          </p:cNvSpPr>
          <p:nvPr>
            <p:ph type="body" sz="quarter" idx="11" hasCustomPrompt="1"/>
          </p:nvPr>
        </p:nvSpPr>
        <p:spPr>
          <a:xfrm>
            <a:off x="462706" y="4145092"/>
            <a:ext cx="7358930" cy="442678"/>
          </a:xfrm>
        </p:spPr>
        <p:txBody>
          <a:bodyPr/>
          <a:lstStyle>
            <a:lvl1pPr>
              <a:defRPr/>
            </a:lvl1pPr>
          </a:lstStyle>
          <a:p>
            <a:pPr lvl="0"/>
            <a:r>
              <a:rPr lang="en-US" dirty="0"/>
              <a:t>Subhead and/or meeting name</a:t>
            </a:r>
          </a:p>
        </p:txBody>
      </p:sp>
      <p:sp>
        <p:nvSpPr>
          <p:cNvPr id="10" name="Text Placeholder 9">
            <a:extLst>
              <a:ext uri="{FF2B5EF4-FFF2-40B4-BE49-F238E27FC236}">
                <a16:creationId xmlns:a16="http://schemas.microsoft.com/office/drawing/2014/main" id="{6213A3FE-3464-A4E0-20B7-C4EB2EA800C6}"/>
              </a:ext>
            </a:extLst>
          </p:cNvPr>
          <p:cNvSpPr>
            <a:spLocks noGrp="1"/>
          </p:cNvSpPr>
          <p:nvPr>
            <p:ph type="body" sz="quarter" idx="12" hasCustomPrompt="1"/>
          </p:nvPr>
        </p:nvSpPr>
        <p:spPr>
          <a:xfrm>
            <a:off x="462705" y="4685690"/>
            <a:ext cx="7358930" cy="442675"/>
          </a:xfrm>
        </p:spPr>
        <p:txBody>
          <a:bodyPr/>
          <a:lstStyle>
            <a:lvl1pPr>
              <a:defRPr sz="1800"/>
            </a:lvl1pPr>
          </a:lstStyle>
          <a:p>
            <a:pPr lvl="0"/>
            <a:r>
              <a:rPr lang="en-US" dirty="0"/>
              <a:t>Date</a:t>
            </a:r>
          </a:p>
        </p:txBody>
      </p:sp>
      <p:cxnSp>
        <p:nvCxnSpPr>
          <p:cNvPr id="14" name="Straight Connector 13">
            <a:extLst>
              <a:ext uri="{FF2B5EF4-FFF2-40B4-BE49-F238E27FC236}">
                <a16:creationId xmlns:a16="http://schemas.microsoft.com/office/drawing/2014/main" id="{3C22D045-F2E9-3340-0E64-E03750416538}"/>
              </a:ext>
            </a:extLst>
          </p:cNvPr>
          <p:cNvCxnSpPr>
            <a:cxnSpLocks/>
          </p:cNvCxnSpPr>
          <p:nvPr userDrawn="1"/>
        </p:nvCxnSpPr>
        <p:spPr>
          <a:xfrm>
            <a:off x="373271" y="6081408"/>
            <a:ext cx="5199489"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2C1106A-2BEF-859E-CAB9-355F7C29C3D5}"/>
              </a:ext>
            </a:extLst>
          </p:cNvPr>
          <p:cNvCxnSpPr>
            <a:cxnSpLocks/>
          </p:cNvCxnSpPr>
          <p:nvPr userDrawn="1"/>
        </p:nvCxnSpPr>
        <p:spPr>
          <a:xfrm>
            <a:off x="7821635" y="6081408"/>
            <a:ext cx="3996942"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87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ultimedia">
    <p:spTree>
      <p:nvGrpSpPr>
        <p:cNvPr id="1" name=""/>
        <p:cNvGrpSpPr/>
        <p:nvPr/>
      </p:nvGrpSpPr>
      <p:grpSpPr>
        <a:xfrm>
          <a:off x="0" y="0"/>
          <a:ext cx="0" cy="0"/>
          <a:chOff x="0" y="0"/>
          <a:chExt cx="0" cy="0"/>
        </a:xfrm>
      </p:grpSpPr>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dirty="0"/>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dirty="0"/>
              <a:t>Multimedia Slide</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sp>
        <p:nvSpPr>
          <p:cNvPr id="10" name="Content Placeholder 2">
            <a:extLst>
              <a:ext uri="{FF2B5EF4-FFF2-40B4-BE49-F238E27FC236}">
                <a16:creationId xmlns:a16="http://schemas.microsoft.com/office/drawing/2014/main" id="{DB9C91F6-19A4-60D8-C2FA-A0CB4D8E4B94}"/>
              </a:ext>
            </a:extLst>
          </p:cNvPr>
          <p:cNvSpPr>
            <a:spLocks noGrp="1"/>
          </p:cNvSpPr>
          <p:nvPr>
            <p:ph idx="1"/>
          </p:nvPr>
        </p:nvSpPr>
        <p:spPr>
          <a:xfrm>
            <a:off x="457200" y="1652610"/>
            <a:ext cx="11338560" cy="4340227"/>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marL="1257300" indent="-342900">
              <a:buFont typeface="Arial" panose="020B0604020202020204" pitchFamily="34" charset="0"/>
              <a:buChar cha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endParaRPr lang="en-US" dirty="0"/>
          </a:p>
        </p:txBody>
      </p:sp>
    </p:spTree>
    <p:extLst>
      <p:ext uri="{BB962C8B-B14F-4D97-AF65-F5344CB8AC3E}">
        <p14:creationId xmlns:p14="http://schemas.microsoft.com/office/powerpoint/2010/main" val="33619252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Icon">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84515" y="3868738"/>
            <a:ext cx="10628960" cy="457200"/>
          </a:xfrm>
        </p:spPr>
        <p:txBody>
          <a:bodyPr/>
          <a:lstStyle>
            <a:lvl1pPr>
              <a:defRPr sz="1600">
                <a:solidFill>
                  <a:schemeClr val="bg1"/>
                </a:solidFill>
              </a:defRPr>
            </a:lvl1pPr>
          </a:lstStyle>
          <a:p>
            <a:pPr lvl="0"/>
            <a:r>
              <a:rPr lang="en-US" dirty="0"/>
              <a:t>Type subhead in 16 pt orange | Max two lines</a:t>
            </a:r>
          </a:p>
        </p:txBody>
      </p:sp>
      <p:sp>
        <p:nvSpPr>
          <p:cNvPr id="10" name="Circle 1"/>
          <p:cNvSpPr>
            <a:spLocks noGrp="1"/>
          </p:cNvSpPr>
          <p:nvPr>
            <p:ph type="body" sz="quarter" idx="14" hasCustomPrompt="1"/>
          </p:nvPr>
        </p:nvSpPr>
        <p:spPr>
          <a:xfrm>
            <a:off x="5163312"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dirty="0"/>
              <a:t>Place icon here. To hide this text, place cursor then hit space bar. Duplicate or delete as needed.</a:t>
            </a:r>
          </a:p>
        </p:txBody>
      </p:sp>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dirty="0"/>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dirty="0"/>
              <a:t>One Icon Layout</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sp>
        <p:nvSpPr>
          <p:cNvPr id="12" name="Content Placeholder 2">
            <a:extLst>
              <a:ext uri="{FF2B5EF4-FFF2-40B4-BE49-F238E27FC236}">
                <a16:creationId xmlns:a16="http://schemas.microsoft.com/office/drawing/2014/main" id="{741F8632-57B2-5648-DB17-D31A1B2360BD}"/>
              </a:ext>
            </a:extLst>
          </p:cNvPr>
          <p:cNvSpPr>
            <a:spLocks noGrp="1"/>
          </p:cNvSpPr>
          <p:nvPr>
            <p:ph idx="25"/>
          </p:nvPr>
        </p:nvSpPr>
        <p:spPr>
          <a:xfrm>
            <a:off x="784512" y="4401689"/>
            <a:ext cx="10628959"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9969757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Icon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84514" y="3868738"/>
            <a:ext cx="4977306" cy="457200"/>
          </a:xfrm>
        </p:spPr>
        <p:txBody>
          <a:bodyPr/>
          <a:lstStyle>
            <a:lvl1pPr>
              <a:defRPr sz="1600">
                <a:solidFill>
                  <a:schemeClr val="bg1"/>
                </a:solidFill>
              </a:defRPr>
            </a:lvl1pPr>
          </a:lstStyle>
          <a:p>
            <a:pPr lvl="0"/>
            <a:r>
              <a:rPr lang="en-US" dirty="0"/>
              <a:t>Type subhead in 16 pt orange | Max two lines</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6430182" y="3865340"/>
            <a:ext cx="4977308" cy="457200"/>
          </a:xfrm>
        </p:spPr>
        <p:txBody>
          <a:bodyPr/>
          <a:lstStyle>
            <a:lvl1pPr>
              <a:defRPr sz="1600">
                <a:solidFill>
                  <a:schemeClr val="bg1"/>
                </a:solidFill>
              </a:defRPr>
            </a:lvl1pPr>
          </a:lstStyle>
          <a:p>
            <a:pPr lvl="0"/>
            <a:r>
              <a:rPr lang="en-US" dirty="0"/>
              <a:t>Type subhead in 16 pt orange | Max two lines</a:t>
            </a:r>
          </a:p>
        </p:txBody>
      </p:sp>
      <p:sp>
        <p:nvSpPr>
          <p:cNvPr id="11" name="Circle 2"/>
          <p:cNvSpPr>
            <a:spLocks noGrp="1"/>
          </p:cNvSpPr>
          <p:nvPr>
            <p:ph type="body" sz="quarter" idx="15" hasCustomPrompt="1"/>
          </p:nvPr>
        </p:nvSpPr>
        <p:spPr>
          <a:xfrm>
            <a:off x="7986148"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dirty="0"/>
              <a:t>Place icon here. To hide this text, place cursor then hit space bar. Duplicate or delete as needed.</a:t>
            </a:r>
          </a:p>
        </p:txBody>
      </p:sp>
      <p:sp>
        <p:nvSpPr>
          <p:cNvPr id="10" name="Circle 1"/>
          <p:cNvSpPr>
            <a:spLocks noGrp="1"/>
          </p:cNvSpPr>
          <p:nvPr>
            <p:ph type="body" sz="quarter" idx="14" hasCustomPrompt="1"/>
          </p:nvPr>
        </p:nvSpPr>
        <p:spPr>
          <a:xfrm>
            <a:off x="2340478"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dirty="0"/>
              <a:t>Place icon here. To hide this text, place cursor then hit space bar. Duplicate or delete as needed.</a:t>
            </a:r>
          </a:p>
        </p:txBody>
      </p:sp>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dirty="0"/>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dirty="0"/>
              <a:t>Two Icons layout</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sp>
        <p:nvSpPr>
          <p:cNvPr id="15" name="Content Placeholder 2">
            <a:extLst>
              <a:ext uri="{FF2B5EF4-FFF2-40B4-BE49-F238E27FC236}">
                <a16:creationId xmlns:a16="http://schemas.microsoft.com/office/drawing/2014/main" id="{C6C14E0A-FF23-51E3-9DFF-15FEF58154A7}"/>
              </a:ext>
            </a:extLst>
          </p:cNvPr>
          <p:cNvSpPr>
            <a:spLocks noGrp="1"/>
          </p:cNvSpPr>
          <p:nvPr>
            <p:ph idx="25"/>
          </p:nvPr>
        </p:nvSpPr>
        <p:spPr>
          <a:xfrm>
            <a:off x="784510" y="4401689"/>
            <a:ext cx="4977309"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8ADC5170-75F4-51FC-412C-B1A10CBA2C2D}"/>
              </a:ext>
            </a:extLst>
          </p:cNvPr>
          <p:cNvSpPr>
            <a:spLocks noGrp="1"/>
          </p:cNvSpPr>
          <p:nvPr>
            <p:ph idx="26"/>
          </p:nvPr>
        </p:nvSpPr>
        <p:spPr>
          <a:xfrm>
            <a:off x="6430181" y="4401689"/>
            <a:ext cx="4977309"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9434236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Icon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84514" y="3868738"/>
            <a:ext cx="3335482" cy="457200"/>
          </a:xfrm>
        </p:spPr>
        <p:txBody>
          <a:bodyPr/>
          <a:lstStyle>
            <a:lvl1pPr>
              <a:defRPr sz="1600">
                <a:solidFill>
                  <a:schemeClr val="bg1"/>
                </a:solidFill>
              </a:defRPr>
            </a:lvl1pPr>
          </a:lstStyle>
          <a:p>
            <a:pPr lvl="0"/>
            <a:r>
              <a:rPr lang="en-US" dirty="0"/>
              <a:t>Type subhead in 16 pt orange | Max two lines</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4436843" y="3865340"/>
            <a:ext cx="3335482" cy="457200"/>
          </a:xfrm>
        </p:spPr>
        <p:txBody>
          <a:bodyPr/>
          <a:lstStyle>
            <a:lvl1pPr>
              <a:defRPr sz="1600">
                <a:solidFill>
                  <a:schemeClr val="bg1"/>
                </a:solidFill>
              </a:defRPr>
            </a:lvl1pPr>
          </a:lstStyle>
          <a:p>
            <a:pPr lvl="0"/>
            <a:r>
              <a:rPr lang="en-US" dirty="0"/>
              <a:t>Type subhead in 16 pt orange | Max two lines</a:t>
            </a:r>
          </a:p>
        </p:txBody>
      </p:sp>
      <p:sp>
        <p:nvSpPr>
          <p:cNvPr id="19" name="Orange title 3">
            <a:extLst>
              <a:ext uri="{FF2B5EF4-FFF2-40B4-BE49-F238E27FC236}">
                <a16:creationId xmlns:a16="http://schemas.microsoft.com/office/drawing/2014/main" id="{E65F5722-9D51-4EC9-BA8C-FDC59DB84633}"/>
              </a:ext>
            </a:extLst>
          </p:cNvPr>
          <p:cNvSpPr>
            <a:spLocks noGrp="1"/>
          </p:cNvSpPr>
          <p:nvPr>
            <p:ph type="body" sz="quarter" idx="21" hasCustomPrompt="1"/>
          </p:nvPr>
        </p:nvSpPr>
        <p:spPr>
          <a:xfrm>
            <a:off x="8175761" y="3865340"/>
            <a:ext cx="3335482" cy="457200"/>
          </a:xfrm>
        </p:spPr>
        <p:txBody>
          <a:bodyPr/>
          <a:lstStyle>
            <a:lvl1pPr>
              <a:defRPr sz="1600">
                <a:solidFill>
                  <a:schemeClr val="bg1"/>
                </a:solidFill>
              </a:defRPr>
            </a:lvl1pPr>
          </a:lstStyle>
          <a:p>
            <a:pPr lvl="0"/>
            <a:r>
              <a:rPr lang="en-US" dirty="0"/>
              <a:t>Type subhead in 16 pt orange | Max two lines</a:t>
            </a:r>
          </a:p>
        </p:txBody>
      </p:sp>
      <p:sp>
        <p:nvSpPr>
          <p:cNvPr id="12" name="Circle 3"/>
          <p:cNvSpPr>
            <a:spLocks noGrp="1"/>
          </p:cNvSpPr>
          <p:nvPr>
            <p:ph type="body" sz="quarter" idx="16" hasCustomPrompt="1"/>
          </p:nvPr>
        </p:nvSpPr>
        <p:spPr>
          <a:xfrm>
            <a:off x="8910814"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dirty="0"/>
              <a:t>Place icon here. To hide this text, place cursor then hit space bar. Duplicate or delete as needed.</a:t>
            </a:r>
          </a:p>
        </p:txBody>
      </p:sp>
      <p:sp>
        <p:nvSpPr>
          <p:cNvPr id="11" name="Circle 2"/>
          <p:cNvSpPr>
            <a:spLocks noGrp="1"/>
          </p:cNvSpPr>
          <p:nvPr>
            <p:ph type="body" sz="quarter" idx="15" hasCustomPrompt="1"/>
          </p:nvPr>
        </p:nvSpPr>
        <p:spPr>
          <a:xfrm>
            <a:off x="5171896"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dirty="0"/>
              <a:t>Place icon here. To hide this text, place cursor then hit space bar. Duplicate or delete as needed.</a:t>
            </a:r>
          </a:p>
        </p:txBody>
      </p:sp>
      <p:sp>
        <p:nvSpPr>
          <p:cNvPr id="10" name="Circle 1"/>
          <p:cNvSpPr>
            <a:spLocks noGrp="1"/>
          </p:cNvSpPr>
          <p:nvPr>
            <p:ph type="body" sz="quarter" idx="14" hasCustomPrompt="1"/>
          </p:nvPr>
        </p:nvSpPr>
        <p:spPr>
          <a:xfrm>
            <a:off x="1519566"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dirty="0"/>
              <a:t>Place icon here. To hide this text, place cursor then hit space bar. Duplicate or delete as needed.</a:t>
            </a:r>
          </a:p>
        </p:txBody>
      </p:sp>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dirty="0"/>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dirty="0"/>
              <a:t>Three Icons Layout</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sp>
        <p:nvSpPr>
          <p:cNvPr id="24" name="Content Placeholder 2">
            <a:extLst>
              <a:ext uri="{FF2B5EF4-FFF2-40B4-BE49-F238E27FC236}">
                <a16:creationId xmlns:a16="http://schemas.microsoft.com/office/drawing/2014/main" id="{D5E607CF-7910-12BC-6C4E-638DE184539B}"/>
              </a:ext>
            </a:extLst>
          </p:cNvPr>
          <p:cNvSpPr>
            <a:spLocks noGrp="1"/>
          </p:cNvSpPr>
          <p:nvPr>
            <p:ph idx="25"/>
          </p:nvPr>
        </p:nvSpPr>
        <p:spPr>
          <a:xfrm>
            <a:off x="784513" y="4401689"/>
            <a:ext cx="3335482"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25" name="Content Placeholder 2">
            <a:extLst>
              <a:ext uri="{FF2B5EF4-FFF2-40B4-BE49-F238E27FC236}">
                <a16:creationId xmlns:a16="http://schemas.microsoft.com/office/drawing/2014/main" id="{EAB7BC15-283C-76D1-D94B-9B00A084DD44}"/>
              </a:ext>
            </a:extLst>
          </p:cNvPr>
          <p:cNvSpPr>
            <a:spLocks noGrp="1"/>
          </p:cNvSpPr>
          <p:nvPr>
            <p:ph idx="26"/>
          </p:nvPr>
        </p:nvSpPr>
        <p:spPr>
          <a:xfrm>
            <a:off x="4436843" y="4401689"/>
            <a:ext cx="3335482"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26" name="Content Placeholder 2">
            <a:extLst>
              <a:ext uri="{FF2B5EF4-FFF2-40B4-BE49-F238E27FC236}">
                <a16:creationId xmlns:a16="http://schemas.microsoft.com/office/drawing/2014/main" id="{8C38E2C0-FE94-07B5-BE55-E2EE5CF2D038}"/>
              </a:ext>
            </a:extLst>
          </p:cNvPr>
          <p:cNvSpPr>
            <a:spLocks noGrp="1"/>
          </p:cNvSpPr>
          <p:nvPr>
            <p:ph idx="27"/>
          </p:nvPr>
        </p:nvSpPr>
        <p:spPr>
          <a:xfrm>
            <a:off x="8175761" y="4401689"/>
            <a:ext cx="3335482"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10015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E4E1-3388-5ACB-7650-0E26E3468CB9}"/>
              </a:ext>
            </a:extLst>
          </p:cNvPr>
          <p:cNvSpPr>
            <a:spLocks noGrp="1"/>
          </p:cNvSpPr>
          <p:nvPr>
            <p:ph type="title" hasCustomPrompt="1"/>
          </p:nvPr>
        </p:nvSpPr>
        <p:spPr/>
        <p:txBody>
          <a:bodyPr/>
          <a:lstStyle>
            <a:lvl1pPr>
              <a:defRPr/>
            </a:lvl1pPr>
          </a:lstStyle>
          <a:p>
            <a:r>
              <a:rPr lang="en-US" dirty="0"/>
              <a:t>VERTICAL LIST</a:t>
            </a:r>
          </a:p>
        </p:txBody>
      </p:sp>
      <p:sp>
        <p:nvSpPr>
          <p:cNvPr id="3" name="Slide Number Placeholder 2">
            <a:extLst>
              <a:ext uri="{FF2B5EF4-FFF2-40B4-BE49-F238E27FC236}">
                <a16:creationId xmlns:a16="http://schemas.microsoft.com/office/drawing/2014/main" id="{37E94348-AFAD-F88C-9054-6A6165BBAFC7}"/>
              </a:ext>
            </a:extLst>
          </p:cNvPr>
          <p:cNvSpPr>
            <a:spLocks noGrp="1"/>
          </p:cNvSpPr>
          <p:nvPr>
            <p:ph type="sldNum" sz="quarter" idx="10"/>
          </p:nvPr>
        </p:nvSpPr>
        <p:spPr/>
        <p:txBody>
          <a:bodyPr/>
          <a:lstStyle/>
          <a:p>
            <a:fld id="{CF4EED3D-B130-481A-8ECD-A0040EAC36C9}" type="slidenum">
              <a:rPr lang="en-US" smtClean="0"/>
              <a:pPr/>
              <a:t>‹#›</a:t>
            </a:fld>
            <a:endParaRPr lang="en-US" dirty="0"/>
          </a:p>
        </p:txBody>
      </p:sp>
      <p:sp>
        <p:nvSpPr>
          <p:cNvPr id="12" name="Text Placeholder 11">
            <a:extLst>
              <a:ext uri="{FF2B5EF4-FFF2-40B4-BE49-F238E27FC236}">
                <a16:creationId xmlns:a16="http://schemas.microsoft.com/office/drawing/2014/main" id="{7B0F2177-8333-9201-87A4-C9215311BDB8}"/>
              </a:ext>
            </a:extLst>
          </p:cNvPr>
          <p:cNvSpPr>
            <a:spLocks noGrp="1"/>
          </p:cNvSpPr>
          <p:nvPr>
            <p:ph type="body" sz="quarter" idx="11" hasCustomPrompt="1"/>
          </p:nvPr>
        </p:nvSpPr>
        <p:spPr>
          <a:xfrm>
            <a:off x="1403860" y="1486173"/>
            <a:ext cx="2738482" cy="661987"/>
          </a:xfrm>
        </p:spPr>
        <p:txBody>
          <a:bodyPr anchor="ctr"/>
          <a:lstStyle>
            <a:lvl1pPr>
              <a:defRPr sz="1600" b="1">
                <a:solidFill>
                  <a:schemeClr val="bg1"/>
                </a:solidFill>
              </a:defRPr>
            </a:lvl1pPr>
          </a:lstStyle>
          <a:p>
            <a:pPr lvl="0"/>
            <a:r>
              <a:rPr lang="en-US" dirty="0"/>
              <a:t>Title</a:t>
            </a:r>
          </a:p>
        </p:txBody>
      </p:sp>
      <p:sp>
        <p:nvSpPr>
          <p:cNvPr id="13" name="Text Placeholder 11">
            <a:extLst>
              <a:ext uri="{FF2B5EF4-FFF2-40B4-BE49-F238E27FC236}">
                <a16:creationId xmlns:a16="http://schemas.microsoft.com/office/drawing/2014/main" id="{5FEAF28F-78B4-B6EF-BD99-8412684CD6C6}"/>
              </a:ext>
            </a:extLst>
          </p:cNvPr>
          <p:cNvSpPr>
            <a:spLocks noGrp="1"/>
          </p:cNvSpPr>
          <p:nvPr>
            <p:ph type="body" sz="quarter" idx="12" hasCustomPrompt="1"/>
          </p:nvPr>
        </p:nvSpPr>
        <p:spPr>
          <a:xfrm>
            <a:off x="1403860" y="2395222"/>
            <a:ext cx="2738482" cy="661987"/>
          </a:xfrm>
        </p:spPr>
        <p:txBody>
          <a:bodyPr anchor="ctr"/>
          <a:lstStyle>
            <a:lvl1pPr>
              <a:defRPr sz="1600" b="1"/>
            </a:lvl1pPr>
          </a:lstStyle>
          <a:p>
            <a:pPr lvl="0"/>
            <a:r>
              <a:rPr lang="en-US" dirty="0"/>
              <a:t>Title</a:t>
            </a:r>
          </a:p>
        </p:txBody>
      </p:sp>
      <p:sp>
        <p:nvSpPr>
          <p:cNvPr id="14" name="Text Placeholder 11">
            <a:extLst>
              <a:ext uri="{FF2B5EF4-FFF2-40B4-BE49-F238E27FC236}">
                <a16:creationId xmlns:a16="http://schemas.microsoft.com/office/drawing/2014/main" id="{580B912B-E60C-F762-28E1-AE422AAEDBBA}"/>
              </a:ext>
            </a:extLst>
          </p:cNvPr>
          <p:cNvSpPr>
            <a:spLocks noGrp="1"/>
          </p:cNvSpPr>
          <p:nvPr>
            <p:ph type="body" sz="quarter" idx="13" hasCustomPrompt="1"/>
          </p:nvPr>
        </p:nvSpPr>
        <p:spPr>
          <a:xfrm>
            <a:off x="1403860" y="3327402"/>
            <a:ext cx="2738482" cy="661987"/>
          </a:xfrm>
        </p:spPr>
        <p:txBody>
          <a:bodyPr anchor="ctr"/>
          <a:lstStyle>
            <a:lvl1pPr>
              <a:defRPr sz="1600" b="1"/>
            </a:lvl1pPr>
          </a:lstStyle>
          <a:p>
            <a:pPr lvl="0"/>
            <a:r>
              <a:rPr lang="en-US" dirty="0"/>
              <a:t>Title</a:t>
            </a:r>
          </a:p>
        </p:txBody>
      </p:sp>
      <p:sp>
        <p:nvSpPr>
          <p:cNvPr id="15" name="Text Placeholder 11">
            <a:extLst>
              <a:ext uri="{FF2B5EF4-FFF2-40B4-BE49-F238E27FC236}">
                <a16:creationId xmlns:a16="http://schemas.microsoft.com/office/drawing/2014/main" id="{5E2A2DBD-3835-67C1-E774-A198D35AB903}"/>
              </a:ext>
            </a:extLst>
          </p:cNvPr>
          <p:cNvSpPr>
            <a:spLocks noGrp="1"/>
          </p:cNvSpPr>
          <p:nvPr>
            <p:ph type="body" sz="quarter" idx="14" hasCustomPrompt="1"/>
          </p:nvPr>
        </p:nvSpPr>
        <p:spPr>
          <a:xfrm>
            <a:off x="1403860" y="4252887"/>
            <a:ext cx="2738482" cy="661987"/>
          </a:xfrm>
        </p:spPr>
        <p:txBody>
          <a:bodyPr anchor="ctr"/>
          <a:lstStyle>
            <a:lvl1pPr>
              <a:defRPr sz="1600" b="1"/>
            </a:lvl1pPr>
          </a:lstStyle>
          <a:p>
            <a:pPr lvl="0"/>
            <a:r>
              <a:rPr lang="en-US" dirty="0"/>
              <a:t>Title</a:t>
            </a:r>
          </a:p>
        </p:txBody>
      </p:sp>
      <p:sp>
        <p:nvSpPr>
          <p:cNvPr id="16" name="Text Placeholder 11">
            <a:extLst>
              <a:ext uri="{FF2B5EF4-FFF2-40B4-BE49-F238E27FC236}">
                <a16:creationId xmlns:a16="http://schemas.microsoft.com/office/drawing/2014/main" id="{3CA19730-6879-0947-905D-D3BB8565C21E}"/>
              </a:ext>
            </a:extLst>
          </p:cNvPr>
          <p:cNvSpPr>
            <a:spLocks noGrp="1"/>
          </p:cNvSpPr>
          <p:nvPr>
            <p:ph type="body" sz="quarter" idx="15" hasCustomPrompt="1"/>
          </p:nvPr>
        </p:nvSpPr>
        <p:spPr>
          <a:xfrm>
            <a:off x="1403860" y="5178372"/>
            <a:ext cx="2738482" cy="661987"/>
          </a:xfrm>
        </p:spPr>
        <p:txBody>
          <a:bodyPr anchor="ctr"/>
          <a:lstStyle>
            <a:lvl1pPr>
              <a:defRPr sz="1600" b="1"/>
            </a:lvl1pPr>
          </a:lstStyle>
          <a:p>
            <a:pPr lvl="0"/>
            <a:r>
              <a:rPr lang="en-US" dirty="0"/>
              <a:t>Title</a:t>
            </a:r>
          </a:p>
        </p:txBody>
      </p:sp>
      <p:sp>
        <p:nvSpPr>
          <p:cNvPr id="17" name="Text Placeholder 11">
            <a:extLst>
              <a:ext uri="{FF2B5EF4-FFF2-40B4-BE49-F238E27FC236}">
                <a16:creationId xmlns:a16="http://schemas.microsoft.com/office/drawing/2014/main" id="{D7372EE8-9B02-A6A1-4A34-8CB0D60E778A}"/>
              </a:ext>
            </a:extLst>
          </p:cNvPr>
          <p:cNvSpPr>
            <a:spLocks noGrp="1"/>
          </p:cNvSpPr>
          <p:nvPr>
            <p:ph type="body" sz="quarter" idx="16" hasCustomPrompt="1"/>
          </p:nvPr>
        </p:nvSpPr>
        <p:spPr>
          <a:xfrm>
            <a:off x="4751777" y="1486173"/>
            <a:ext cx="6983152" cy="661987"/>
          </a:xfrm>
        </p:spPr>
        <p:txBody>
          <a:bodyPr anchor="ctr"/>
          <a:lstStyle>
            <a:lvl1pPr>
              <a:defRPr sz="1400" b="1">
                <a:solidFill>
                  <a:schemeClr val="bg1"/>
                </a:solidFill>
              </a:defRPr>
            </a:lvl1pPr>
          </a:lstStyle>
          <a:p>
            <a:pPr lvl="0"/>
            <a:r>
              <a:rPr lang="en-US" dirty="0"/>
              <a:t>Item</a:t>
            </a:r>
          </a:p>
        </p:txBody>
      </p:sp>
      <p:sp>
        <p:nvSpPr>
          <p:cNvPr id="18" name="Text Placeholder 11">
            <a:extLst>
              <a:ext uri="{FF2B5EF4-FFF2-40B4-BE49-F238E27FC236}">
                <a16:creationId xmlns:a16="http://schemas.microsoft.com/office/drawing/2014/main" id="{7D520B24-367F-0DDE-83F4-4DC71E9474EF}"/>
              </a:ext>
            </a:extLst>
          </p:cNvPr>
          <p:cNvSpPr>
            <a:spLocks noGrp="1"/>
          </p:cNvSpPr>
          <p:nvPr>
            <p:ph type="body" sz="quarter" idx="17" hasCustomPrompt="1"/>
          </p:nvPr>
        </p:nvSpPr>
        <p:spPr>
          <a:xfrm>
            <a:off x="4751777" y="2395222"/>
            <a:ext cx="6983152" cy="661987"/>
          </a:xfrm>
        </p:spPr>
        <p:txBody>
          <a:bodyPr anchor="ctr"/>
          <a:lstStyle>
            <a:lvl1pPr>
              <a:defRPr sz="1400" b="1"/>
            </a:lvl1pPr>
          </a:lstStyle>
          <a:p>
            <a:pPr lvl="0"/>
            <a:r>
              <a:rPr lang="en-US" dirty="0"/>
              <a:t>Item</a:t>
            </a:r>
          </a:p>
        </p:txBody>
      </p:sp>
      <p:sp>
        <p:nvSpPr>
          <p:cNvPr id="19" name="Text Placeholder 11">
            <a:extLst>
              <a:ext uri="{FF2B5EF4-FFF2-40B4-BE49-F238E27FC236}">
                <a16:creationId xmlns:a16="http://schemas.microsoft.com/office/drawing/2014/main" id="{0ACA517B-F372-66FF-9DE0-25278FFD7E5A}"/>
              </a:ext>
            </a:extLst>
          </p:cNvPr>
          <p:cNvSpPr>
            <a:spLocks noGrp="1"/>
          </p:cNvSpPr>
          <p:nvPr>
            <p:ph type="body" sz="quarter" idx="18" hasCustomPrompt="1"/>
          </p:nvPr>
        </p:nvSpPr>
        <p:spPr>
          <a:xfrm>
            <a:off x="4751777" y="3327402"/>
            <a:ext cx="6983152" cy="661987"/>
          </a:xfrm>
        </p:spPr>
        <p:txBody>
          <a:bodyPr anchor="ctr"/>
          <a:lstStyle>
            <a:lvl1pPr>
              <a:defRPr sz="1400" b="1"/>
            </a:lvl1pPr>
          </a:lstStyle>
          <a:p>
            <a:pPr lvl="0"/>
            <a:r>
              <a:rPr lang="en-US" dirty="0"/>
              <a:t>Item</a:t>
            </a:r>
          </a:p>
        </p:txBody>
      </p:sp>
      <p:sp>
        <p:nvSpPr>
          <p:cNvPr id="20" name="Text Placeholder 11">
            <a:extLst>
              <a:ext uri="{FF2B5EF4-FFF2-40B4-BE49-F238E27FC236}">
                <a16:creationId xmlns:a16="http://schemas.microsoft.com/office/drawing/2014/main" id="{3FBA1BBF-F7E2-3DBD-5A44-B259A8540E8B}"/>
              </a:ext>
            </a:extLst>
          </p:cNvPr>
          <p:cNvSpPr>
            <a:spLocks noGrp="1"/>
          </p:cNvSpPr>
          <p:nvPr>
            <p:ph type="body" sz="quarter" idx="19" hasCustomPrompt="1"/>
          </p:nvPr>
        </p:nvSpPr>
        <p:spPr>
          <a:xfrm>
            <a:off x="4751776" y="4252887"/>
            <a:ext cx="6983151" cy="661987"/>
          </a:xfrm>
        </p:spPr>
        <p:txBody>
          <a:bodyPr anchor="ctr"/>
          <a:lstStyle>
            <a:lvl1pPr>
              <a:defRPr sz="1400" b="1"/>
            </a:lvl1pPr>
          </a:lstStyle>
          <a:p>
            <a:pPr lvl="0"/>
            <a:r>
              <a:rPr lang="en-US" dirty="0"/>
              <a:t>Item</a:t>
            </a:r>
          </a:p>
        </p:txBody>
      </p:sp>
      <p:sp>
        <p:nvSpPr>
          <p:cNvPr id="21" name="Text Placeholder 11">
            <a:extLst>
              <a:ext uri="{FF2B5EF4-FFF2-40B4-BE49-F238E27FC236}">
                <a16:creationId xmlns:a16="http://schemas.microsoft.com/office/drawing/2014/main" id="{45F4AA2E-E3D4-41D3-15C5-862553779808}"/>
              </a:ext>
            </a:extLst>
          </p:cNvPr>
          <p:cNvSpPr>
            <a:spLocks noGrp="1"/>
          </p:cNvSpPr>
          <p:nvPr>
            <p:ph type="body" sz="quarter" idx="20" hasCustomPrompt="1"/>
          </p:nvPr>
        </p:nvSpPr>
        <p:spPr>
          <a:xfrm>
            <a:off x="4751777" y="5178372"/>
            <a:ext cx="6983150" cy="661987"/>
          </a:xfrm>
        </p:spPr>
        <p:txBody>
          <a:bodyPr anchor="ctr"/>
          <a:lstStyle>
            <a:lvl1pPr>
              <a:defRPr sz="1400" b="1"/>
            </a:lvl1pPr>
          </a:lstStyle>
          <a:p>
            <a:pPr lvl="0"/>
            <a:r>
              <a:rPr lang="en-US" dirty="0"/>
              <a:t>Item</a:t>
            </a:r>
          </a:p>
        </p:txBody>
      </p:sp>
    </p:spTree>
    <p:extLst>
      <p:ext uri="{BB962C8B-B14F-4D97-AF65-F5344CB8AC3E}">
        <p14:creationId xmlns:p14="http://schemas.microsoft.com/office/powerpoint/2010/main" val="2453289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oriz List 2 Item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18412" y="3159730"/>
            <a:ext cx="5003222" cy="453802"/>
          </a:xfrm>
        </p:spPr>
        <p:txBody>
          <a:bodyPr/>
          <a:lstStyle>
            <a:lvl1pPr>
              <a:defRPr sz="1600" b="1">
                <a:solidFill>
                  <a:schemeClr val="bg1"/>
                </a:solidFill>
              </a:defRPr>
            </a:lvl1pPr>
          </a:lstStyle>
          <a:p>
            <a:pPr lvl="0"/>
            <a:r>
              <a:rPr lang="en-US" dirty="0"/>
              <a:t>Item 1</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6442230" y="3156332"/>
            <a:ext cx="5003221" cy="457200"/>
          </a:xfrm>
        </p:spPr>
        <p:txBody>
          <a:bodyPr/>
          <a:lstStyle>
            <a:lvl1pPr>
              <a:defRPr sz="1600" b="1">
                <a:solidFill>
                  <a:schemeClr val="bg1"/>
                </a:solidFill>
              </a:defRPr>
            </a:lvl1pPr>
          </a:lstStyle>
          <a:p>
            <a:pPr lvl="0"/>
            <a:r>
              <a:rPr lang="en-US" dirty="0"/>
              <a:t>Item 2</a:t>
            </a:r>
          </a:p>
        </p:txBody>
      </p:sp>
      <p:sp>
        <p:nvSpPr>
          <p:cNvPr id="2" name="Title"/>
          <p:cNvSpPr>
            <a:spLocks noGrp="1"/>
          </p:cNvSpPr>
          <p:nvPr>
            <p:ph type="title" hasCustomPrompt="1"/>
          </p:nvPr>
        </p:nvSpPr>
        <p:spPr/>
        <p:txBody>
          <a:bodyPr/>
          <a:lstStyle>
            <a:lvl1pPr>
              <a:defRPr b="0" cap="all" baseline="0"/>
            </a:lvl1pPr>
          </a:lstStyle>
          <a:p>
            <a:r>
              <a:rPr lang="en-US" dirty="0"/>
              <a:t>Horizontal List (2 Items)</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cxnSp>
        <p:nvCxnSpPr>
          <p:cNvPr id="29" name="Google Shape;92;p16">
            <a:extLst>
              <a:ext uri="{FF2B5EF4-FFF2-40B4-BE49-F238E27FC236}">
                <a16:creationId xmlns:a16="http://schemas.microsoft.com/office/drawing/2014/main" id="{DBFC533B-843A-7CAF-D3DE-EBF4117677F4}"/>
              </a:ext>
            </a:extLst>
          </p:cNvPr>
          <p:cNvCxnSpPr>
            <a:cxnSpLocks/>
          </p:cNvCxnSpPr>
          <p:nvPr userDrawn="1"/>
        </p:nvCxnSpPr>
        <p:spPr>
          <a:xfrm>
            <a:off x="718412" y="3027807"/>
            <a:ext cx="10726585" cy="0"/>
          </a:xfrm>
          <a:prstGeom prst="straightConnector1">
            <a:avLst/>
          </a:prstGeom>
          <a:noFill/>
          <a:ln w="9525" cap="flat" cmpd="sng">
            <a:solidFill>
              <a:schemeClr val="dk2"/>
            </a:solidFill>
            <a:prstDash val="solid"/>
            <a:round/>
            <a:headEnd type="none" w="med" len="med"/>
            <a:tailEnd type="none" w="med" len="med"/>
          </a:ln>
        </p:spPr>
      </p:cxnSp>
      <p:sp>
        <p:nvSpPr>
          <p:cNvPr id="30" name="Freeform: Shape 29">
            <a:extLst>
              <a:ext uri="{FF2B5EF4-FFF2-40B4-BE49-F238E27FC236}">
                <a16:creationId xmlns:a16="http://schemas.microsoft.com/office/drawing/2014/main" id="{1EEDCC69-40C2-C8C9-991A-8C97D34FC81A}"/>
              </a:ext>
            </a:extLst>
          </p:cNvPr>
          <p:cNvSpPr/>
          <p:nvPr userDrawn="1"/>
        </p:nvSpPr>
        <p:spPr>
          <a:xfrm>
            <a:off x="2759933"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2FC7FFEC-8646-5052-B846-495DF693B6A2}"/>
              </a:ext>
            </a:extLst>
          </p:cNvPr>
          <p:cNvSpPr/>
          <p:nvPr userDrawn="1"/>
        </p:nvSpPr>
        <p:spPr>
          <a:xfrm>
            <a:off x="8483750"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31C421DA-83C6-D8D5-B207-18A776C66B50}"/>
              </a:ext>
            </a:extLst>
          </p:cNvPr>
          <p:cNvSpPr>
            <a:spLocks noGrp="1"/>
          </p:cNvSpPr>
          <p:nvPr>
            <p:ph sz="quarter" idx="28"/>
          </p:nvPr>
        </p:nvSpPr>
        <p:spPr>
          <a:xfrm>
            <a:off x="718412" y="3734719"/>
            <a:ext cx="5003222"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4">
            <a:extLst>
              <a:ext uri="{FF2B5EF4-FFF2-40B4-BE49-F238E27FC236}">
                <a16:creationId xmlns:a16="http://schemas.microsoft.com/office/drawing/2014/main" id="{489DF4A1-BEBF-FE62-A36F-81892765A293}"/>
              </a:ext>
            </a:extLst>
          </p:cNvPr>
          <p:cNvSpPr>
            <a:spLocks noGrp="1"/>
          </p:cNvSpPr>
          <p:nvPr>
            <p:ph sz="quarter" idx="29"/>
          </p:nvPr>
        </p:nvSpPr>
        <p:spPr>
          <a:xfrm>
            <a:off x="6442231" y="3734719"/>
            <a:ext cx="5003220"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31763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oriz List 3 Item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18412" y="3159730"/>
            <a:ext cx="3335482" cy="453802"/>
          </a:xfrm>
        </p:spPr>
        <p:txBody>
          <a:bodyPr/>
          <a:lstStyle>
            <a:lvl1pPr>
              <a:defRPr sz="1600" b="1">
                <a:solidFill>
                  <a:schemeClr val="bg1"/>
                </a:solidFill>
              </a:defRPr>
            </a:lvl1pPr>
          </a:lstStyle>
          <a:p>
            <a:pPr lvl="0"/>
            <a:r>
              <a:rPr lang="en-US" dirty="0"/>
              <a:t>Item 1</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4370741" y="3156332"/>
            <a:ext cx="3335482" cy="457200"/>
          </a:xfrm>
        </p:spPr>
        <p:txBody>
          <a:bodyPr/>
          <a:lstStyle>
            <a:lvl1pPr>
              <a:defRPr sz="1600" b="1">
                <a:solidFill>
                  <a:schemeClr val="bg1"/>
                </a:solidFill>
              </a:defRPr>
            </a:lvl1pPr>
          </a:lstStyle>
          <a:p>
            <a:pPr lvl="0"/>
            <a:r>
              <a:rPr lang="en-US" dirty="0"/>
              <a:t>Item 2</a:t>
            </a:r>
          </a:p>
        </p:txBody>
      </p:sp>
      <p:sp>
        <p:nvSpPr>
          <p:cNvPr id="19" name="Orange title 3">
            <a:extLst>
              <a:ext uri="{FF2B5EF4-FFF2-40B4-BE49-F238E27FC236}">
                <a16:creationId xmlns:a16="http://schemas.microsoft.com/office/drawing/2014/main" id="{E65F5722-9D51-4EC9-BA8C-FDC59DB84633}"/>
              </a:ext>
            </a:extLst>
          </p:cNvPr>
          <p:cNvSpPr>
            <a:spLocks noGrp="1"/>
          </p:cNvSpPr>
          <p:nvPr>
            <p:ph type="body" sz="quarter" idx="21" hasCustomPrompt="1"/>
          </p:nvPr>
        </p:nvSpPr>
        <p:spPr>
          <a:xfrm>
            <a:off x="8109659" y="3156332"/>
            <a:ext cx="3335482" cy="457200"/>
          </a:xfrm>
        </p:spPr>
        <p:txBody>
          <a:bodyPr/>
          <a:lstStyle>
            <a:lvl1pPr>
              <a:defRPr sz="1600" b="1">
                <a:solidFill>
                  <a:schemeClr val="bg1"/>
                </a:solidFill>
              </a:defRPr>
            </a:lvl1pPr>
          </a:lstStyle>
          <a:p>
            <a:pPr lvl="0"/>
            <a:r>
              <a:rPr lang="en-US" dirty="0"/>
              <a:t>Item 3</a:t>
            </a:r>
          </a:p>
        </p:txBody>
      </p:sp>
      <p:sp>
        <p:nvSpPr>
          <p:cNvPr id="2" name="Title"/>
          <p:cNvSpPr>
            <a:spLocks noGrp="1"/>
          </p:cNvSpPr>
          <p:nvPr>
            <p:ph type="title" hasCustomPrompt="1"/>
          </p:nvPr>
        </p:nvSpPr>
        <p:spPr/>
        <p:txBody>
          <a:bodyPr/>
          <a:lstStyle>
            <a:lvl1pPr>
              <a:defRPr b="0" cap="all" baseline="0"/>
            </a:lvl1pPr>
          </a:lstStyle>
          <a:p>
            <a:r>
              <a:rPr lang="en-US" dirty="0"/>
              <a:t>Horizontal List (3 Items)</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cxnSp>
        <p:nvCxnSpPr>
          <p:cNvPr id="29" name="Google Shape;92;p16">
            <a:extLst>
              <a:ext uri="{FF2B5EF4-FFF2-40B4-BE49-F238E27FC236}">
                <a16:creationId xmlns:a16="http://schemas.microsoft.com/office/drawing/2014/main" id="{DBFC533B-843A-7CAF-D3DE-EBF4117677F4}"/>
              </a:ext>
            </a:extLst>
          </p:cNvPr>
          <p:cNvCxnSpPr>
            <a:cxnSpLocks/>
          </p:cNvCxnSpPr>
          <p:nvPr userDrawn="1"/>
        </p:nvCxnSpPr>
        <p:spPr>
          <a:xfrm>
            <a:off x="718412" y="3027807"/>
            <a:ext cx="10726585" cy="0"/>
          </a:xfrm>
          <a:prstGeom prst="straightConnector1">
            <a:avLst/>
          </a:prstGeom>
          <a:noFill/>
          <a:ln w="9525" cap="flat" cmpd="sng">
            <a:solidFill>
              <a:schemeClr val="dk2"/>
            </a:solidFill>
            <a:prstDash val="solid"/>
            <a:round/>
            <a:headEnd type="none" w="med" len="med"/>
            <a:tailEnd type="none" w="med" len="med"/>
          </a:ln>
        </p:spPr>
      </p:cxnSp>
      <p:sp>
        <p:nvSpPr>
          <p:cNvPr id="30" name="Freeform: Shape 29">
            <a:extLst>
              <a:ext uri="{FF2B5EF4-FFF2-40B4-BE49-F238E27FC236}">
                <a16:creationId xmlns:a16="http://schemas.microsoft.com/office/drawing/2014/main" id="{1EEDCC69-40C2-C8C9-991A-8C97D34FC81A}"/>
              </a:ext>
            </a:extLst>
          </p:cNvPr>
          <p:cNvSpPr/>
          <p:nvPr userDrawn="1"/>
        </p:nvSpPr>
        <p:spPr>
          <a:xfrm>
            <a:off x="2054374"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DEFA4037-F977-5F3A-0E18-E092F3CD4D93}"/>
              </a:ext>
            </a:extLst>
          </p:cNvPr>
          <p:cNvSpPr/>
          <p:nvPr userDrawn="1"/>
        </p:nvSpPr>
        <p:spPr>
          <a:xfrm>
            <a:off x="5693060"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2FC7FFEC-8646-5052-B846-495DF693B6A2}"/>
              </a:ext>
            </a:extLst>
          </p:cNvPr>
          <p:cNvSpPr/>
          <p:nvPr userDrawn="1"/>
        </p:nvSpPr>
        <p:spPr>
          <a:xfrm>
            <a:off x="9453118"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31C421DA-83C6-D8D5-B207-18A776C66B50}"/>
              </a:ext>
            </a:extLst>
          </p:cNvPr>
          <p:cNvSpPr>
            <a:spLocks noGrp="1"/>
          </p:cNvSpPr>
          <p:nvPr>
            <p:ph sz="quarter" idx="28"/>
          </p:nvPr>
        </p:nvSpPr>
        <p:spPr>
          <a:xfrm>
            <a:off x="718413" y="3734719"/>
            <a:ext cx="3335338"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4">
            <a:extLst>
              <a:ext uri="{FF2B5EF4-FFF2-40B4-BE49-F238E27FC236}">
                <a16:creationId xmlns:a16="http://schemas.microsoft.com/office/drawing/2014/main" id="{489DF4A1-BEBF-FE62-A36F-81892765A293}"/>
              </a:ext>
            </a:extLst>
          </p:cNvPr>
          <p:cNvSpPr>
            <a:spLocks noGrp="1"/>
          </p:cNvSpPr>
          <p:nvPr>
            <p:ph sz="quarter" idx="29"/>
          </p:nvPr>
        </p:nvSpPr>
        <p:spPr>
          <a:xfrm>
            <a:off x="4370741" y="3734719"/>
            <a:ext cx="3335338"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Content Placeholder 4">
            <a:extLst>
              <a:ext uri="{FF2B5EF4-FFF2-40B4-BE49-F238E27FC236}">
                <a16:creationId xmlns:a16="http://schemas.microsoft.com/office/drawing/2014/main" id="{70C9476F-0071-0EAB-6EB8-AAE634483DBA}"/>
              </a:ext>
            </a:extLst>
          </p:cNvPr>
          <p:cNvSpPr>
            <a:spLocks noGrp="1"/>
          </p:cNvSpPr>
          <p:nvPr>
            <p:ph sz="quarter" idx="30"/>
          </p:nvPr>
        </p:nvSpPr>
        <p:spPr>
          <a:xfrm>
            <a:off x="8109659" y="3734719"/>
            <a:ext cx="3335338"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2409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oriz List 4 Item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18412" y="3159730"/>
            <a:ext cx="2446819" cy="453802"/>
          </a:xfrm>
        </p:spPr>
        <p:txBody>
          <a:bodyPr/>
          <a:lstStyle>
            <a:lvl1pPr>
              <a:defRPr sz="1600" b="1">
                <a:solidFill>
                  <a:schemeClr val="bg1"/>
                </a:solidFill>
              </a:defRPr>
            </a:lvl1pPr>
          </a:lstStyle>
          <a:p>
            <a:pPr lvl="0"/>
            <a:r>
              <a:rPr lang="en-US" dirty="0"/>
              <a:t>Item 1</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3469128" y="3156332"/>
            <a:ext cx="2446820" cy="457200"/>
          </a:xfrm>
        </p:spPr>
        <p:txBody>
          <a:bodyPr/>
          <a:lstStyle>
            <a:lvl1pPr>
              <a:defRPr sz="1600" b="1">
                <a:solidFill>
                  <a:schemeClr val="bg1"/>
                </a:solidFill>
              </a:defRPr>
            </a:lvl1pPr>
          </a:lstStyle>
          <a:p>
            <a:pPr lvl="0"/>
            <a:r>
              <a:rPr lang="en-US" dirty="0"/>
              <a:t>Item 2</a:t>
            </a:r>
          </a:p>
        </p:txBody>
      </p:sp>
      <p:sp>
        <p:nvSpPr>
          <p:cNvPr id="19" name="Orange title 3">
            <a:extLst>
              <a:ext uri="{FF2B5EF4-FFF2-40B4-BE49-F238E27FC236}">
                <a16:creationId xmlns:a16="http://schemas.microsoft.com/office/drawing/2014/main" id="{E65F5722-9D51-4EC9-BA8C-FDC59DB84633}"/>
              </a:ext>
            </a:extLst>
          </p:cNvPr>
          <p:cNvSpPr>
            <a:spLocks noGrp="1"/>
          </p:cNvSpPr>
          <p:nvPr>
            <p:ph type="body" sz="quarter" idx="21" hasCustomPrompt="1"/>
          </p:nvPr>
        </p:nvSpPr>
        <p:spPr>
          <a:xfrm>
            <a:off x="6242328" y="3156332"/>
            <a:ext cx="2446821" cy="457200"/>
          </a:xfrm>
        </p:spPr>
        <p:txBody>
          <a:bodyPr/>
          <a:lstStyle>
            <a:lvl1pPr>
              <a:defRPr sz="1600" b="1">
                <a:solidFill>
                  <a:schemeClr val="bg1"/>
                </a:solidFill>
              </a:defRPr>
            </a:lvl1pPr>
          </a:lstStyle>
          <a:p>
            <a:pPr lvl="0"/>
            <a:r>
              <a:rPr lang="en-US" dirty="0"/>
              <a:t>Item 3</a:t>
            </a:r>
          </a:p>
        </p:txBody>
      </p:sp>
      <p:sp>
        <p:nvSpPr>
          <p:cNvPr id="2" name="Title"/>
          <p:cNvSpPr>
            <a:spLocks noGrp="1"/>
          </p:cNvSpPr>
          <p:nvPr>
            <p:ph type="title" hasCustomPrompt="1"/>
          </p:nvPr>
        </p:nvSpPr>
        <p:spPr/>
        <p:txBody>
          <a:bodyPr/>
          <a:lstStyle>
            <a:lvl1pPr>
              <a:defRPr b="0" cap="all" baseline="0"/>
            </a:lvl1pPr>
          </a:lstStyle>
          <a:p>
            <a:r>
              <a:rPr lang="en-US" dirty="0"/>
              <a:t>Horizontal List (4 Items)</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dirty="0"/>
          </a:p>
        </p:txBody>
      </p:sp>
      <p:cxnSp>
        <p:nvCxnSpPr>
          <p:cNvPr id="29" name="Google Shape;92;p16">
            <a:extLst>
              <a:ext uri="{FF2B5EF4-FFF2-40B4-BE49-F238E27FC236}">
                <a16:creationId xmlns:a16="http://schemas.microsoft.com/office/drawing/2014/main" id="{DBFC533B-843A-7CAF-D3DE-EBF4117677F4}"/>
              </a:ext>
            </a:extLst>
          </p:cNvPr>
          <p:cNvCxnSpPr>
            <a:cxnSpLocks/>
          </p:cNvCxnSpPr>
          <p:nvPr userDrawn="1"/>
        </p:nvCxnSpPr>
        <p:spPr>
          <a:xfrm>
            <a:off x="718412" y="3027807"/>
            <a:ext cx="10726585" cy="0"/>
          </a:xfrm>
          <a:prstGeom prst="straightConnector1">
            <a:avLst/>
          </a:prstGeom>
          <a:noFill/>
          <a:ln w="9525" cap="flat" cmpd="sng">
            <a:solidFill>
              <a:schemeClr val="dk2"/>
            </a:solidFill>
            <a:prstDash val="solid"/>
            <a:round/>
            <a:headEnd type="none" w="med" len="med"/>
            <a:tailEnd type="none" w="med" len="med"/>
          </a:ln>
        </p:spPr>
      </p:cxnSp>
      <p:sp>
        <p:nvSpPr>
          <p:cNvPr id="30" name="Freeform: Shape 29">
            <a:extLst>
              <a:ext uri="{FF2B5EF4-FFF2-40B4-BE49-F238E27FC236}">
                <a16:creationId xmlns:a16="http://schemas.microsoft.com/office/drawing/2014/main" id="{1EEDCC69-40C2-C8C9-991A-8C97D34FC81A}"/>
              </a:ext>
            </a:extLst>
          </p:cNvPr>
          <p:cNvSpPr/>
          <p:nvPr userDrawn="1"/>
        </p:nvSpPr>
        <p:spPr>
          <a:xfrm>
            <a:off x="1481731"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DEFA4037-F977-5F3A-0E18-E092F3CD4D93}"/>
              </a:ext>
            </a:extLst>
          </p:cNvPr>
          <p:cNvSpPr/>
          <p:nvPr userDrawn="1"/>
        </p:nvSpPr>
        <p:spPr>
          <a:xfrm>
            <a:off x="7016889"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2FC7FFEC-8646-5052-B846-495DF693B6A2}"/>
              </a:ext>
            </a:extLst>
          </p:cNvPr>
          <p:cNvSpPr/>
          <p:nvPr userDrawn="1"/>
        </p:nvSpPr>
        <p:spPr>
          <a:xfrm>
            <a:off x="9790089"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31C421DA-83C6-D8D5-B207-18A776C66B50}"/>
              </a:ext>
            </a:extLst>
          </p:cNvPr>
          <p:cNvSpPr>
            <a:spLocks noGrp="1"/>
          </p:cNvSpPr>
          <p:nvPr>
            <p:ph sz="quarter" idx="28"/>
          </p:nvPr>
        </p:nvSpPr>
        <p:spPr>
          <a:xfrm>
            <a:off x="718414" y="3734719"/>
            <a:ext cx="2446817"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4">
            <a:extLst>
              <a:ext uri="{FF2B5EF4-FFF2-40B4-BE49-F238E27FC236}">
                <a16:creationId xmlns:a16="http://schemas.microsoft.com/office/drawing/2014/main" id="{489DF4A1-BEBF-FE62-A36F-81892765A293}"/>
              </a:ext>
            </a:extLst>
          </p:cNvPr>
          <p:cNvSpPr>
            <a:spLocks noGrp="1"/>
          </p:cNvSpPr>
          <p:nvPr>
            <p:ph sz="quarter" idx="29"/>
          </p:nvPr>
        </p:nvSpPr>
        <p:spPr>
          <a:xfrm>
            <a:off x="3469128" y="3734719"/>
            <a:ext cx="2469303"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Content Placeholder 4">
            <a:extLst>
              <a:ext uri="{FF2B5EF4-FFF2-40B4-BE49-F238E27FC236}">
                <a16:creationId xmlns:a16="http://schemas.microsoft.com/office/drawing/2014/main" id="{70C9476F-0071-0EAB-6EB8-AAE634483DBA}"/>
              </a:ext>
            </a:extLst>
          </p:cNvPr>
          <p:cNvSpPr>
            <a:spLocks noGrp="1"/>
          </p:cNvSpPr>
          <p:nvPr>
            <p:ph sz="quarter" idx="30"/>
          </p:nvPr>
        </p:nvSpPr>
        <p:spPr>
          <a:xfrm>
            <a:off x="6242328" y="3734719"/>
            <a:ext cx="2469303"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Orange title 3">
            <a:extLst>
              <a:ext uri="{FF2B5EF4-FFF2-40B4-BE49-F238E27FC236}">
                <a16:creationId xmlns:a16="http://schemas.microsoft.com/office/drawing/2014/main" id="{F8F37FF3-3142-3683-BB46-FD4068D77FED}"/>
              </a:ext>
            </a:extLst>
          </p:cNvPr>
          <p:cNvSpPr>
            <a:spLocks noGrp="1"/>
          </p:cNvSpPr>
          <p:nvPr>
            <p:ph type="body" sz="quarter" idx="31" hasCustomPrompt="1"/>
          </p:nvPr>
        </p:nvSpPr>
        <p:spPr>
          <a:xfrm>
            <a:off x="9015528" y="3156332"/>
            <a:ext cx="2446821" cy="457200"/>
          </a:xfrm>
        </p:spPr>
        <p:txBody>
          <a:bodyPr/>
          <a:lstStyle>
            <a:lvl1pPr>
              <a:defRPr sz="1600" b="1">
                <a:solidFill>
                  <a:schemeClr val="bg1"/>
                </a:solidFill>
              </a:defRPr>
            </a:lvl1pPr>
          </a:lstStyle>
          <a:p>
            <a:pPr lvl="0"/>
            <a:r>
              <a:rPr lang="en-US" dirty="0"/>
              <a:t>Item 3</a:t>
            </a:r>
          </a:p>
        </p:txBody>
      </p:sp>
      <p:sp>
        <p:nvSpPr>
          <p:cNvPr id="27" name="Content Placeholder 4">
            <a:extLst>
              <a:ext uri="{FF2B5EF4-FFF2-40B4-BE49-F238E27FC236}">
                <a16:creationId xmlns:a16="http://schemas.microsoft.com/office/drawing/2014/main" id="{AE1CACD6-0E21-B34E-6BED-535136B02DF3}"/>
              </a:ext>
            </a:extLst>
          </p:cNvPr>
          <p:cNvSpPr>
            <a:spLocks noGrp="1"/>
          </p:cNvSpPr>
          <p:nvPr>
            <p:ph sz="quarter" idx="32"/>
          </p:nvPr>
        </p:nvSpPr>
        <p:spPr>
          <a:xfrm>
            <a:off x="9015528" y="3734719"/>
            <a:ext cx="2469303" cy="2214388"/>
          </a:xfrm>
        </p:spPr>
        <p:txBody>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Freeform: Shape 27">
            <a:extLst>
              <a:ext uri="{FF2B5EF4-FFF2-40B4-BE49-F238E27FC236}">
                <a16:creationId xmlns:a16="http://schemas.microsoft.com/office/drawing/2014/main" id="{C57F8269-FA02-C7B4-0924-0D0D2C751922}"/>
              </a:ext>
            </a:extLst>
          </p:cNvPr>
          <p:cNvSpPr/>
          <p:nvPr userDrawn="1"/>
        </p:nvSpPr>
        <p:spPr>
          <a:xfrm>
            <a:off x="4232448" y="163180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19708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Column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01FF2-876E-A64A-BEBE-DD905BF64C2C}"/>
              </a:ext>
            </a:extLst>
          </p:cNvPr>
          <p:cNvSpPr>
            <a:spLocks noGrp="1"/>
          </p:cNvSpPr>
          <p:nvPr>
            <p:ph type="title"/>
          </p:nvPr>
        </p:nvSpPr>
        <p:spPr>
          <a:xfrm>
            <a:off x="469900" y="0"/>
            <a:ext cx="11341100" cy="1078992"/>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E88C2EF-BB40-0E43-9E11-05E69EBD5A9F}"/>
              </a:ext>
            </a:extLst>
          </p:cNvPr>
          <p:cNvSpPr>
            <a:spLocks noGrp="1"/>
          </p:cNvSpPr>
          <p:nvPr>
            <p:ph sz="half" idx="1"/>
          </p:nvPr>
        </p:nvSpPr>
        <p:spPr>
          <a:xfrm>
            <a:off x="469900" y="1371600"/>
            <a:ext cx="5181600" cy="450111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E0EFADB-B118-EB46-B2E3-A04C0D94370E}"/>
              </a:ext>
            </a:extLst>
          </p:cNvPr>
          <p:cNvSpPr>
            <a:spLocks noGrp="1"/>
          </p:cNvSpPr>
          <p:nvPr>
            <p:ph sz="half" idx="2"/>
          </p:nvPr>
        </p:nvSpPr>
        <p:spPr>
          <a:xfrm>
            <a:off x="6629400" y="1371600"/>
            <a:ext cx="5181600" cy="450111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87A67E33-C5D4-A74F-BE26-69259B9FAB1D}"/>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dirty="0"/>
          </a:p>
        </p:txBody>
      </p:sp>
    </p:spTree>
    <p:extLst>
      <p:ext uri="{BB962C8B-B14F-4D97-AF65-F5344CB8AC3E}">
        <p14:creationId xmlns:p14="http://schemas.microsoft.com/office/powerpoint/2010/main" val="41465490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3237-B786-E348-B12F-E7662E4412B3}"/>
              </a:ext>
            </a:extLst>
          </p:cNvPr>
          <p:cNvSpPr>
            <a:spLocks noGrp="1"/>
          </p:cNvSpPr>
          <p:nvPr>
            <p:ph type="title"/>
          </p:nvPr>
        </p:nvSpPr>
        <p:spPr>
          <a:xfrm>
            <a:off x="444500" y="0"/>
            <a:ext cx="11366500" cy="1078992"/>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444500" y="1371600"/>
            <a:ext cx="5157787"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444500" y="2139950"/>
            <a:ext cx="5157787"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627812" y="1371600"/>
            <a:ext cx="5183188"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627812" y="2139950"/>
            <a:ext cx="5183188"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dirty="0"/>
          </a:p>
        </p:txBody>
      </p:sp>
    </p:spTree>
    <p:extLst>
      <p:ext uri="{BB962C8B-B14F-4D97-AF65-F5344CB8AC3E}">
        <p14:creationId xmlns:p14="http://schemas.microsoft.com/office/powerpoint/2010/main" val="56186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8580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3C22D045-F2E9-3340-0E64-E03750416538}"/>
              </a:ext>
            </a:extLst>
          </p:cNvPr>
          <p:cNvCxnSpPr>
            <a:cxnSpLocks/>
          </p:cNvCxnSpPr>
          <p:nvPr userDrawn="1"/>
        </p:nvCxnSpPr>
        <p:spPr>
          <a:xfrm>
            <a:off x="438838" y="6081408"/>
            <a:ext cx="11314325"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9" name="Picture 8" descr="Text&#10;&#10;Description automatically generated">
            <a:extLst>
              <a:ext uri="{FF2B5EF4-FFF2-40B4-BE49-F238E27FC236}">
                <a16:creationId xmlns:a16="http://schemas.microsoft.com/office/drawing/2014/main" id="{239542C0-05CC-07FD-FDFD-45D8A9C84C8A}"/>
              </a:ext>
            </a:extLst>
          </p:cNvPr>
          <p:cNvPicPr>
            <a:picLocks noChangeAspect="1"/>
          </p:cNvPicPr>
          <p:nvPr userDrawn="1"/>
        </p:nvPicPr>
        <p:blipFill>
          <a:blip r:embed="rId2"/>
          <a:stretch>
            <a:fillRect/>
          </a:stretch>
        </p:blipFill>
        <p:spPr>
          <a:xfrm>
            <a:off x="8296848" y="3671268"/>
            <a:ext cx="3877768" cy="2410140"/>
          </a:xfrm>
          <a:prstGeom prst="rect">
            <a:avLst/>
          </a:prstGeom>
        </p:spPr>
      </p:pic>
      <p:sp>
        <p:nvSpPr>
          <p:cNvPr id="17" name="Freeform: Shape 16">
            <a:extLst>
              <a:ext uri="{FF2B5EF4-FFF2-40B4-BE49-F238E27FC236}">
                <a16:creationId xmlns:a16="http://schemas.microsoft.com/office/drawing/2014/main" id="{4BCAD76A-447F-F7F2-0A6A-07254FB8730D}"/>
              </a:ext>
            </a:extLst>
          </p:cNvPr>
          <p:cNvSpPr/>
          <p:nvPr userDrawn="1"/>
        </p:nvSpPr>
        <p:spPr>
          <a:xfrm>
            <a:off x="364222" y="-8"/>
            <a:ext cx="7528264" cy="6858007"/>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462707" y="418640"/>
            <a:ext cx="11314324" cy="3314005"/>
          </a:xfrm>
        </p:spPr>
        <p:txBody>
          <a:bodyPr anchor="ctr"/>
          <a:lstStyle>
            <a:lvl1pPr>
              <a:defRPr sz="7200"/>
            </a:lvl1pPr>
            <a:lvl2pPr marL="457200" indent="0">
              <a:buNone/>
              <a:defRPr/>
            </a:lvl2pPr>
          </a:lstStyle>
          <a:p>
            <a:pPr lvl="0"/>
            <a:r>
              <a:rPr lang="en-US" dirty="0"/>
              <a:t>TITLE OF PRESENTATION</a:t>
            </a:r>
          </a:p>
        </p:txBody>
      </p:sp>
      <p:sp>
        <p:nvSpPr>
          <p:cNvPr id="8" name="Text Placeholder 7">
            <a:extLst>
              <a:ext uri="{FF2B5EF4-FFF2-40B4-BE49-F238E27FC236}">
                <a16:creationId xmlns:a16="http://schemas.microsoft.com/office/drawing/2014/main" id="{6C600C45-84BF-667F-60D3-94DEE0A4763D}"/>
              </a:ext>
            </a:extLst>
          </p:cNvPr>
          <p:cNvSpPr>
            <a:spLocks noGrp="1"/>
          </p:cNvSpPr>
          <p:nvPr>
            <p:ph type="body" sz="quarter" idx="11" hasCustomPrompt="1"/>
          </p:nvPr>
        </p:nvSpPr>
        <p:spPr>
          <a:xfrm>
            <a:off x="462706" y="4145092"/>
            <a:ext cx="7358930" cy="442678"/>
          </a:xfrm>
        </p:spPr>
        <p:txBody>
          <a:bodyPr/>
          <a:lstStyle>
            <a:lvl1pPr>
              <a:defRPr/>
            </a:lvl1pPr>
          </a:lstStyle>
          <a:p>
            <a:pPr lvl="0"/>
            <a:r>
              <a:rPr lang="en-US" dirty="0"/>
              <a:t>Subhead and/or meeting name</a:t>
            </a:r>
          </a:p>
        </p:txBody>
      </p:sp>
      <p:sp>
        <p:nvSpPr>
          <p:cNvPr id="10" name="Text Placeholder 9">
            <a:extLst>
              <a:ext uri="{FF2B5EF4-FFF2-40B4-BE49-F238E27FC236}">
                <a16:creationId xmlns:a16="http://schemas.microsoft.com/office/drawing/2014/main" id="{6213A3FE-3464-A4E0-20B7-C4EB2EA800C6}"/>
              </a:ext>
            </a:extLst>
          </p:cNvPr>
          <p:cNvSpPr>
            <a:spLocks noGrp="1"/>
          </p:cNvSpPr>
          <p:nvPr>
            <p:ph type="body" sz="quarter" idx="12" hasCustomPrompt="1"/>
          </p:nvPr>
        </p:nvSpPr>
        <p:spPr>
          <a:xfrm>
            <a:off x="462705" y="4685690"/>
            <a:ext cx="7358930" cy="442675"/>
          </a:xfrm>
        </p:spPr>
        <p:txBody>
          <a:bodyPr/>
          <a:lstStyle>
            <a:lvl1pPr>
              <a:defRPr sz="1800"/>
            </a:lvl1pPr>
          </a:lstStyle>
          <a:p>
            <a:pPr lvl="0"/>
            <a:r>
              <a:rPr lang="en-US" dirty="0"/>
              <a:t>Date</a:t>
            </a:r>
          </a:p>
        </p:txBody>
      </p:sp>
    </p:spTree>
    <p:extLst>
      <p:ext uri="{BB962C8B-B14F-4D97-AF65-F5344CB8AC3E}">
        <p14:creationId xmlns:p14="http://schemas.microsoft.com/office/powerpoint/2010/main" val="28782294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BA5540E7-9486-578A-551E-366C8056E7E2}"/>
              </a:ext>
            </a:extLst>
          </p:cNvPr>
          <p:cNvPicPr>
            <a:picLocks noChangeAspect="1"/>
          </p:cNvPicPr>
          <p:nvPr userDrawn="1"/>
        </p:nvPicPr>
        <p:blipFill>
          <a:blip r:embed="rId2"/>
          <a:srcRect/>
          <a:stretch/>
        </p:blipFill>
        <p:spPr>
          <a:xfrm>
            <a:off x="2104391" y="704008"/>
            <a:ext cx="8011450" cy="4979339"/>
          </a:xfrm>
          <a:prstGeom prst="rect">
            <a:avLst/>
          </a:prstGeom>
        </p:spPr>
      </p:pic>
      <p:sp>
        <p:nvSpPr>
          <p:cNvPr id="7" name="TextBox 6">
            <a:extLst>
              <a:ext uri="{FF2B5EF4-FFF2-40B4-BE49-F238E27FC236}">
                <a16:creationId xmlns:a16="http://schemas.microsoft.com/office/drawing/2014/main" id="{665FD98F-748F-DB45-A42B-08A1C540C53F}"/>
              </a:ext>
            </a:extLst>
          </p:cNvPr>
          <p:cNvSpPr txBox="1"/>
          <p:nvPr userDrawn="1"/>
        </p:nvSpPr>
        <p:spPr>
          <a:xfrm>
            <a:off x="6447896" y="4719015"/>
            <a:ext cx="3005370" cy="630942"/>
          </a:xfrm>
          <a:prstGeom prst="rect">
            <a:avLst/>
          </a:prstGeom>
          <a:noFill/>
        </p:spPr>
        <p:txBody>
          <a:bodyPr wrap="square" rtlCol="0">
            <a:spAutoFit/>
          </a:bodyPr>
          <a:lstStyle/>
          <a:p>
            <a:r>
              <a:rPr lang="en-US" sz="3500" spc="0" dirty="0">
                <a:solidFill>
                  <a:schemeClr val="tx1"/>
                </a:solidFill>
              </a:rPr>
              <a:t>metroplus.org</a:t>
            </a:r>
          </a:p>
        </p:txBody>
      </p:sp>
    </p:spTree>
    <p:extLst>
      <p:ext uri="{BB962C8B-B14F-4D97-AF65-F5344CB8AC3E}">
        <p14:creationId xmlns:p14="http://schemas.microsoft.com/office/powerpoint/2010/main" val="1771090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ext&#10;&#10;Description automatically generated">
            <a:extLst>
              <a:ext uri="{FF2B5EF4-FFF2-40B4-BE49-F238E27FC236}">
                <a16:creationId xmlns:a16="http://schemas.microsoft.com/office/drawing/2014/main" id="{5621F6D3-E0CA-FDFC-4F83-63BF23171BB5}"/>
              </a:ext>
            </a:extLst>
          </p:cNvPr>
          <p:cNvPicPr>
            <a:picLocks noChangeAspect="1"/>
          </p:cNvPicPr>
          <p:nvPr userDrawn="1"/>
        </p:nvPicPr>
        <p:blipFill>
          <a:blip r:embed="rId2"/>
          <a:stretch>
            <a:fillRect/>
          </a:stretch>
        </p:blipFill>
        <p:spPr>
          <a:xfrm>
            <a:off x="2104391" y="704008"/>
            <a:ext cx="8011451" cy="4979339"/>
          </a:xfrm>
          <a:prstGeom prst="rect">
            <a:avLst/>
          </a:prstGeom>
        </p:spPr>
      </p:pic>
      <p:sp>
        <p:nvSpPr>
          <p:cNvPr id="5" name="TextBox 4">
            <a:extLst>
              <a:ext uri="{FF2B5EF4-FFF2-40B4-BE49-F238E27FC236}">
                <a16:creationId xmlns:a16="http://schemas.microsoft.com/office/drawing/2014/main" id="{217FB39F-B0C8-3009-B95E-8C7BFB71D5A8}"/>
              </a:ext>
            </a:extLst>
          </p:cNvPr>
          <p:cNvSpPr txBox="1"/>
          <p:nvPr userDrawn="1"/>
        </p:nvSpPr>
        <p:spPr>
          <a:xfrm>
            <a:off x="6447896" y="4719015"/>
            <a:ext cx="3005370" cy="630942"/>
          </a:xfrm>
          <a:prstGeom prst="rect">
            <a:avLst/>
          </a:prstGeom>
          <a:noFill/>
        </p:spPr>
        <p:txBody>
          <a:bodyPr wrap="square" rtlCol="0">
            <a:spAutoFit/>
          </a:bodyPr>
          <a:lstStyle/>
          <a:p>
            <a:r>
              <a:rPr lang="en-US" sz="3500" spc="0" dirty="0">
                <a:solidFill>
                  <a:schemeClr val="bg1"/>
                </a:solidFill>
              </a:rPr>
              <a:t>metroplus.org</a:t>
            </a:r>
          </a:p>
        </p:txBody>
      </p:sp>
    </p:spTree>
    <p:extLst>
      <p:ext uri="{BB962C8B-B14F-4D97-AF65-F5344CB8AC3E}">
        <p14:creationId xmlns:p14="http://schemas.microsoft.com/office/powerpoint/2010/main" val="4903414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F0DAB22F-8DBB-5C4C-A69C-1A1F1BD292AB}"/>
              </a:ext>
            </a:extLst>
          </p:cNvPr>
          <p:cNvGrpSpPr/>
          <p:nvPr userDrawn="1"/>
        </p:nvGrpSpPr>
        <p:grpSpPr>
          <a:xfrm>
            <a:off x="4207698" y="3959817"/>
            <a:ext cx="3682659" cy="2288875"/>
            <a:chOff x="2104391" y="704008"/>
            <a:chExt cx="8011450" cy="4979339"/>
          </a:xfrm>
        </p:grpSpPr>
        <p:pic>
          <p:nvPicPr>
            <p:cNvPr id="5" name="Picture 4">
              <a:extLst>
                <a:ext uri="{FF2B5EF4-FFF2-40B4-BE49-F238E27FC236}">
                  <a16:creationId xmlns:a16="http://schemas.microsoft.com/office/drawing/2014/main" id="{C5E57ED8-C565-3CEF-DAD0-0BA476EB1B6A}"/>
                </a:ext>
              </a:extLst>
            </p:cNvPr>
            <p:cNvPicPr>
              <a:picLocks noChangeAspect="1"/>
            </p:cNvPicPr>
            <p:nvPr userDrawn="1"/>
          </p:nvPicPr>
          <p:blipFill>
            <a:blip r:embed="rId2"/>
            <a:srcRect/>
            <a:stretch/>
          </p:blipFill>
          <p:spPr>
            <a:xfrm>
              <a:off x="2104391" y="704008"/>
              <a:ext cx="8011450" cy="4979339"/>
            </a:xfrm>
            <a:prstGeom prst="rect">
              <a:avLst/>
            </a:prstGeom>
          </p:spPr>
        </p:pic>
        <p:sp>
          <p:nvSpPr>
            <p:cNvPr id="6" name="TextBox 5">
              <a:extLst>
                <a:ext uri="{FF2B5EF4-FFF2-40B4-BE49-F238E27FC236}">
                  <a16:creationId xmlns:a16="http://schemas.microsoft.com/office/drawing/2014/main" id="{80A4DF51-1F77-36D6-C2F2-0270480C6F27}"/>
                </a:ext>
              </a:extLst>
            </p:cNvPr>
            <p:cNvSpPr txBox="1"/>
            <p:nvPr userDrawn="1"/>
          </p:nvSpPr>
          <p:spPr>
            <a:xfrm>
              <a:off x="5424020" y="4719016"/>
              <a:ext cx="4029247" cy="813182"/>
            </a:xfrm>
            <a:prstGeom prst="rect">
              <a:avLst/>
            </a:prstGeom>
            <a:noFill/>
          </p:spPr>
          <p:txBody>
            <a:bodyPr wrap="square" rtlCol="0">
              <a:spAutoFit/>
            </a:bodyPr>
            <a:lstStyle/>
            <a:p>
              <a:pPr algn="r"/>
              <a:r>
                <a:rPr lang="en-US" sz="1600" spc="0" dirty="0">
                  <a:solidFill>
                    <a:schemeClr val="tx1"/>
                  </a:solidFill>
                </a:rPr>
                <a:t>metroplus.org</a:t>
              </a:r>
            </a:p>
          </p:txBody>
        </p:sp>
      </p:grpSp>
    </p:spTree>
    <p:extLst>
      <p:ext uri="{BB962C8B-B14F-4D97-AF65-F5344CB8AC3E}">
        <p14:creationId xmlns:p14="http://schemas.microsoft.com/office/powerpoint/2010/main" val="1909355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ext&#10;&#10;Description automatically generated">
            <a:extLst>
              <a:ext uri="{FF2B5EF4-FFF2-40B4-BE49-F238E27FC236}">
                <a16:creationId xmlns:a16="http://schemas.microsoft.com/office/drawing/2014/main" id="{5621F6D3-E0CA-FDFC-4F83-63BF23171BB5}"/>
              </a:ext>
            </a:extLst>
          </p:cNvPr>
          <p:cNvPicPr>
            <a:picLocks noChangeAspect="1"/>
          </p:cNvPicPr>
          <p:nvPr userDrawn="1"/>
        </p:nvPicPr>
        <p:blipFill>
          <a:blip r:embed="rId2"/>
          <a:stretch>
            <a:fillRect/>
          </a:stretch>
        </p:blipFill>
        <p:spPr>
          <a:xfrm>
            <a:off x="4157116" y="3973690"/>
            <a:ext cx="3877768" cy="2410140"/>
          </a:xfrm>
          <a:prstGeom prst="rect">
            <a:avLst/>
          </a:prstGeom>
        </p:spPr>
      </p:pic>
      <p:sp>
        <p:nvSpPr>
          <p:cNvPr id="8" name="TextBox 7">
            <a:extLst>
              <a:ext uri="{FF2B5EF4-FFF2-40B4-BE49-F238E27FC236}">
                <a16:creationId xmlns:a16="http://schemas.microsoft.com/office/drawing/2014/main" id="{B6BBF349-216D-31F9-0C8C-1B528F1FC35C}"/>
              </a:ext>
            </a:extLst>
          </p:cNvPr>
          <p:cNvSpPr txBox="1"/>
          <p:nvPr userDrawn="1"/>
        </p:nvSpPr>
        <p:spPr>
          <a:xfrm>
            <a:off x="6025198" y="5901638"/>
            <a:ext cx="1677505" cy="338554"/>
          </a:xfrm>
          <a:prstGeom prst="rect">
            <a:avLst/>
          </a:prstGeom>
          <a:noFill/>
        </p:spPr>
        <p:txBody>
          <a:bodyPr wrap="square" rtlCol="0">
            <a:spAutoFit/>
          </a:bodyPr>
          <a:lstStyle/>
          <a:p>
            <a:pPr algn="r"/>
            <a:r>
              <a:rPr lang="en-US" sz="1600" spc="0" dirty="0">
                <a:solidFill>
                  <a:schemeClr val="bg1"/>
                </a:solidFill>
              </a:rPr>
              <a:t>metroplus.org</a:t>
            </a:r>
          </a:p>
        </p:txBody>
      </p:sp>
    </p:spTree>
    <p:extLst>
      <p:ext uri="{BB962C8B-B14F-4D97-AF65-F5344CB8AC3E}">
        <p14:creationId xmlns:p14="http://schemas.microsoft.com/office/powerpoint/2010/main" val="14091394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F13C-B490-E44D-B42B-007BDF99B3A8}"/>
              </a:ext>
            </a:extLst>
          </p:cNvPr>
          <p:cNvSpPr>
            <a:spLocks noGrp="1"/>
          </p:cNvSpPr>
          <p:nvPr>
            <p:ph type="title"/>
          </p:nvPr>
        </p:nvSpPr>
        <p:spPr>
          <a:xfrm>
            <a:off x="469900" y="217030"/>
            <a:ext cx="11404600" cy="879475"/>
          </a:xfrm>
          <a:prstGeom prst="rect">
            <a:avLst/>
          </a:prstGeom>
        </p:spPr>
        <p:txBody>
          <a:bodyPr/>
          <a:lstStyle>
            <a:lvl1pPr>
              <a:defRPr sz="2200" b="0" cap="all" baseline="0">
                <a:solidFill>
                  <a:schemeClr val="bg1">
                    <a:lumMod val="75000"/>
                    <a:lumOff val="25000"/>
                  </a:schemeClr>
                </a:solidFill>
                <a:effectLst/>
              </a:defRPr>
            </a:lvl1pPr>
          </a:lstStyle>
          <a:p>
            <a:r>
              <a:rPr lang="en-US" dirty="0"/>
              <a:t>Click to edit Master title style</a:t>
            </a:r>
          </a:p>
        </p:txBody>
      </p:sp>
      <p:sp>
        <p:nvSpPr>
          <p:cNvPr id="3" name="Content Placeholder 2">
            <a:extLst>
              <a:ext uri="{FF2B5EF4-FFF2-40B4-BE49-F238E27FC236}">
                <a16:creationId xmlns:a16="http://schemas.microsoft.com/office/drawing/2014/main" id="{6D64F554-D461-014A-B6A5-77C66B1BAF86}"/>
              </a:ext>
            </a:extLst>
          </p:cNvPr>
          <p:cNvSpPr>
            <a:spLocks noGrp="1"/>
          </p:cNvSpPr>
          <p:nvPr>
            <p:ph idx="1"/>
          </p:nvPr>
        </p:nvSpPr>
        <p:spPr>
          <a:xfrm>
            <a:off x="469900" y="1825625"/>
            <a:ext cx="11404600" cy="4053681"/>
          </a:xfrm>
          <a:prstGeom prst="rect">
            <a:avLst/>
          </a:prstGeom>
        </p:spPr>
        <p:txBody>
          <a:bodyPr/>
          <a:lstStyle>
            <a:lvl1pPr>
              <a:defRPr>
                <a:solidFill>
                  <a:schemeClr val="bg1">
                    <a:lumMod val="75000"/>
                    <a:lumOff val="25000"/>
                  </a:schemeClr>
                </a:solidFill>
                <a:latin typeface="Arial" panose="020B0604020202020204" pitchFamily="34" charset="0"/>
                <a:cs typeface="Arial" panose="020B0604020202020204" pitchFamily="34" charset="0"/>
              </a:defRPr>
            </a:lvl1pPr>
            <a:lvl2pPr>
              <a:defRPr>
                <a:solidFill>
                  <a:schemeClr val="bg1">
                    <a:lumMod val="75000"/>
                    <a:lumOff val="25000"/>
                  </a:schemeClr>
                </a:solidFill>
                <a:latin typeface="Arial" panose="020B0604020202020204" pitchFamily="34" charset="0"/>
                <a:cs typeface="Arial" panose="020B0604020202020204" pitchFamily="34" charset="0"/>
              </a:defRPr>
            </a:lvl2pPr>
            <a:lvl3pPr>
              <a:defRPr>
                <a:solidFill>
                  <a:schemeClr val="bg1">
                    <a:lumMod val="75000"/>
                    <a:lumOff val="25000"/>
                  </a:schemeClr>
                </a:solidFill>
                <a:latin typeface="Arial" panose="020B0604020202020204" pitchFamily="34" charset="0"/>
                <a:cs typeface="Arial" panose="020B0604020202020204" pitchFamily="34" charset="0"/>
              </a:defRPr>
            </a:lvl3pPr>
            <a:lvl4pPr>
              <a:defRPr>
                <a:solidFill>
                  <a:schemeClr val="bg1">
                    <a:lumMod val="75000"/>
                    <a:lumOff val="25000"/>
                  </a:schemeClr>
                </a:solidFill>
                <a:latin typeface="Arial" panose="020B0604020202020204" pitchFamily="34" charset="0"/>
                <a:cs typeface="Arial" panose="020B0604020202020204" pitchFamily="34" charset="0"/>
              </a:defRPr>
            </a:lvl4pPr>
            <a:lvl5pPr>
              <a:defRPr>
                <a:solidFill>
                  <a:schemeClr val="bg1">
                    <a:lumMod val="75000"/>
                    <a:lumOff val="2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FED78-824D-E446-A074-AF96386CA587}"/>
              </a:ext>
            </a:extLst>
          </p:cNvPr>
          <p:cNvSpPr>
            <a:spLocks noGrp="1"/>
          </p:cNvSpPr>
          <p:nvPr>
            <p:ph type="dt" sz="half" idx="10"/>
          </p:nvPr>
        </p:nvSpPr>
        <p:spPr>
          <a:xfrm>
            <a:off x="838200" y="6356350"/>
            <a:ext cx="2743200" cy="365125"/>
          </a:xfrm>
          <a:prstGeom prst="rect">
            <a:avLst/>
          </a:prstGeom>
        </p:spPr>
        <p:txBody>
          <a:bodyPr/>
          <a:lstStyle/>
          <a:p>
            <a:fld id="{3A9E6B49-ADBB-4F7F-8A18-C0A5F13CD588}" type="datetime1">
              <a:rPr lang="en-US" smtClean="0"/>
              <a:t>5/9/2023</a:t>
            </a:fld>
            <a:endParaRPr lang="en-US" dirty="0"/>
          </a:p>
        </p:txBody>
      </p:sp>
      <p:sp>
        <p:nvSpPr>
          <p:cNvPr id="6" name="Slide Number Placeholder 5">
            <a:extLst>
              <a:ext uri="{FF2B5EF4-FFF2-40B4-BE49-F238E27FC236}">
                <a16:creationId xmlns:a16="http://schemas.microsoft.com/office/drawing/2014/main" id="{84D107BD-477B-2141-89FE-4CA281F1BE71}"/>
              </a:ext>
            </a:extLst>
          </p:cNvPr>
          <p:cNvSpPr>
            <a:spLocks noGrp="1"/>
          </p:cNvSpPr>
          <p:nvPr>
            <p:ph type="sldNum" sz="quarter" idx="12"/>
          </p:nvPr>
        </p:nvSpPr>
        <p:spPr/>
        <p:txBody>
          <a:bodyPr/>
          <a:lstStyle/>
          <a:p>
            <a:fld id="{157C3A33-8797-B644-A994-F09AF5F50374}" type="slidenum">
              <a:rPr lang="en-US" smtClean="0"/>
              <a:t>‹#›</a:t>
            </a:fld>
            <a:endParaRPr lang="en-US"/>
          </a:p>
        </p:txBody>
      </p:sp>
    </p:spTree>
    <p:extLst>
      <p:ext uri="{BB962C8B-B14F-4D97-AF65-F5344CB8AC3E}">
        <p14:creationId xmlns:p14="http://schemas.microsoft.com/office/powerpoint/2010/main" val="777103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8580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953138" y="0"/>
            <a:ext cx="7547159" cy="6858000"/>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5448300" y="2911450"/>
            <a:ext cx="5892800" cy="1348802"/>
          </a:xfrm>
        </p:spPr>
        <p:txBody>
          <a:bodyPr/>
          <a:lstStyle>
            <a:lvl1pPr>
              <a:defRPr sz="4400"/>
            </a:lvl1pPr>
            <a:lvl2pPr marL="457200" indent="0">
              <a:buNone/>
              <a:defRPr/>
            </a:lvl2pPr>
          </a:lstStyle>
          <a:p>
            <a:pPr lvl="0"/>
            <a:r>
              <a:rPr lang="en-US" dirty="0"/>
              <a:t>TITLE OF PRESENTATION</a:t>
            </a:r>
          </a:p>
        </p:txBody>
      </p:sp>
      <p:sp>
        <p:nvSpPr>
          <p:cNvPr id="8" name="Text Placeholder 7">
            <a:extLst>
              <a:ext uri="{FF2B5EF4-FFF2-40B4-BE49-F238E27FC236}">
                <a16:creationId xmlns:a16="http://schemas.microsoft.com/office/drawing/2014/main" id="{6C600C45-84BF-667F-60D3-94DEE0A4763D}"/>
              </a:ext>
            </a:extLst>
          </p:cNvPr>
          <p:cNvSpPr>
            <a:spLocks noGrp="1"/>
          </p:cNvSpPr>
          <p:nvPr>
            <p:ph type="body" sz="quarter" idx="11" hasCustomPrompt="1"/>
          </p:nvPr>
        </p:nvSpPr>
        <p:spPr>
          <a:xfrm>
            <a:off x="5448299" y="4654865"/>
            <a:ext cx="5892800" cy="442678"/>
          </a:xfrm>
        </p:spPr>
        <p:txBody>
          <a:bodyPr/>
          <a:lstStyle>
            <a:lvl1pPr>
              <a:defRPr/>
            </a:lvl1pPr>
          </a:lstStyle>
          <a:p>
            <a:pPr lvl="0"/>
            <a:r>
              <a:rPr lang="en-US" dirty="0"/>
              <a:t>Subhead and/or meeting name</a:t>
            </a:r>
          </a:p>
        </p:txBody>
      </p:sp>
      <p:sp>
        <p:nvSpPr>
          <p:cNvPr id="10" name="Text Placeholder 9">
            <a:extLst>
              <a:ext uri="{FF2B5EF4-FFF2-40B4-BE49-F238E27FC236}">
                <a16:creationId xmlns:a16="http://schemas.microsoft.com/office/drawing/2014/main" id="{6213A3FE-3464-A4E0-20B7-C4EB2EA800C6}"/>
              </a:ext>
            </a:extLst>
          </p:cNvPr>
          <p:cNvSpPr>
            <a:spLocks noGrp="1"/>
          </p:cNvSpPr>
          <p:nvPr>
            <p:ph type="body" sz="quarter" idx="12" hasCustomPrompt="1"/>
          </p:nvPr>
        </p:nvSpPr>
        <p:spPr>
          <a:xfrm>
            <a:off x="5448298" y="5195464"/>
            <a:ext cx="5892800" cy="386702"/>
          </a:xfrm>
        </p:spPr>
        <p:txBody>
          <a:bodyPr/>
          <a:lstStyle>
            <a:lvl1pPr>
              <a:defRPr sz="1800"/>
            </a:lvl1pPr>
          </a:lstStyle>
          <a:p>
            <a:pPr lvl="0"/>
            <a:r>
              <a:rPr lang="en-US" dirty="0"/>
              <a:t>Date</a:t>
            </a:r>
          </a:p>
        </p:txBody>
      </p:sp>
      <p:pic>
        <p:nvPicPr>
          <p:cNvPr id="13" name="Picture 12">
            <a:extLst>
              <a:ext uri="{FF2B5EF4-FFF2-40B4-BE49-F238E27FC236}">
                <a16:creationId xmlns:a16="http://schemas.microsoft.com/office/drawing/2014/main" id="{733C8D4C-2C59-B708-E0D1-232B9FB6E4A2}"/>
              </a:ext>
            </a:extLst>
          </p:cNvPr>
          <p:cNvPicPr>
            <a:picLocks noChangeAspect="1"/>
          </p:cNvPicPr>
          <p:nvPr userDrawn="1"/>
        </p:nvPicPr>
        <p:blipFill>
          <a:blip r:embed="rId2"/>
          <a:srcRect/>
          <a:stretch/>
        </p:blipFill>
        <p:spPr>
          <a:xfrm>
            <a:off x="8787788" y="6081408"/>
            <a:ext cx="3404212" cy="776592"/>
          </a:xfrm>
          <a:prstGeom prst="rect">
            <a:avLst/>
          </a:prstGeom>
        </p:spPr>
      </p:pic>
    </p:spTree>
    <p:extLst>
      <p:ext uri="{BB962C8B-B14F-4D97-AF65-F5344CB8AC3E}">
        <p14:creationId xmlns:p14="http://schemas.microsoft.com/office/powerpoint/2010/main" val="26532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Prefac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28765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535256" y="483907"/>
            <a:ext cx="2208862" cy="2012202"/>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3242192" y="464858"/>
            <a:ext cx="7358930" cy="2164042"/>
          </a:xfrm>
        </p:spPr>
        <p:txBody>
          <a:bodyPr anchor="ctr" anchorCtr="0"/>
          <a:lstStyle>
            <a:lvl1pPr>
              <a:defRPr sz="4800"/>
            </a:lvl1pPr>
            <a:lvl2pPr marL="457200" indent="0">
              <a:buNone/>
              <a:defRPr/>
            </a:lvl2pPr>
          </a:lstStyle>
          <a:p>
            <a:pPr lvl="0"/>
            <a:r>
              <a:rPr lang="en-US" dirty="0"/>
              <a:t>Introduction  Preface</a:t>
            </a:r>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dirty="0"/>
          </a:p>
        </p:txBody>
      </p:sp>
      <p:sp>
        <p:nvSpPr>
          <p:cNvPr id="4" name="Content Placeholder 3">
            <a:extLst>
              <a:ext uri="{FF2B5EF4-FFF2-40B4-BE49-F238E27FC236}">
                <a16:creationId xmlns:a16="http://schemas.microsoft.com/office/drawing/2014/main" id="{60E67E9C-E402-346E-D079-EA211EC5B3EE}"/>
              </a:ext>
            </a:extLst>
          </p:cNvPr>
          <p:cNvSpPr>
            <a:spLocks noGrp="1"/>
          </p:cNvSpPr>
          <p:nvPr>
            <p:ph sz="quarter" idx="11"/>
          </p:nvPr>
        </p:nvSpPr>
        <p:spPr>
          <a:xfrm>
            <a:off x="3242192" y="3093765"/>
            <a:ext cx="7358930" cy="2809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632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1134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2416535" y="-7"/>
            <a:ext cx="7358930" cy="954367"/>
          </a:xfrm>
        </p:spPr>
        <p:txBody>
          <a:bodyPr anchor="b"/>
          <a:lstStyle>
            <a:lvl1pPr>
              <a:defRPr sz="4800"/>
            </a:lvl1pPr>
            <a:lvl2pPr marL="457200" indent="0">
              <a:buNone/>
              <a:defRPr/>
            </a:lvl2pPr>
          </a:lstStyle>
          <a:p>
            <a:pPr lvl="0"/>
            <a:r>
              <a:rPr lang="en-US" dirty="0"/>
              <a:t>Contents</a:t>
            </a:r>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dirty="0"/>
          </a:p>
        </p:txBody>
      </p:sp>
      <p:sp>
        <p:nvSpPr>
          <p:cNvPr id="4" name="Content Placeholder 3">
            <a:extLst>
              <a:ext uri="{FF2B5EF4-FFF2-40B4-BE49-F238E27FC236}">
                <a16:creationId xmlns:a16="http://schemas.microsoft.com/office/drawing/2014/main" id="{60E67E9C-E402-346E-D079-EA211EC5B3EE}"/>
              </a:ext>
            </a:extLst>
          </p:cNvPr>
          <p:cNvSpPr>
            <a:spLocks noGrp="1"/>
          </p:cNvSpPr>
          <p:nvPr>
            <p:ph sz="quarter" idx="11"/>
          </p:nvPr>
        </p:nvSpPr>
        <p:spPr>
          <a:xfrm>
            <a:off x="2416535" y="1562581"/>
            <a:ext cx="7358930" cy="43410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117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1804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1525856" y="2218275"/>
            <a:ext cx="2208862" cy="2012202"/>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3925847" y="2069176"/>
            <a:ext cx="7358930" cy="2605497"/>
          </a:xfrm>
        </p:spPr>
        <p:txBody>
          <a:bodyPr/>
          <a:lstStyle>
            <a:lvl1pPr>
              <a:defRPr sz="8800"/>
            </a:lvl1pPr>
            <a:lvl2pPr marL="457200" indent="0">
              <a:buNone/>
              <a:defRPr/>
            </a:lvl2pPr>
          </a:lstStyle>
          <a:p>
            <a:pPr lvl="0"/>
            <a:r>
              <a:rPr lang="en-US" dirty="0"/>
              <a:t>Section Divider Title</a:t>
            </a:r>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dirty="0"/>
          </a:p>
        </p:txBody>
      </p:sp>
    </p:spTree>
    <p:extLst>
      <p:ext uri="{BB962C8B-B14F-4D97-AF65-F5344CB8AC3E}">
        <p14:creationId xmlns:p14="http://schemas.microsoft.com/office/powerpoint/2010/main" val="1273701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8"/>
            <a:ext cx="12192000" cy="6858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Shape 6">
            <a:extLst>
              <a:ext uri="{FF2B5EF4-FFF2-40B4-BE49-F238E27FC236}">
                <a16:creationId xmlns:a16="http://schemas.microsoft.com/office/drawing/2014/main" id="{3FA46D8F-B440-E6A5-259A-83D6CA5AD8A3}"/>
              </a:ext>
            </a:extLst>
          </p:cNvPr>
          <p:cNvSpPr/>
          <p:nvPr userDrawn="1"/>
        </p:nvSpPr>
        <p:spPr>
          <a:xfrm>
            <a:off x="-1007378" y="-8"/>
            <a:ext cx="7528264" cy="6858007"/>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773100" y="762924"/>
            <a:ext cx="10645799" cy="5332141"/>
          </a:xfrm>
        </p:spPr>
        <p:txBody>
          <a:bodyPr anchor="ctr"/>
          <a:lstStyle>
            <a:lvl1pPr algn="ctr">
              <a:defRPr sz="8800"/>
            </a:lvl1pPr>
            <a:lvl2pPr marL="457200" indent="0">
              <a:buNone/>
              <a:defRPr/>
            </a:lvl2pPr>
          </a:lstStyle>
          <a:p>
            <a:pPr lvl="0"/>
            <a:r>
              <a:rPr lang="en-US" dirty="0"/>
              <a:t>Section Divider Title</a:t>
            </a:r>
          </a:p>
        </p:txBody>
      </p:sp>
      <p:pic>
        <p:nvPicPr>
          <p:cNvPr id="8" name="Picture 7">
            <a:extLst>
              <a:ext uri="{FF2B5EF4-FFF2-40B4-BE49-F238E27FC236}">
                <a16:creationId xmlns:a16="http://schemas.microsoft.com/office/drawing/2014/main" id="{4C12642B-675C-7DE1-4488-91874ACAA2B0}"/>
              </a:ext>
            </a:extLst>
          </p:cNvPr>
          <p:cNvPicPr>
            <a:picLocks noChangeAspect="1"/>
          </p:cNvPicPr>
          <p:nvPr userDrawn="1"/>
        </p:nvPicPr>
        <p:blipFill>
          <a:blip r:embed="rId2"/>
          <a:srcRect/>
          <a:stretch/>
        </p:blipFill>
        <p:spPr>
          <a:xfrm>
            <a:off x="148862" y="6081408"/>
            <a:ext cx="3404212" cy="776592"/>
          </a:xfrm>
          <a:prstGeom prst="rect">
            <a:avLst/>
          </a:prstGeom>
        </p:spPr>
      </p:pic>
    </p:spTree>
    <p:extLst>
      <p:ext uri="{BB962C8B-B14F-4D97-AF65-F5344CB8AC3E}">
        <p14:creationId xmlns:p14="http://schemas.microsoft.com/office/powerpoint/2010/main" val="59705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8"/>
            <a:ext cx="12192000" cy="67627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dirty="0"/>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4838701" y="3153569"/>
            <a:ext cx="6972300" cy="3017457"/>
          </a:xfrm>
        </p:spPr>
        <p:txBody>
          <a:bodyPr anchor="t"/>
          <a:lstStyle>
            <a:lvl1pPr algn="l">
              <a:defRPr sz="7200"/>
            </a:lvl1pPr>
            <a:lvl2pPr marL="457200" indent="0">
              <a:buNone/>
              <a:defRPr/>
            </a:lvl2pPr>
          </a:lstStyle>
          <a:p>
            <a:pPr lvl="0"/>
            <a:r>
              <a:rPr lang="en-US" dirty="0"/>
              <a:t>Section </a:t>
            </a:r>
            <a:br>
              <a:rPr lang="en-US" dirty="0"/>
            </a:br>
            <a:r>
              <a:rPr lang="en-US" dirty="0"/>
              <a:t>Divider Title</a:t>
            </a:r>
          </a:p>
        </p:txBody>
      </p:sp>
      <p:sp>
        <p:nvSpPr>
          <p:cNvPr id="7" name="Freeform: Shape 6">
            <a:extLst>
              <a:ext uri="{FF2B5EF4-FFF2-40B4-BE49-F238E27FC236}">
                <a16:creationId xmlns:a16="http://schemas.microsoft.com/office/drawing/2014/main" id="{AC50BB4F-171F-D597-7B63-B8CF4EBC6166}"/>
              </a:ext>
            </a:extLst>
          </p:cNvPr>
          <p:cNvSpPr/>
          <p:nvPr userDrawn="1"/>
        </p:nvSpPr>
        <p:spPr>
          <a:xfrm>
            <a:off x="-991238" y="0"/>
            <a:ext cx="7547159" cy="6858000"/>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CF663189-B689-FA7E-C80E-C085E30F519D}"/>
              </a:ext>
            </a:extLst>
          </p:cNvPr>
          <p:cNvPicPr>
            <a:picLocks noChangeAspect="1"/>
          </p:cNvPicPr>
          <p:nvPr userDrawn="1"/>
        </p:nvPicPr>
        <p:blipFill>
          <a:blip r:embed="rId2"/>
          <a:srcRect/>
          <a:stretch/>
        </p:blipFill>
        <p:spPr>
          <a:xfrm>
            <a:off x="0" y="6081408"/>
            <a:ext cx="3404212" cy="776592"/>
          </a:xfrm>
          <a:prstGeom prst="rect">
            <a:avLst/>
          </a:prstGeom>
        </p:spPr>
      </p:pic>
    </p:spTree>
    <p:extLst>
      <p:ext uri="{BB962C8B-B14F-4D97-AF65-F5344CB8AC3E}">
        <p14:creationId xmlns:p14="http://schemas.microsoft.com/office/powerpoint/2010/main" val="336852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9D0C7-EB8D-AB4F-849C-A73E2AB3DAB7}"/>
              </a:ext>
            </a:extLst>
          </p:cNvPr>
          <p:cNvSpPr>
            <a:spLocks noGrp="1"/>
          </p:cNvSpPr>
          <p:nvPr>
            <p:ph type="title" hasCustomPrompt="1"/>
          </p:nvPr>
        </p:nvSpPr>
        <p:spPr>
          <a:xfrm>
            <a:off x="457200" y="0"/>
            <a:ext cx="11341100" cy="1078992"/>
          </a:xfrm>
          <a:prstGeom prst="rect">
            <a:avLst/>
          </a:prstGeom>
        </p:spPr>
        <p:txBody>
          <a:bodyPr/>
          <a:lstStyle>
            <a:lvl1pPr>
              <a:defRPr/>
            </a:lvl1pPr>
          </a:lstStyle>
          <a:p>
            <a:r>
              <a:rPr lang="en-US" dirty="0" err="1"/>
              <a:t>TexT</a:t>
            </a:r>
            <a:r>
              <a:rPr lang="en-US" dirty="0"/>
              <a:t> Slide</a:t>
            </a:r>
          </a:p>
        </p:txBody>
      </p:sp>
      <p:sp>
        <p:nvSpPr>
          <p:cNvPr id="5" name="Slide Number Placeholder 4">
            <a:extLst>
              <a:ext uri="{FF2B5EF4-FFF2-40B4-BE49-F238E27FC236}">
                <a16:creationId xmlns:a16="http://schemas.microsoft.com/office/drawing/2014/main" id="{84B6CE22-FB8D-D242-AFD3-862C54D6A063}"/>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dirty="0"/>
          </a:p>
        </p:txBody>
      </p:sp>
      <p:sp>
        <p:nvSpPr>
          <p:cNvPr id="10" name="Content Placeholder 2">
            <a:extLst>
              <a:ext uri="{FF2B5EF4-FFF2-40B4-BE49-F238E27FC236}">
                <a16:creationId xmlns:a16="http://schemas.microsoft.com/office/drawing/2014/main" id="{5DB114FE-8B7D-E146-A724-04992485DD92}"/>
              </a:ext>
            </a:extLst>
          </p:cNvPr>
          <p:cNvSpPr>
            <a:spLocks noGrp="1"/>
          </p:cNvSpPr>
          <p:nvPr>
            <p:ph idx="1"/>
          </p:nvPr>
        </p:nvSpPr>
        <p:spPr>
          <a:xfrm>
            <a:off x="457200" y="1371600"/>
            <a:ext cx="11341100" cy="4588688"/>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07585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6FCDA1-B2C5-6548-B895-AF1321DBA8F4}"/>
              </a:ext>
            </a:extLst>
          </p:cNvPr>
          <p:cNvSpPr/>
          <p:nvPr userDrawn="1"/>
        </p:nvSpPr>
        <p:spPr>
          <a:xfrm>
            <a:off x="0" y="6075776"/>
            <a:ext cx="12192000" cy="782224"/>
          </a:xfrm>
          <a:prstGeom prst="rect">
            <a:avLst/>
          </a:prstGeom>
          <a:solidFill>
            <a:srgbClr val="FFCF3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noFill/>
            </a:endParaRPr>
          </a:p>
        </p:txBody>
      </p:sp>
      <p:sp>
        <p:nvSpPr>
          <p:cNvPr id="25" name="Title Placeholder 1">
            <a:extLst>
              <a:ext uri="{FF2B5EF4-FFF2-40B4-BE49-F238E27FC236}">
                <a16:creationId xmlns:a16="http://schemas.microsoft.com/office/drawing/2014/main" id="{9D2554F3-216C-4D96-9700-4167C9A7EB74}"/>
              </a:ext>
            </a:extLst>
          </p:cNvPr>
          <p:cNvSpPr>
            <a:spLocks noGrp="1"/>
          </p:cNvSpPr>
          <p:nvPr>
            <p:ph type="title"/>
          </p:nvPr>
        </p:nvSpPr>
        <p:spPr bwMode="gray">
          <a:xfrm>
            <a:off x="457200" y="0"/>
            <a:ext cx="11338560" cy="1074058"/>
          </a:xfrm>
          <a:prstGeom prst="rect">
            <a:avLst/>
          </a:prstGeom>
        </p:spPr>
        <p:txBody>
          <a:bodyPr vert="horz" lIns="0" tIns="0" rIns="0" bIns="0" rtlCol="0" anchor="b">
            <a:noAutofit/>
          </a:bodyPr>
          <a:lstStyle/>
          <a:p>
            <a:r>
              <a:rPr lang="en-US" dirty="0"/>
              <a:t>Click to edit Master title style</a:t>
            </a:r>
          </a:p>
        </p:txBody>
      </p:sp>
      <p:sp>
        <p:nvSpPr>
          <p:cNvPr id="26" name="Text Placeholder 2">
            <a:extLst>
              <a:ext uri="{FF2B5EF4-FFF2-40B4-BE49-F238E27FC236}">
                <a16:creationId xmlns:a16="http://schemas.microsoft.com/office/drawing/2014/main" id="{D46BD98C-B571-43D4-81FF-2F456DCE5E22}"/>
              </a:ext>
            </a:extLst>
          </p:cNvPr>
          <p:cNvSpPr>
            <a:spLocks noGrp="1"/>
          </p:cNvSpPr>
          <p:nvPr>
            <p:ph type="body" idx="1"/>
          </p:nvPr>
        </p:nvSpPr>
        <p:spPr bwMode="gray">
          <a:xfrm>
            <a:off x="457200" y="1371600"/>
            <a:ext cx="11338560" cy="4518816"/>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7" name="Straight Connector 26">
            <a:extLst>
              <a:ext uri="{FF2B5EF4-FFF2-40B4-BE49-F238E27FC236}">
                <a16:creationId xmlns:a16="http://schemas.microsoft.com/office/drawing/2014/main" id="{2880C12F-0958-4626-AFCF-E12503C13471}"/>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687ED32-77BF-4841-8205-C14A8F512EEF}"/>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8CB2B45-2C05-4CEF-931C-2D0342C698C3}"/>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885B5E-952E-43E0-BDDE-E27C1CE5B950}"/>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CB42A18-D288-4E38-919E-67D261C05322}"/>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7EDCAB2-1643-4DA5-A90B-8DA02D043078}"/>
              </a:ext>
            </a:extLst>
          </p:cNvPr>
          <p:cNvCxnSpPr>
            <a:cxnSpLocks/>
          </p:cNvCxnSpPr>
          <p:nvPr userDrawn="1"/>
        </p:nvCxnSpPr>
        <p:spPr bwMode="gray">
          <a:xfrm>
            <a:off x="419100" y="1100666"/>
            <a:ext cx="11353800" cy="0"/>
          </a:xfrm>
          <a:prstGeom prst="line">
            <a:avLst/>
          </a:prstGeom>
          <a:ln w="12700">
            <a:solidFill>
              <a:srgbClr val="FFD030"/>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6FF2C9F-58DC-F4A5-1EAA-9BE9D631D261}"/>
              </a:ext>
            </a:extLst>
          </p:cNvPr>
          <p:cNvPicPr>
            <a:picLocks noChangeAspect="1"/>
          </p:cNvPicPr>
          <p:nvPr userDrawn="1"/>
        </p:nvPicPr>
        <p:blipFill>
          <a:blip r:embed="rId26"/>
          <a:srcRect/>
          <a:stretch/>
        </p:blipFill>
        <p:spPr>
          <a:xfrm>
            <a:off x="119551" y="6081408"/>
            <a:ext cx="3404212" cy="776592"/>
          </a:xfrm>
          <a:prstGeom prst="rect">
            <a:avLst/>
          </a:prstGeom>
        </p:spPr>
      </p:pic>
      <p:sp>
        <p:nvSpPr>
          <p:cNvPr id="8" name="Slide Number Placeholder 7">
            <a:extLst>
              <a:ext uri="{FF2B5EF4-FFF2-40B4-BE49-F238E27FC236}">
                <a16:creationId xmlns:a16="http://schemas.microsoft.com/office/drawing/2014/main" id="{1B91CC4A-0A62-8CE4-DF57-654BF98653F3}"/>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dirty="0"/>
          </a:p>
        </p:txBody>
      </p:sp>
    </p:spTree>
    <p:extLst>
      <p:ext uri="{BB962C8B-B14F-4D97-AF65-F5344CB8AC3E}">
        <p14:creationId xmlns:p14="http://schemas.microsoft.com/office/powerpoint/2010/main" val="2889432809"/>
      </p:ext>
    </p:extLst>
  </p:cSld>
  <p:clrMap bg1="dk1" tx1="lt1" bg2="dk2" tx2="lt2" accent1="accent1" accent2="accent2" accent3="accent3" accent4="accent4" accent5="accent5" accent6="accent6" hlink="hlink" folHlink="folHlink"/>
  <p:sldLayoutIdLst>
    <p:sldLayoutId id="2147483649" r:id="rId1"/>
    <p:sldLayoutId id="2147483685" r:id="rId2"/>
    <p:sldLayoutId id="2147483681" r:id="rId3"/>
    <p:sldLayoutId id="2147483688" r:id="rId4"/>
    <p:sldLayoutId id="2147483689" r:id="rId5"/>
    <p:sldLayoutId id="2147483676" r:id="rId6"/>
    <p:sldLayoutId id="2147483686" r:id="rId7"/>
    <p:sldLayoutId id="2147483687" r:id="rId8"/>
    <p:sldLayoutId id="2147483654" r:id="rId9"/>
    <p:sldLayoutId id="2147483673" r:id="rId10"/>
    <p:sldLayoutId id="2147483672" r:id="rId11"/>
    <p:sldLayoutId id="2147483668" r:id="rId12"/>
    <p:sldLayoutId id="2147483671" r:id="rId13"/>
    <p:sldLayoutId id="2147483682" r:id="rId14"/>
    <p:sldLayoutId id="2147483678" r:id="rId15"/>
    <p:sldLayoutId id="2147483674" r:id="rId16"/>
    <p:sldLayoutId id="2147483677" r:id="rId17"/>
    <p:sldLayoutId id="2147483652" r:id="rId18"/>
    <p:sldLayoutId id="2147483653" r:id="rId19"/>
    <p:sldLayoutId id="2147483679" r:id="rId20"/>
    <p:sldLayoutId id="2147483680" r:id="rId21"/>
    <p:sldLayoutId id="2147483684" r:id="rId22"/>
    <p:sldLayoutId id="2147483683" r:id="rId23"/>
    <p:sldLayoutId id="2147483690" r:id="rId24"/>
  </p:sldLayoutIdLst>
  <p:hf hdr="0" ftr="0" dt="0"/>
  <p:txStyles>
    <p:titleStyle>
      <a:lvl1pPr algn="l" defTabSz="914400" rtl="0" eaLnBrk="1" latinLnBrk="0" hangingPunct="1">
        <a:lnSpc>
          <a:spcPct val="90000"/>
        </a:lnSpc>
        <a:spcBef>
          <a:spcPct val="0"/>
        </a:spcBef>
        <a:buNone/>
        <a:defRPr lang="en-US" sz="3200" b="0" i="0" kern="1200" cap="all" baseline="0" dirty="0">
          <a:solidFill>
            <a:schemeClr val="bg1"/>
          </a:solidFill>
          <a:effectLst/>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spcAft>
          <a:spcPts val="600"/>
        </a:spcAft>
        <a:buFont typeface="Arial" panose="020B0604020202020204" pitchFamily="34" charset="0"/>
        <a:buNone/>
        <a:defRPr sz="2200" b="0" i="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spcAft>
          <a:spcPts val="600"/>
        </a:spcAft>
        <a:buClr>
          <a:srgbClr val="FFD030"/>
        </a:buClr>
        <a:buFont typeface="Wingdings" panose="05000000000000000000" pitchFamily="2" charset="2"/>
        <a:buChar char="§"/>
        <a:defRPr sz="2200" b="0" i="0" kern="1200">
          <a:solidFill>
            <a:schemeClr val="bg1"/>
          </a:solidFill>
          <a:latin typeface="Arial" panose="020B0604020202020204" pitchFamily="34" charset="0"/>
          <a:ea typeface="+mn-ea"/>
          <a:cs typeface="Arial" panose="020B0604020202020204" pitchFamily="34" charset="0"/>
        </a:defRPr>
      </a:lvl2pPr>
      <a:lvl3pPr marL="1139825" indent="-225425" algn="l" defTabSz="914400" rtl="0" eaLnBrk="1" latinLnBrk="0" hangingPunct="1">
        <a:lnSpc>
          <a:spcPct val="90000"/>
        </a:lnSpc>
        <a:spcBef>
          <a:spcPts val="500"/>
        </a:spcBef>
        <a:spcAft>
          <a:spcPts val="600"/>
        </a:spcAft>
        <a:buFont typeface="Wingdings" panose="05000000000000000000" pitchFamily="2" charset="2"/>
        <a:buChar char="§"/>
        <a:defRPr sz="2000" b="0" i="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b="0" i="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b="0" i="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cdc.gov/vaccines/schedules/downloads/child/0-18yrs-child-combined-schedule.pdf"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s://www.nyc.gov/site/doh/providers/reporting-and-services/cir-how-to-report.page#electronic" TargetMode="External"/><Relationship Id="rId2" Type="http://schemas.openxmlformats.org/officeDocument/2006/relationships/hyperlink" Target="https://www.nyc.gov/site/doh/providers/reporting-and-services/citywide-immunization-registry-cir.page" TargetMode="External"/><Relationship Id="rId1" Type="http://schemas.openxmlformats.org/officeDocument/2006/relationships/slideLayout" Target="../slideLayouts/slideLayout9.xml"/><Relationship Id="rId5" Type="http://schemas.openxmlformats.org/officeDocument/2006/relationships/hyperlink" Target="http://www.nyc.gov/health/cir" TargetMode="External"/><Relationship Id="rId4" Type="http://schemas.openxmlformats.org/officeDocument/2006/relationships/hyperlink" Target="https://www.nyc.gov/site/doh/providers/reporting-and-services/cir-how-to-report.pag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regs.health.ny.gov/content/section-50513-family-planning" TargetMode="External"/><Relationship Id="rId2" Type="http://schemas.openxmlformats.org/officeDocument/2006/relationships/hyperlink" Target="https://www.ecfr.gov/current/title-42/chapter-IV/subchapter-C/part-441/subpart-F?toc=1" TargetMode="External"/><Relationship Id="rId1" Type="http://schemas.openxmlformats.org/officeDocument/2006/relationships/slideLayout" Target="../slideLayouts/slideLayout9.xml"/><Relationship Id="rId5" Type="http://schemas.openxmlformats.org/officeDocument/2006/relationships/hyperlink" Target="https://www.nyc.gov/assets/doh/downloads/pdf/ms/ms-hcp-steri-report-guides.pdf" TargetMode="External"/><Relationship Id="rId4" Type="http://schemas.openxmlformats.org/officeDocument/2006/relationships/hyperlink" Target="https://a816-healthpsi.nyc.gov/login.fcc?TYPE=33554433&amp;REALMOID=06-00d4035f-0dce-47bb-bd46-15bde45db07b&amp;GUID=&amp;SMAUTHREASON=0&amp;METHOD=GET&amp;SMAGENTNAME=-SM-gEICDOBo3DFaqHXnENahNAa51jo%2bO%2fPJlFC1Aec54JdmrAC%2bEhada0dnH5OSI2gv&amp;TARGET=-SM-https%3a%2f%2fa816--healthpsi%2enyc%2egov%2fReportingCentral%2fmain%2eactio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troplus.org/wp-content/uploads/2022/08/form_acknowledgementhysterectomy_ldss-3113.pdf" TargetMode="External"/><Relationship Id="rId2" Type="http://schemas.openxmlformats.org/officeDocument/2006/relationships/hyperlink" Target="https://metroplus.org/wp-content/uploads/2022/08/form_sterilizationconsent_ldss-3134.pdf" TargetMode="External"/><Relationship Id="rId1" Type="http://schemas.openxmlformats.org/officeDocument/2006/relationships/slideLayout" Target="../slideLayouts/slideLayout9.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www.health.ny.gov/forms/instructions/doh-389_instructions.pdf" TargetMode="External"/><Relationship Id="rId2" Type="http://schemas.openxmlformats.org/officeDocument/2006/relationships/hyperlink" Target="http://www.health.ny.gov/professionals/diseases/reporting/communicable/" TargetMode="External"/><Relationship Id="rId1" Type="http://schemas.openxmlformats.org/officeDocument/2006/relationships/slideLayout" Target="../slideLayouts/slideLayout9.xml"/><Relationship Id="rId6" Type="http://schemas.openxmlformats.org/officeDocument/2006/relationships/hyperlink" Target="http://www.nyc.gov/health/nycmed" TargetMode="External"/><Relationship Id="rId5" Type="http://schemas.openxmlformats.org/officeDocument/2006/relationships/hyperlink" Target="https://www1.nyc.gov/assets/doh/downloads/pdf/hcp/urf-0803.pdf" TargetMode="External"/><Relationship Id="rId4" Type="http://schemas.openxmlformats.org/officeDocument/2006/relationships/hyperlink" Target="http://www.nysacho.org/i4a/pages/index.cfm?pageid=371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yc.gov/assets/doh/downloads/pdf/earlyint/ei-referral-form.pdf" TargetMode="External"/><Relationship Id="rId7" Type="http://schemas.openxmlformats.org/officeDocument/2006/relationships/hyperlink" Target="https://view.officeapps.live.com/op/view.aspx?src=https%3A%2F%2Focfs.ny.gov%2Fforms%2Fldss%2FLDSS-2221%2FOCFS-LDSS-2221A.docx&amp;wdOrigin=BROWSELINK" TargetMode="External"/><Relationship Id="rId2" Type="http://schemas.openxmlformats.org/officeDocument/2006/relationships/hyperlink" Target="https://www.health.ny.gov/diseases/aids/regulations/" TargetMode="External"/><Relationship Id="rId1" Type="http://schemas.openxmlformats.org/officeDocument/2006/relationships/slideLayout" Target="../slideLayouts/slideLayout9.xml"/><Relationship Id="rId6" Type="http://schemas.openxmlformats.org/officeDocument/2006/relationships/hyperlink" Target="tel:911" TargetMode="External"/><Relationship Id="rId5" Type="http://schemas.openxmlformats.org/officeDocument/2006/relationships/hyperlink" Target="tel:18006351522" TargetMode="External"/><Relationship Id="rId4" Type="http://schemas.openxmlformats.org/officeDocument/2006/relationships/hyperlink" Target="tel:31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hyperlink" Target="https://www.medicaid.gov/medicaid/benefits/early-and-periodic-screening-diagnostic-and-treatment/lead-screening/index.html" TargetMode="External"/><Relationship Id="rId2" Type="http://schemas.openxmlformats.org/officeDocument/2006/relationships/hyperlink" Target="https://www.medicaid.gov/medicaid/benefits/downloads/form-416.zip" TargetMode="External"/><Relationship Id="rId1" Type="http://schemas.openxmlformats.org/officeDocument/2006/relationships/slideLayout" Target="../slideLayouts/slideLayout24.xml"/><Relationship Id="rId6" Type="http://schemas.openxmlformats.org/officeDocument/2006/relationships/hyperlink" Target="https://www.emedny.org/ProviderManuals/EPSDTCTHP/PDFS/EPSDT-CTHP.pdf" TargetMode="External"/><Relationship Id="rId5" Type="http://schemas.openxmlformats.org/officeDocument/2006/relationships/hyperlink" Target="https://www.medicaid.gov/sites/default/files/2019-12/cms_fact_sheet_dev_screening.pdf" TargetMode="External"/><Relationship Id="rId4" Type="http://schemas.openxmlformats.org/officeDocument/2006/relationships/hyperlink" Target="https://brightfutures.aap.org/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FFCBA1-E8EB-AF50-53A7-21CF138FAD4C}"/>
              </a:ext>
            </a:extLst>
          </p:cNvPr>
          <p:cNvSpPr>
            <a:spLocks noGrp="1"/>
          </p:cNvSpPr>
          <p:nvPr>
            <p:ph type="body" sz="quarter" idx="10"/>
          </p:nvPr>
        </p:nvSpPr>
        <p:spPr/>
        <p:txBody>
          <a:bodyPr/>
          <a:lstStyle/>
          <a:p>
            <a:r>
              <a:rPr lang="en-US" sz="6000" dirty="0"/>
              <a:t>Provider Reporting</a:t>
            </a:r>
          </a:p>
        </p:txBody>
      </p:sp>
      <p:sp>
        <p:nvSpPr>
          <p:cNvPr id="3" name="Text Placeholder 2">
            <a:extLst>
              <a:ext uri="{FF2B5EF4-FFF2-40B4-BE49-F238E27FC236}">
                <a16:creationId xmlns:a16="http://schemas.microsoft.com/office/drawing/2014/main" id="{B4FE3AFD-A041-A325-7D24-26079CEF5F55}"/>
              </a:ext>
            </a:extLst>
          </p:cNvPr>
          <p:cNvSpPr>
            <a:spLocks noGrp="1"/>
          </p:cNvSpPr>
          <p:nvPr>
            <p:ph type="body" sz="quarter" idx="11"/>
          </p:nvPr>
        </p:nvSpPr>
        <p:spPr/>
        <p:txBody>
          <a:bodyPr/>
          <a:lstStyle/>
          <a:p>
            <a:endParaRPr lang="en-US" dirty="0"/>
          </a:p>
          <a:p>
            <a:endParaRPr lang="en-US" dirty="0"/>
          </a:p>
        </p:txBody>
      </p:sp>
      <p:sp>
        <p:nvSpPr>
          <p:cNvPr id="4" name="TextBox 3">
            <a:extLst>
              <a:ext uri="{FF2B5EF4-FFF2-40B4-BE49-F238E27FC236}">
                <a16:creationId xmlns:a16="http://schemas.microsoft.com/office/drawing/2014/main" id="{67BCC7CB-0463-0E07-A0A1-F3AF93A86215}"/>
              </a:ext>
            </a:extLst>
          </p:cNvPr>
          <p:cNvSpPr txBox="1"/>
          <p:nvPr/>
        </p:nvSpPr>
        <p:spPr>
          <a:xfrm>
            <a:off x="92467" y="6439360"/>
            <a:ext cx="1009059" cy="276999"/>
          </a:xfrm>
          <a:prstGeom prst="rect">
            <a:avLst/>
          </a:prstGeom>
          <a:noFill/>
        </p:spPr>
        <p:txBody>
          <a:bodyPr wrap="none" rtlCol="0">
            <a:spAutoFit/>
          </a:bodyPr>
          <a:lstStyle/>
          <a:p>
            <a:r>
              <a:rPr lang="en-US" sz="1200"/>
              <a:t>PRV 23.030</a:t>
            </a:r>
            <a:endParaRPr lang="en-US" sz="1200" dirty="0"/>
          </a:p>
        </p:txBody>
      </p:sp>
    </p:spTree>
    <p:extLst>
      <p:ext uri="{BB962C8B-B14F-4D97-AF65-F5344CB8AC3E}">
        <p14:creationId xmlns:p14="http://schemas.microsoft.com/office/powerpoint/2010/main" val="3510946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D08C6-AFAF-482C-AE81-CE4B01A59EED}"/>
              </a:ext>
            </a:extLst>
          </p:cNvPr>
          <p:cNvSpPr>
            <a:spLocks noGrp="1"/>
          </p:cNvSpPr>
          <p:nvPr>
            <p:ph type="title"/>
          </p:nvPr>
        </p:nvSpPr>
        <p:spPr>
          <a:xfrm>
            <a:off x="457200" y="79898"/>
            <a:ext cx="11341100" cy="983791"/>
          </a:xfrm>
        </p:spPr>
        <p:txBody>
          <a:bodyPr/>
          <a:lstStyle/>
          <a:p>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br>
              <a:rPr lang="en-US" sz="2400" b="1" dirty="0">
                <a:effectLst/>
                <a:latin typeface="+mj-lt"/>
                <a:ea typeface="Calibri" panose="020F0502020204030204" pitchFamily="34" charset="0"/>
              </a:rPr>
            </a:br>
            <a:r>
              <a:rPr lang="en-US" sz="2400" b="1" dirty="0">
                <a:effectLst/>
                <a:latin typeface="+mj-lt"/>
                <a:ea typeface="Calibri" panose="020F0502020204030204" pitchFamily="34" charset="0"/>
              </a:rPr>
              <a:t> </a:t>
            </a:r>
            <a:br>
              <a:rPr lang="en-US" sz="1800" dirty="0">
                <a:effectLst/>
                <a:latin typeface="+mn-lt"/>
                <a:ea typeface="Calibri" panose="020F0502020204030204" pitchFamily="34" charset="0"/>
              </a:rPr>
            </a:br>
            <a:br>
              <a:rPr lang="en-US" sz="2400" b="1" dirty="0">
                <a:effectLst/>
                <a:latin typeface="+mj-lt"/>
                <a:ea typeface="Calibri" panose="020F0502020204030204" pitchFamily="34" charset="0"/>
              </a:rPr>
            </a:br>
            <a:r>
              <a:rPr lang="en-US" sz="2800" dirty="0">
                <a:effectLst/>
                <a:latin typeface="+mn-lt"/>
                <a:ea typeface="Calibri" panose="020F0502020204030204" pitchFamily="34" charset="0"/>
              </a:rPr>
              <a:t>Child and Adolescent Immunizations </a:t>
            </a:r>
            <a:endParaRPr lang="en-US" sz="2800" dirty="0">
              <a:latin typeface="+mn-lt"/>
            </a:endParaRPr>
          </a:p>
        </p:txBody>
      </p:sp>
      <p:sp>
        <p:nvSpPr>
          <p:cNvPr id="3" name="Slide Number Placeholder 2">
            <a:extLst>
              <a:ext uri="{FF2B5EF4-FFF2-40B4-BE49-F238E27FC236}">
                <a16:creationId xmlns:a16="http://schemas.microsoft.com/office/drawing/2014/main" id="{3AD71D2C-7EE3-43BA-BF3C-1CC0605BF5DF}"/>
              </a:ext>
            </a:extLst>
          </p:cNvPr>
          <p:cNvSpPr>
            <a:spLocks noGrp="1"/>
          </p:cNvSpPr>
          <p:nvPr>
            <p:ph type="sldNum" sz="quarter" idx="12"/>
          </p:nvPr>
        </p:nvSpPr>
        <p:spPr/>
        <p:txBody>
          <a:bodyPr/>
          <a:lstStyle/>
          <a:p>
            <a:fld id="{157C3A33-8797-B644-A994-F09AF5F50374}" type="slidenum">
              <a:rPr lang="en-US" smtClean="0"/>
              <a:t>10</a:t>
            </a:fld>
            <a:endParaRPr lang="en-US" dirty="0"/>
          </a:p>
        </p:txBody>
      </p:sp>
      <p:sp>
        <p:nvSpPr>
          <p:cNvPr id="4" name="Content Placeholder 3">
            <a:extLst>
              <a:ext uri="{FF2B5EF4-FFF2-40B4-BE49-F238E27FC236}">
                <a16:creationId xmlns:a16="http://schemas.microsoft.com/office/drawing/2014/main" id="{0F4E3435-21E1-4B72-8B07-9A6480CE9727}"/>
              </a:ext>
            </a:extLst>
          </p:cNvPr>
          <p:cNvSpPr>
            <a:spLocks noGrp="1"/>
          </p:cNvSpPr>
          <p:nvPr>
            <p:ph idx="1"/>
          </p:nvPr>
        </p:nvSpPr>
        <p:spPr>
          <a:xfrm>
            <a:off x="457200" y="1219200"/>
            <a:ext cx="11353800" cy="4817616"/>
          </a:xfrm>
        </p:spPr>
        <p:txBody>
          <a:bodyPr/>
          <a:lstStyle/>
          <a:p>
            <a:pPr marL="457200" indent="-457200">
              <a:buFont typeface="Arial" panose="020B0604020202020204" pitchFamily="34" charset="0"/>
              <a:buChar char="•"/>
            </a:pPr>
            <a:r>
              <a:rPr lang="en-US" sz="2400" dirty="0">
                <a:latin typeface="+mn-lt"/>
              </a:rPr>
              <a:t>MetroPlusHealth recommends using the </a:t>
            </a:r>
            <a:r>
              <a:rPr lang="en-US" sz="2400" b="1" dirty="0">
                <a:latin typeface="+mn-lt"/>
              </a:rPr>
              <a:t>2023 Recommended Child and Adolescent Immunization Schedule </a:t>
            </a:r>
            <a:r>
              <a:rPr lang="en-US" sz="2400" dirty="0">
                <a:latin typeface="+mn-lt"/>
              </a:rPr>
              <a:t>for members 18 years and younger: </a:t>
            </a:r>
            <a:r>
              <a:rPr lang="en-US" sz="2400" b="1" dirty="0">
                <a:solidFill>
                  <a:schemeClr val="accent2"/>
                </a:solidFill>
                <a:latin typeface="+mn-lt"/>
                <a:hlinkClick r:id="rId2">
                  <a:extLst>
                    <a:ext uri="{A12FA001-AC4F-418D-AE19-62706E023703}">
                      <ahyp:hlinkClr xmlns:ahyp="http://schemas.microsoft.com/office/drawing/2018/hyperlinkcolor" val="tx"/>
                    </a:ext>
                  </a:extLst>
                </a:hlinkClick>
              </a:rPr>
              <a:t>0-18yrs-child-combined-schedule.pdf (cdc.gov)</a:t>
            </a:r>
            <a:endParaRPr lang="en-US" sz="2400" b="1" dirty="0">
              <a:solidFill>
                <a:schemeClr val="accent2"/>
              </a:solidFill>
              <a:latin typeface="+mn-lt"/>
            </a:endParaRPr>
          </a:p>
          <a:p>
            <a:pPr marL="457200" indent="-457200">
              <a:buFont typeface="Arial" panose="020B0604020202020204" pitchFamily="34" charset="0"/>
              <a:buChar char="•"/>
            </a:pPr>
            <a:endParaRPr lang="en-US" sz="2400" b="1" dirty="0">
              <a:solidFill>
                <a:schemeClr val="accent2"/>
              </a:solidFill>
              <a:latin typeface="+mn-lt"/>
            </a:endParaRPr>
          </a:p>
          <a:p>
            <a:pPr marL="1143000" lvl="1" indent="-457200">
              <a:buFont typeface="Arial" panose="020B0604020202020204" pitchFamily="34" charset="0"/>
              <a:buChar char="•"/>
            </a:pPr>
            <a:r>
              <a:rPr lang="en-US" sz="2400" dirty="0">
                <a:latin typeface="+mn-lt"/>
                <a:cs typeface="Arial" panose="020B0604020202020204" pitchFamily="34" charset="0"/>
              </a:rPr>
              <a:t>ACIP (</a:t>
            </a:r>
            <a:r>
              <a:rPr lang="en-US" sz="2400" b="0" i="0" dirty="0">
                <a:effectLst/>
                <a:latin typeface="+mn-lt"/>
              </a:rPr>
              <a:t>The Advisory Committee on Immunization Practices) </a:t>
            </a:r>
            <a:r>
              <a:rPr lang="en-US" sz="2400" dirty="0">
                <a:latin typeface="+mn-lt"/>
                <a:cs typeface="Arial" panose="020B0604020202020204" pitchFamily="34" charset="0"/>
              </a:rPr>
              <a:t>developed immunization schedules for children, adolescents and adults in which recommendations are given to aid in the prevention of vaccine preventable diseases. </a:t>
            </a:r>
          </a:p>
          <a:p>
            <a:pPr marL="1143000" lvl="1" indent="-457200">
              <a:buFont typeface="Arial" panose="020B0604020202020204" pitchFamily="34" charset="0"/>
              <a:buChar char="•"/>
            </a:pPr>
            <a:r>
              <a:rPr lang="en-US" sz="2400" b="0" i="0" dirty="0">
                <a:effectLst/>
                <a:latin typeface="+mn-lt"/>
              </a:rPr>
              <a:t>The Centers for Disease Control and Prevention (CDC) recommends routine vaccination to prevent 17 vaccine-preventable diseases that occur in infants, children, adolescents, or adults. </a:t>
            </a:r>
          </a:p>
          <a:p>
            <a:pPr marL="457200" indent="-457200">
              <a:buFont typeface="Arial" panose="020B0604020202020204" pitchFamily="34" charset="0"/>
              <a:buChar char="•"/>
            </a:pPr>
            <a:br>
              <a:rPr lang="en-US" sz="1600" b="0" i="0" dirty="0">
                <a:effectLst/>
                <a:latin typeface="+mn-lt"/>
              </a:rPr>
            </a:br>
            <a:br>
              <a:rPr lang="en-US" sz="1600" b="1" i="0" dirty="0">
                <a:effectLst/>
                <a:latin typeface="+mn-lt"/>
              </a:rPr>
            </a:br>
            <a:endParaRPr lang="en-US" sz="2000" dirty="0"/>
          </a:p>
        </p:txBody>
      </p:sp>
    </p:spTree>
    <p:extLst>
      <p:ext uri="{BB962C8B-B14F-4D97-AF65-F5344CB8AC3E}">
        <p14:creationId xmlns:p14="http://schemas.microsoft.com/office/powerpoint/2010/main" val="2671900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2FB5-F89E-CE0C-9EBF-6D05D18F7463}"/>
              </a:ext>
            </a:extLst>
          </p:cNvPr>
          <p:cNvSpPr>
            <a:spLocks noGrp="1"/>
          </p:cNvSpPr>
          <p:nvPr>
            <p:ph type="title"/>
          </p:nvPr>
        </p:nvSpPr>
        <p:spPr>
          <a:xfrm>
            <a:off x="457200" y="390417"/>
            <a:ext cx="11277600" cy="1119883"/>
          </a:xfrm>
        </p:spPr>
        <p:txBody>
          <a:bodyPr/>
          <a:lstStyle/>
          <a:p>
            <a:br>
              <a:rPr lang="en-US" b="1" i="0" dirty="0">
                <a:solidFill>
                  <a:srgbClr val="333333"/>
                </a:solidFill>
                <a:effectLst/>
                <a:latin typeface="Helvetica Neue"/>
              </a:rPr>
            </a:br>
            <a:r>
              <a:rPr lang="en-US" i="0" dirty="0">
                <a:solidFill>
                  <a:srgbClr val="333333"/>
                </a:solidFill>
                <a:effectLst/>
                <a:latin typeface="Helvetica Neue"/>
              </a:rPr>
              <a:t>Reporting Immunizations Requirements</a:t>
            </a:r>
            <a:br>
              <a:rPr lang="en-US" b="1" i="0" dirty="0">
                <a:solidFill>
                  <a:srgbClr val="333333"/>
                </a:solidFill>
                <a:effectLst/>
                <a:latin typeface="Helvetica Neue"/>
              </a:rPr>
            </a:br>
            <a:endParaRPr lang="en-US" dirty="0"/>
          </a:p>
        </p:txBody>
      </p:sp>
      <p:sp>
        <p:nvSpPr>
          <p:cNvPr id="3" name="Slide Number Placeholder 2">
            <a:extLst>
              <a:ext uri="{FF2B5EF4-FFF2-40B4-BE49-F238E27FC236}">
                <a16:creationId xmlns:a16="http://schemas.microsoft.com/office/drawing/2014/main" id="{728B1BA1-291E-8DA3-A668-6375DEE1EDC7}"/>
              </a:ext>
            </a:extLst>
          </p:cNvPr>
          <p:cNvSpPr>
            <a:spLocks noGrp="1"/>
          </p:cNvSpPr>
          <p:nvPr>
            <p:ph type="sldNum" sz="quarter" idx="12"/>
          </p:nvPr>
        </p:nvSpPr>
        <p:spPr/>
        <p:txBody>
          <a:bodyPr/>
          <a:lstStyle/>
          <a:p>
            <a:fld id="{157C3A33-8797-B644-A994-F09AF5F50374}" type="slidenum">
              <a:rPr lang="en-US" smtClean="0"/>
              <a:t>11</a:t>
            </a:fld>
            <a:endParaRPr lang="en-US" dirty="0"/>
          </a:p>
        </p:txBody>
      </p:sp>
      <p:sp>
        <p:nvSpPr>
          <p:cNvPr id="4" name="Content Placeholder 3">
            <a:extLst>
              <a:ext uri="{FF2B5EF4-FFF2-40B4-BE49-F238E27FC236}">
                <a16:creationId xmlns:a16="http://schemas.microsoft.com/office/drawing/2014/main" id="{757EC0F1-4FED-2004-F6CC-C43FBE57CEEA}"/>
              </a:ext>
            </a:extLst>
          </p:cNvPr>
          <p:cNvSpPr>
            <a:spLocks noGrp="1"/>
          </p:cNvSpPr>
          <p:nvPr>
            <p:ph idx="1"/>
          </p:nvPr>
        </p:nvSpPr>
        <p:spPr>
          <a:xfrm>
            <a:off x="457199" y="1195754"/>
            <a:ext cx="11616267" cy="4764534"/>
          </a:xfrm>
        </p:spPr>
        <p:txBody>
          <a:bodyPr/>
          <a:lstStyle/>
          <a:p>
            <a:r>
              <a:rPr lang="en-US" sz="1800" b="1" i="0" u="none" strike="noStrike" baseline="0" dirty="0">
                <a:solidFill>
                  <a:schemeClr val="accent2"/>
                </a:solidFill>
                <a:latin typeface="+mn-lt"/>
              </a:rPr>
              <a:t>What are the Immunization </a:t>
            </a:r>
            <a:r>
              <a:rPr lang="en-US" sz="1800" b="1" dirty="0">
                <a:solidFill>
                  <a:schemeClr val="accent2"/>
                </a:solidFill>
                <a:latin typeface="+mn-lt"/>
              </a:rPr>
              <a:t>R</a:t>
            </a:r>
            <a:r>
              <a:rPr lang="en-US" sz="1800" b="1" i="0" u="none" strike="noStrike" baseline="0" dirty="0">
                <a:solidFill>
                  <a:schemeClr val="accent2"/>
                </a:solidFill>
                <a:latin typeface="+mn-lt"/>
              </a:rPr>
              <a:t>eporting </a:t>
            </a:r>
            <a:r>
              <a:rPr lang="en-US" sz="1800" b="1" dirty="0">
                <a:solidFill>
                  <a:schemeClr val="accent2"/>
                </a:solidFill>
                <a:latin typeface="+mn-lt"/>
              </a:rPr>
              <a:t>R</a:t>
            </a:r>
            <a:r>
              <a:rPr lang="en-US" sz="1800" b="1" i="0" u="none" strike="noStrike" baseline="0" dirty="0">
                <a:solidFill>
                  <a:schemeClr val="accent2"/>
                </a:solidFill>
                <a:latin typeface="+mn-lt"/>
              </a:rPr>
              <a:t>equirements?</a:t>
            </a:r>
          </a:p>
          <a:p>
            <a:pPr marL="342900" indent="-342900">
              <a:buFont typeface="Wingdings" panose="05000000000000000000" pitchFamily="2" charset="2"/>
              <a:buChar char="§"/>
            </a:pPr>
            <a:r>
              <a:rPr lang="en-US" sz="1800" b="0" i="0" dirty="0">
                <a:effectLst/>
                <a:latin typeface="+mn-lt"/>
              </a:rPr>
              <a:t>NYC health care providers report immunizations to the CIR as mandated by New York State Public Health Law and the NYC Health Code. </a:t>
            </a:r>
          </a:p>
          <a:p>
            <a:pPr marL="342900" indent="-342900">
              <a:buFont typeface="Wingdings" panose="05000000000000000000" pitchFamily="2" charset="2"/>
              <a:buChar char="§"/>
            </a:pPr>
            <a:r>
              <a:rPr lang="en-US" sz="1800" b="0" i="0" dirty="0">
                <a:solidFill>
                  <a:srgbClr val="333333"/>
                </a:solidFill>
                <a:effectLst/>
                <a:latin typeface="+mn-lt"/>
              </a:rPr>
              <a:t>All immunizations given to people ages 18 years or younger must be reported within 14 days to the </a:t>
            </a:r>
            <a:r>
              <a:rPr lang="en-US" sz="1800" b="0" i="0" u="sng" dirty="0">
                <a:solidFill>
                  <a:srgbClr val="0080A9"/>
                </a:solidFill>
                <a:effectLst/>
                <a:latin typeface="+mn-lt"/>
                <a:hlinkClick r:id="rId2"/>
              </a:rPr>
              <a:t>Citywide Immunization Registry (CIR)</a:t>
            </a:r>
            <a:r>
              <a:rPr lang="en-US" sz="1800" b="0" i="0" dirty="0">
                <a:solidFill>
                  <a:srgbClr val="333333"/>
                </a:solidFill>
                <a:effectLst/>
                <a:latin typeface="+mn-lt"/>
              </a:rPr>
              <a:t>. You may also voluntarily report immunizations for older patients to CIR, but that is not required.</a:t>
            </a:r>
            <a:endParaRPr lang="en-US" sz="1800" b="0" i="0" dirty="0">
              <a:effectLst/>
              <a:latin typeface="+mn-lt"/>
            </a:endParaRPr>
          </a:p>
          <a:p>
            <a:pPr marL="342900" indent="-342900">
              <a:buFont typeface="Wingdings" panose="05000000000000000000" pitchFamily="2" charset="2"/>
              <a:buChar char="§"/>
            </a:pPr>
            <a:r>
              <a:rPr lang="en-US" sz="1800" b="0" i="0" dirty="0">
                <a:effectLst/>
                <a:latin typeface="+mn-lt"/>
              </a:rPr>
              <a:t>Reporting of all administered COVID-19 vaccine doses to the CIR is required within 24 hours of administration, as specified by the NYS Department of Health and in the COVID-19 Vaccination Provider Agreement.</a:t>
            </a:r>
          </a:p>
          <a:p>
            <a:r>
              <a:rPr lang="en-US" sz="1800" b="1" i="0" u="none" strike="noStrike" baseline="0" dirty="0">
                <a:solidFill>
                  <a:schemeClr val="accent2"/>
                </a:solidFill>
                <a:latin typeface="+mn-lt"/>
              </a:rPr>
              <a:t>How do Providers </a:t>
            </a:r>
            <a:r>
              <a:rPr lang="en-US" sz="1800" b="1" dirty="0">
                <a:solidFill>
                  <a:schemeClr val="accent2"/>
                </a:solidFill>
                <a:latin typeface="+mn-lt"/>
              </a:rPr>
              <a:t>Report?</a:t>
            </a:r>
          </a:p>
          <a:p>
            <a:pPr lvl="1"/>
            <a:r>
              <a:rPr lang="en-US" sz="1800" b="0" i="0" dirty="0">
                <a:effectLst/>
                <a:latin typeface="+mn-lt"/>
              </a:rPr>
              <a:t>There are two ways to exchange immunization data with the CIR: </a:t>
            </a:r>
          </a:p>
          <a:p>
            <a:pPr marL="1031875" lvl="1"/>
            <a:r>
              <a:rPr lang="en-US" sz="1800" b="1" i="0" dirty="0">
                <a:effectLst/>
                <a:latin typeface="+mn-lt"/>
                <a:hlinkClick r:id="rId3">
                  <a:extLst>
                    <a:ext uri="{A12FA001-AC4F-418D-AE19-62706E023703}">
                      <ahyp:hlinkClr xmlns:ahyp="http://schemas.microsoft.com/office/drawing/2018/hyperlinkcolor" val="tx"/>
                    </a:ext>
                  </a:extLst>
                </a:hlinkClick>
              </a:rPr>
              <a:t>Electronically</a:t>
            </a:r>
            <a:r>
              <a:rPr lang="en-US" sz="1800" b="0" i="0" dirty="0">
                <a:effectLst/>
                <a:latin typeface="+mn-lt"/>
              </a:rPr>
              <a:t> through your EHR: </a:t>
            </a:r>
            <a:r>
              <a:rPr lang="en-US" sz="1800" b="0" i="0" dirty="0">
                <a:effectLst/>
                <a:latin typeface="+mn-lt"/>
                <a:hlinkClick r:id="rId4"/>
              </a:rPr>
              <a:t>https://www.nyc.gov/site/doh/providers/reporting-and-services/cir-how-to-report.page</a:t>
            </a:r>
            <a:endParaRPr lang="en-US" sz="1800" b="0" i="0" dirty="0">
              <a:effectLst/>
              <a:latin typeface="+mn-lt"/>
            </a:endParaRPr>
          </a:p>
          <a:p>
            <a:pPr marL="1031875" lvl="1"/>
            <a:r>
              <a:rPr lang="en-US" sz="1800" b="1" i="0" u="sng" dirty="0">
                <a:effectLst/>
                <a:latin typeface="+mn-lt"/>
              </a:rPr>
              <a:t>Online</a:t>
            </a:r>
            <a:r>
              <a:rPr lang="en-US" sz="1800" b="0" i="0" dirty="0">
                <a:effectLst/>
                <a:latin typeface="+mn-lt"/>
              </a:rPr>
              <a:t> with the CIR’s Online Registry: </a:t>
            </a:r>
            <a:r>
              <a:rPr lang="en-US" sz="1800" b="0" i="0" dirty="0">
                <a:effectLst/>
                <a:latin typeface="+mn-lt"/>
                <a:hlinkClick r:id="rId5"/>
              </a:rPr>
              <a:t>http://www.nyc.gov/health/cir</a:t>
            </a:r>
            <a:endParaRPr lang="en-US" sz="1800" b="1" i="0" dirty="0">
              <a:effectLst/>
              <a:latin typeface="+mn-lt"/>
            </a:endParaRPr>
          </a:p>
          <a:p>
            <a:endParaRPr lang="en-US" dirty="0"/>
          </a:p>
        </p:txBody>
      </p:sp>
    </p:spTree>
    <p:extLst>
      <p:ext uri="{BB962C8B-B14F-4D97-AF65-F5344CB8AC3E}">
        <p14:creationId xmlns:p14="http://schemas.microsoft.com/office/powerpoint/2010/main" val="3955785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BA83C0F8-7B44-F6C2-173C-9CA9012CF203}"/>
              </a:ext>
            </a:extLst>
          </p:cNvPr>
          <p:cNvSpPr>
            <a:spLocks noGrp="1"/>
          </p:cNvSpPr>
          <p:nvPr>
            <p:ph type="title"/>
          </p:nvPr>
        </p:nvSpPr>
        <p:spPr>
          <a:xfrm>
            <a:off x="469900" y="135183"/>
            <a:ext cx="11341100" cy="862800"/>
          </a:xfrm>
        </p:spPr>
        <p:txBody>
          <a:bodyPr/>
          <a:lstStyle/>
          <a:p>
            <a:r>
              <a:rPr lang="en-US" sz="2800" dirty="0"/>
              <a:t>Informed consent for hysterectomy and sterilization</a:t>
            </a:r>
          </a:p>
        </p:txBody>
      </p:sp>
      <p:sp>
        <p:nvSpPr>
          <p:cNvPr id="10" name="Slide Number Placeholder 9">
            <a:extLst>
              <a:ext uri="{FF2B5EF4-FFF2-40B4-BE49-F238E27FC236}">
                <a16:creationId xmlns:a16="http://schemas.microsoft.com/office/drawing/2014/main" id="{F03917E1-3455-9078-53B7-8B631C00D691}"/>
              </a:ext>
            </a:extLst>
          </p:cNvPr>
          <p:cNvSpPr>
            <a:spLocks noGrp="1"/>
          </p:cNvSpPr>
          <p:nvPr>
            <p:ph type="sldNum" sz="quarter" idx="12"/>
          </p:nvPr>
        </p:nvSpPr>
        <p:spPr/>
        <p:txBody>
          <a:bodyPr/>
          <a:lstStyle/>
          <a:p>
            <a:fld id="{901F1369-4AEB-4520-96C0-9F78886180C1}" type="slidenum">
              <a:rPr lang="en-US" smtClean="0"/>
              <a:pPr/>
              <a:t>2</a:t>
            </a:fld>
            <a:endParaRPr lang="en-US" dirty="0"/>
          </a:p>
        </p:txBody>
      </p:sp>
      <p:sp>
        <p:nvSpPr>
          <p:cNvPr id="24" name="Content Placeholder 23">
            <a:extLst>
              <a:ext uri="{FF2B5EF4-FFF2-40B4-BE49-F238E27FC236}">
                <a16:creationId xmlns:a16="http://schemas.microsoft.com/office/drawing/2014/main" id="{D1851D62-CB14-F54B-CDB3-77F5825622C6}"/>
              </a:ext>
            </a:extLst>
          </p:cNvPr>
          <p:cNvSpPr>
            <a:spLocks noGrp="1"/>
          </p:cNvSpPr>
          <p:nvPr>
            <p:ph idx="1"/>
          </p:nvPr>
        </p:nvSpPr>
        <p:spPr>
          <a:xfrm>
            <a:off x="114301" y="1241010"/>
            <a:ext cx="11696699" cy="4898533"/>
          </a:xfrm>
        </p:spPr>
        <p:txBody>
          <a:bodyPr/>
          <a:lstStyle/>
          <a:p>
            <a:pPr marL="342900" indent="-342900">
              <a:buFont typeface="Arial" panose="020B0604020202020204" pitchFamily="34" charset="0"/>
              <a:buChar char="•"/>
            </a:pPr>
            <a:r>
              <a:rPr lang="en-US" sz="1600" dirty="0" err="1">
                <a:latin typeface="+mn-lt"/>
              </a:rPr>
              <a:t>MetroPlusHealth</a:t>
            </a:r>
            <a:r>
              <a:rPr lang="en-US" sz="1600" dirty="0">
                <a:latin typeface="+mn-lt"/>
              </a:rPr>
              <a:t> Plan providers are required to comply with the New York City Department of Health and Mental Hygiene (DOHMH)informed consent guidelines in 42 CFR, Part 441, Sub Part F and 18 NYCRR Section 505.13. References:  </a:t>
            </a:r>
            <a:r>
              <a:rPr lang="en-US" sz="1600" dirty="0" err="1">
                <a:latin typeface="+mn-lt"/>
                <a:hlinkClick r:id="rId2"/>
              </a:rPr>
              <a:t>eCFR</a:t>
            </a:r>
            <a:r>
              <a:rPr lang="en-US" sz="1600" dirty="0">
                <a:latin typeface="+mn-lt"/>
                <a:hlinkClick r:id="rId2"/>
              </a:rPr>
              <a:t> :: 42 CFR Part 441 Subpart F – Sterilizations</a:t>
            </a:r>
            <a:r>
              <a:rPr lang="en-US" sz="1600" dirty="0">
                <a:latin typeface="+mn-lt"/>
              </a:rPr>
              <a:t>, </a:t>
            </a:r>
            <a:r>
              <a:rPr lang="en-US" sz="1600" dirty="0">
                <a:latin typeface="+mn-lt"/>
                <a:hlinkClick r:id="rId3"/>
              </a:rPr>
              <a:t>Title: Section 505.13 - Family planning. | New York Codes, Rules and Regulations (ny.gov)</a:t>
            </a:r>
            <a:r>
              <a:rPr lang="en-US" sz="1600" dirty="0">
                <a:latin typeface="+mn-lt"/>
              </a:rPr>
              <a:t>. </a:t>
            </a:r>
            <a:r>
              <a:rPr lang="en-US" sz="1600" dirty="0">
                <a:effectLst/>
                <a:latin typeface="+mn-lt"/>
                <a:ea typeface="Times New Roman" panose="02020603050405020304" pitchFamily="18" charset="0"/>
              </a:rPr>
              <a:t> Providers who perform hysterectomies or other sterilization procedures are required to obtain informed consent from any patient undergoing a hysterectomy or other sterilization procedure.</a:t>
            </a:r>
          </a:p>
          <a:p>
            <a:pPr marL="347663" indent="-171450" algn="l">
              <a:buFont typeface="Arial" panose="020B0604020202020204" pitchFamily="34" charset="0"/>
              <a:buChar char="•"/>
            </a:pPr>
            <a:r>
              <a:rPr lang="en-US" sz="1600" b="0" i="0" dirty="0">
                <a:solidFill>
                  <a:srgbClr val="333333"/>
                </a:solidFill>
                <a:effectLst/>
                <a:latin typeface="Helvetica Neue"/>
              </a:rPr>
              <a:t>Any facility that performs sterilizations must report all procedures online through </a:t>
            </a:r>
            <a:r>
              <a:rPr lang="en-US" sz="1600" b="0" i="0" u="sng" dirty="0">
                <a:solidFill>
                  <a:srgbClr val="0080A9"/>
                </a:solidFill>
                <a:effectLst/>
                <a:latin typeface="Helvetica Neue"/>
                <a:hlinkClick r:id="rId4"/>
              </a:rPr>
              <a:t>Reporting Central</a:t>
            </a:r>
            <a:r>
              <a:rPr lang="en-US" sz="1600" b="0" i="0" dirty="0">
                <a:solidFill>
                  <a:srgbClr val="333333"/>
                </a:solidFill>
                <a:effectLst/>
                <a:latin typeface="Helvetica Neue"/>
              </a:rPr>
              <a:t> on a monthly basis. </a:t>
            </a:r>
            <a:r>
              <a:rPr lang="en-US" sz="1600" b="0" i="0" u="sng" dirty="0">
                <a:solidFill>
                  <a:srgbClr val="0080A9"/>
                </a:solidFill>
                <a:effectLst/>
                <a:latin typeface="Helvetica Neue"/>
                <a:hlinkClick r:id="rId5"/>
              </a:rPr>
              <a:t>Sterilization Reporting Guidelines</a:t>
            </a:r>
            <a:r>
              <a:rPr lang="en-US" sz="1600" b="0" i="0" dirty="0">
                <a:solidFill>
                  <a:srgbClr val="333333"/>
                </a:solidFill>
                <a:effectLst/>
                <a:latin typeface="Helvetica Neue"/>
              </a:rPr>
              <a:t> (PDF)</a:t>
            </a:r>
          </a:p>
          <a:p>
            <a:pPr marL="342900" indent="-342900">
              <a:buFont typeface="Arial" panose="020B0604020202020204" pitchFamily="34" charset="0"/>
              <a:buChar char="•"/>
            </a:pPr>
            <a:r>
              <a:rPr lang="en-US" sz="1600" dirty="0">
                <a:latin typeface="+mn-lt"/>
              </a:rPr>
              <a:t>DOHMH guidelines require members undergoing hysterectomies or sterilizations be notified </a:t>
            </a:r>
            <a:r>
              <a:rPr lang="en-US" sz="1600" b="1" dirty="0">
                <a:latin typeface="+mn-lt"/>
              </a:rPr>
              <a:t>verbally and in writing</a:t>
            </a:r>
            <a:r>
              <a:rPr lang="en-US" sz="1600" dirty="0">
                <a:latin typeface="+mn-lt"/>
              </a:rPr>
              <a:t> that the procedure will render them permanently sterile. Consent forms </a:t>
            </a:r>
            <a:r>
              <a:rPr lang="en-US" sz="1600" b="1" dirty="0">
                <a:latin typeface="+mn-lt"/>
              </a:rPr>
              <a:t>must</a:t>
            </a:r>
            <a:r>
              <a:rPr lang="en-US" sz="1600" dirty="0">
                <a:latin typeface="+mn-lt"/>
              </a:rPr>
              <a:t> be signed by the member or authorized representative.</a:t>
            </a:r>
            <a:r>
              <a:rPr lang="en-US" sz="1200" b="0" i="0" dirty="0">
                <a:solidFill>
                  <a:srgbClr val="333333"/>
                </a:solidFill>
                <a:effectLst/>
                <a:latin typeface="Helvetica Neue"/>
              </a:rPr>
              <a:t> </a:t>
            </a:r>
            <a:r>
              <a:rPr lang="en-US" sz="1600" dirty="0">
                <a:latin typeface="+mn-lt"/>
              </a:rPr>
              <a:t>Providers must discuss the following with members at least thirty (30) days before the procedure is performed</a:t>
            </a:r>
            <a:r>
              <a:rPr lang="en-US" sz="2000" dirty="0"/>
              <a:t>:</a:t>
            </a:r>
          </a:p>
          <a:p>
            <a:endParaRPr lang="en-US" dirty="0"/>
          </a:p>
          <a:p>
            <a:endParaRPr lang="en-US" dirty="0"/>
          </a:p>
          <a:p>
            <a:endParaRPr lang="en-US" dirty="0"/>
          </a:p>
        </p:txBody>
      </p:sp>
      <p:graphicFrame>
        <p:nvGraphicFramePr>
          <p:cNvPr id="2" name="Table 2">
            <a:extLst>
              <a:ext uri="{FF2B5EF4-FFF2-40B4-BE49-F238E27FC236}">
                <a16:creationId xmlns:a16="http://schemas.microsoft.com/office/drawing/2014/main" id="{3B1F6C1E-CEC8-7545-90ED-3EE497BDCDDA}"/>
              </a:ext>
            </a:extLst>
          </p:cNvPr>
          <p:cNvGraphicFramePr>
            <a:graphicFrameLocks noGrp="1"/>
          </p:cNvGraphicFramePr>
          <p:nvPr/>
        </p:nvGraphicFramePr>
        <p:xfrm>
          <a:off x="380999" y="3896638"/>
          <a:ext cx="11696700" cy="1966447"/>
        </p:xfrm>
        <a:graphic>
          <a:graphicData uri="http://schemas.openxmlformats.org/drawingml/2006/table">
            <a:tbl>
              <a:tblPr firstRow="1" bandRow="1">
                <a:tableStyleId>{5C22544A-7EE6-4342-B048-85BDC9FD1C3A}</a:tableStyleId>
              </a:tblPr>
              <a:tblGrid>
                <a:gridCol w="5535474">
                  <a:extLst>
                    <a:ext uri="{9D8B030D-6E8A-4147-A177-3AD203B41FA5}">
                      <a16:colId xmlns:a16="http://schemas.microsoft.com/office/drawing/2014/main" val="3793119103"/>
                    </a:ext>
                  </a:extLst>
                </a:gridCol>
                <a:gridCol w="6161226">
                  <a:extLst>
                    <a:ext uri="{9D8B030D-6E8A-4147-A177-3AD203B41FA5}">
                      <a16:colId xmlns:a16="http://schemas.microsoft.com/office/drawing/2014/main" val="2924318398"/>
                    </a:ext>
                  </a:extLst>
                </a:gridCol>
              </a:tblGrid>
              <a:tr h="656636">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kern="1200" dirty="0">
                          <a:solidFill>
                            <a:schemeClr val="dk1"/>
                          </a:solidFill>
                          <a:effectLst/>
                          <a:latin typeface="+mn-lt"/>
                          <a:ea typeface="+mn-ea"/>
                          <a:cs typeface="+mn-cs"/>
                        </a:rPr>
                        <a:t>Member’s right to withdraw consent at any time prior to the procedure without jeopardizing any future treatment or federally subsidized benefit.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kern="1200" dirty="0">
                          <a:solidFill>
                            <a:schemeClr val="dk1"/>
                          </a:solidFill>
                          <a:effectLst/>
                          <a:latin typeface="+mn-lt"/>
                          <a:ea typeface="+mn-ea"/>
                          <a:cs typeface="+mn-cs"/>
                        </a:rPr>
                        <a:t>Full description of the associated risks, side effects, and discomforts (including those associated with any anesthesia to be used)</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8824894"/>
                  </a:ext>
                </a:extLst>
              </a:tr>
              <a:tr h="490058">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kern="1200" dirty="0">
                          <a:solidFill>
                            <a:schemeClr val="dk1"/>
                          </a:solidFill>
                          <a:effectLst/>
                          <a:latin typeface="+mn-lt"/>
                          <a:ea typeface="+mn-ea"/>
                          <a:cs typeface="+mn-cs"/>
                        </a:rPr>
                        <a:t>Alternative methods of family planning and birth control.</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buFont typeface="Wingdings" panose="05000000000000000000" pitchFamily="2" charset="2"/>
                        <a:buChar char="ü"/>
                      </a:pPr>
                      <a:r>
                        <a:rPr lang="en-US" sz="1200" b="1" kern="1200" dirty="0">
                          <a:solidFill>
                            <a:schemeClr val="dk1"/>
                          </a:solidFill>
                          <a:effectLst/>
                          <a:latin typeface="+mn-lt"/>
                          <a:ea typeface="+mn-ea"/>
                          <a:cs typeface="+mn-cs"/>
                        </a:rPr>
                        <a:t>Full explanation of the benefits or advantages to be expected after undergoing the procedure.</a:t>
                      </a:r>
                      <a:endParaRPr lang="en-US"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49948968"/>
                  </a:ext>
                </a:extLst>
              </a:tr>
              <a:tr h="469026">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kern="1200" dirty="0">
                          <a:solidFill>
                            <a:schemeClr val="dk1"/>
                          </a:solidFill>
                          <a:effectLst/>
                          <a:latin typeface="+mn-lt"/>
                          <a:ea typeface="+mn-ea"/>
                          <a:cs typeface="+mn-cs"/>
                        </a:rPr>
                        <a:t>Irreversibility of the sterilization procedure.</a:t>
                      </a:r>
                      <a:endParaRPr lang="en-US" sz="1200" b="1" dirty="0"/>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n-US" sz="1200" b="1" kern="1200" dirty="0">
                        <a:solidFill>
                          <a:schemeClr val="dk1"/>
                        </a:solidFill>
                        <a:effectLst/>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kern="1200" dirty="0">
                          <a:solidFill>
                            <a:schemeClr val="dk1"/>
                          </a:solidFill>
                          <a:effectLst/>
                          <a:latin typeface="+mn-lt"/>
                          <a:ea typeface="+mn-ea"/>
                          <a:cs typeface="+mn-cs"/>
                        </a:rPr>
                        <a:t>Explanation that the procedure will not be performed for at least thirty (30) days except in cases of premature delivery or emergency abdominal surgery.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4407858"/>
                  </a:ext>
                </a:extLst>
              </a:tr>
              <a:tr h="350727">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kern="1200" dirty="0">
                          <a:solidFill>
                            <a:schemeClr val="dk1"/>
                          </a:solidFill>
                          <a:effectLst/>
                          <a:latin typeface="+mn-lt"/>
                          <a:ea typeface="+mn-ea"/>
                          <a:cs typeface="+mn-cs"/>
                        </a:rPr>
                        <a:t>Detailed and thorough explanation of the procedure to be performed.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buFont typeface="Wingdings" panose="05000000000000000000" pitchFamily="2" charset="2"/>
                        <a:buChar char="ü"/>
                      </a:pPr>
                      <a:endParaRPr lang="en-US"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06154866"/>
                  </a:ext>
                </a:extLst>
              </a:tr>
            </a:tbl>
          </a:graphicData>
        </a:graphic>
      </p:graphicFrame>
    </p:spTree>
    <p:extLst>
      <p:ext uri="{BB962C8B-B14F-4D97-AF65-F5344CB8AC3E}">
        <p14:creationId xmlns:p14="http://schemas.microsoft.com/office/powerpoint/2010/main" val="1392591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BA83C0F8-7B44-F6C2-173C-9CA9012CF203}"/>
              </a:ext>
            </a:extLst>
          </p:cNvPr>
          <p:cNvSpPr>
            <a:spLocks noGrp="1"/>
          </p:cNvSpPr>
          <p:nvPr>
            <p:ph type="title"/>
          </p:nvPr>
        </p:nvSpPr>
        <p:spPr/>
        <p:txBody>
          <a:bodyPr/>
          <a:lstStyle/>
          <a:p>
            <a:r>
              <a:rPr lang="en-US" sz="2800" dirty="0"/>
              <a:t>Informed consent for hysterectomy and sterilization</a:t>
            </a:r>
          </a:p>
        </p:txBody>
      </p:sp>
      <p:sp>
        <p:nvSpPr>
          <p:cNvPr id="10" name="Slide Number Placeholder 9">
            <a:extLst>
              <a:ext uri="{FF2B5EF4-FFF2-40B4-BE49-F238E27FC236}">
                <a16:creationId xmlns:a16="http://schemas.microsoft.com/office/drawing/2014/main" id="{F03917E1-3455-9078-53B7-8B631C00D691}"/>
              </a:ext>
            </a:extLst>
          </p:cNvPr>
          <p:cNvSpPr>
            <a:spLocks noGrp="1"/>
          </p:cNvSpPr>
          <p:nvPr>
            <p:ph type="sldNum" sz="quarter" idx="12"/>
          </p:nvPr>
        </p:nvSpPr>
        <p:spPr/>
        <p:txBody>
          <a:bodyPr/>
          <a:lstStyle/>
          <a:p>
            <a:fld id="{901F1369-4AEB-4520-96C0-9F78886180C1}" type="slidenum">
              <a:rPr lang="en-US" smtClean="0"/>
              <a:pPr/>
              <a:t>3</a:t>
            </a:fld>
            <a:endParaRPr lang="en-US" dirty="0"/>
          </a:p>
        </p:txBody>
      </p:sp>
      <p:sp>
        <p:nvSpPr>
          <p:cNvPr id="24" name="Content Placeholder 23">
            <a:extLst>
              <a:ext uri="{FF2B5EF4-FFF2-40B4-BE49-F238E27FC236}">
                <a16:creationId xmlns:a16="http://schemas.microsoft.com/office/drawing/2014/main" id="{D1851D62-CB14-F54B-CDB3-77F5825622C6}"/>
              </a:ext>
            </a:extLst>
          </p:cNvPr>
          <p:cNvSpPr>
            <a:spLocks noGrp="1"/>
          </p:cNvSpPr>
          <p:nvPr>
            <p:ph idx="1"/>
          </p:nvPr>
        </p:nvSpPr>
        <p:spPr/>
        <p:txBody>
          <a:bodyPr/>
          <a:lstStyle/>
          <a:p>
            <a:pPr marL="228600" lvl="1"/>
            <a:r>
              <a:rPr lang="en-US" sz="2000" dirty="0"/>
              <a:t>MetroPlusHealth disseminates information regarding informed consent for hysterectomy and sterilization via provider orientation, provider manual, and MetroPlusHealth website.  </a:t>
            </a:r>
          </a:p>
          <a:p>
            <a:pPr marL="228600" lvl="1"/>
            <a:r>
              <a:rPr lang="en-US" sz="2000" dirty="0"/>
              <a:t>Hysterectomy and Sterilization forms are posted and available to providers on the MetroPlusHealth website </a:t>
            </a:r>
            <a:r>
              <a:rPr lang="en-US" sz="2000" dirty="0">
                <a:hlinkClick r:id="rId2"/>
              </a:rPr>
              <a:t>Sterilization Consent Form (metroplus.org)</a:t>
            </a:r>
            <a:r>
              <a:rPr lang="en-US" sz="2000" dirty="0"/>
              <a:t>, </a:t>
            </a:r>
            <a:r>
              <a:rPr lang="en-US" sz="2000" dirty="0">
                <a:hlinkClick r:id="rId3"/>
              </a:rPr>
              <a:t>Acknowledgement of Hysterectomy Information (metroplus.org)</a:t>
            </a:r>
            <a:r>
              <a:rPr lang="en-US" sz="2000" dirty="0"/>
              <a:t>) and provider manual</a:t>
            </a:r>
            <a:r>
              <a:rPr lang="en-US" dirty="0"/>
              <a:t>.</a:t>
            </a:r>
          </a:p>
          <a:p>
            <a:pPr lvl="1"/>
            <a:endParaRPr lang="en-US" dirty="0"/>
          </a:p>
          <a:p>
            <a:pPr lvl="1"/>
            <a:endParaRPr lang="en-US" dirty="0"/>
          </a:p>
        </p:txBody>
      </p:sp>
      <p:pic>
        <p:nvPicPr>
          <p:cNvPr id="3" name="Picture 2">
            <a:extLst>
              <a:ext uri="{FF2B5EF4-FFF2-40B4-BE49-F238E27FC236}">
                <a16:creationId xmlns:a16="http://schemas.microsoft.com/office/drawing/2014/main" id="{4F7BCCF9-3534-899E-6F39-C3DA66206A65}"/>
              </a:ext>
            </a:extLst>
          </p:cNvPr>
          <p:cNvPicPr>
            <a:picLocks noChangeAspect="1"/>
          </p:cNvPicPr>
          <p:nvPr/>
        </p:nvPicPr>
        <p:blipFill>
          <a:blip r:embed="rId4"/>
          <a:stretch>
            <a:fillRect/>
          </a:stretch>
        </p:blipFill>
        <p:spPr>
          <a:xfrm>
            <a:off x="3528739" y="2940888"/>
            <a:ext cx="3728622" cy="3439918"/>
          </a:xfrm>
          <a:prstGeom prst="rect">
            <a:avLst/>
          </a:prstGeom>
          <a:ln>
            <a:noFill/>
          </a:ln>
          <a:effectLst>
            <a:outerShdw blurRad="292100" dist="139700" dir="2700000" algn="tl" rotWithShape="0">
              <a:srgbClr val="333333">
                <a:alpha val="65000"/>
              </a:srgbClr>
            </a:outerShdw>
          </a:effectLst>
        </p:spPr>
      </p:pic>
      <p:pic>
        <p:nvPicPr>
          <p:cNvPr id="5" name="Picture 4">
            <a:extLst>
              <a:ext uri="{FF2B5EF4-FFF2-40B4-BE49-F238E27FC236}">
                <a16:creationId xmlns:a16="http://schemas.microsoft.com/office/drawing/2014/main" id="{9356E742-85C3-E382-B2FF-AA29CAFAAA85}"/>
              </a:ext>
            </a:extLst>
          </p:cNvPr>
          <p:cNvPicPr>
            <a:picLocks noChangeAspect="1"/>
          </p:cNvPicPr>
          <p:nvPr/>
        </p:nvPicPr>
        <p:blipFill>
          <a:blip r:embed="rId5"/>
          <a:stretch>
            <a:fillRect/>
          </a:stretch>
        </p:blipFill>
        <p:spPr>
          <a:xfrm>
            <a:off x="7391914" y="2965006"/>
            <a:ext cx="3627540" cy="34157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5066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BA83C0F8-7B44-F6C2-173C-9CA9012CF203}"/>
              </a:ext>
            </a:extLst>
          </p:cNvPr>
          <p:cNvSpPr>
            <a:spLocks noGrp="1"/>
          </p:cNvSpPr>
          <p:nvPr>
            <p:ph type="title"/>
          </p:nvPr>
        </p:nvSpPr>
        <p:spPr/>
        <p:txBody>
          <a:bodyPr/>
          <a:lstStyle/>
          <a:p>
            <a:r>
              <a:rPr lang="en-US" sz="2800" dirty="0"/>
              <a:t>Reportable communicable diseases and conditions</a:t>
            </a:r>
          </a:p>
        </p:txBody>
      </p:sp>
      <p:sp>
        <p:nvSpPr>
          <p:cNvPr id="10" name="Slide Number Placeholder 9">
            <a:extLst>
              <a:ext uri="{FF2B5EF4-FFF2-40B4-BE49-F238E27FC236}">
                <a16:creationId xmlns:a16="http://schemas.microsoft.com/office/drawing/2014/main" id="{F03917E1-3455-9078-53B7-8B631C00D691}"/>
              </a:ext>
            </a:extLst>
          </p:cNvPr>
          <p:cNvSpPr>
            <a:spLocks noGrp="1"/>
          </p:cNvSpPr>
          <p:nvPr>
            <p:ph type="sldNum" sz="quarter" idx="12"/>
          </p:nvPr>
        </p:nvSpPr>
        <p:spPr/>
        <p:txBody>
          <a:bodyPr/>
          <a:lstStyle/>
          <a:p>
            <a:fld id="{901F1369-4AEB-4520-96C0-9F78886180C1}" type="slidenum">
              <a:rPr lang="en-US" smtClean="0"/>
              <a:pPr/>
              <a:t>4</a:t>
            </a:fld>
            <a:endParaRPr lang="en-US" dirty="0"/>
          </a:p>
        </p:txBody>
      </p:sp>
      <p:sp>
        <p:nvSpPr>
          <p:cNvPr id="24" name="Content Placeholder 23">
            <a:extLst>
              <a:ext uri="{FF2B5EF4-FFF2-40B4-BE49-F238E27FC236}">
                <a16:creationId xmlns:a16="http://schemas.microsoft.com/office/drawing/2014/main" id="{D1851D62-CB14-F54B-CDB3-77F5825622C6}"/>
              </a:ext>
            </a:extLst>
          </p:cNvPr>
          <p:cNvSpPr>
            <a:spLocks noGrp="1"/>
          </p:cNvSpPr>
          <p:nvPr>
            <p:ph idx="1"/>
          </p:nvPr>
        </p:nvSpPr>
        <p:spPr>
          <a:xfrm>
            <a:off x="469899" y="1175657"/>
            <a:ext cx="11341101" cy="4784631"/>
          </a:xfrm>
        </p:spPr>
        <p:txBody>
          <a:bodyPr/>
          <a:lstStyle/>
          <a:p>
            <a:r>
              <a:rPr lang="en-US" sz="1600" b="1" i="0" u="none" strike="noStrike" baseline="0" dirty="0">
                <a:solidFill>
                  <a:schemeClr val="accent2"/>
                </a:solidFill>
                <a:latin typeface="Arial" panose="020B0604020202020204" pitchFamily="34" charset="0"/>
              </a:rPr>
              <a:t>What are </a:t>
            </a:r>
            <a:r>
              <a:rPr lang="en-US" sz="1600" b="1" dirty="0">
                <a:solidFill>
                  <a:schemeClr val="accent2"/>
                </a:solidFill>
              </a:rPr>
              <a:t>Reportable Communicable Diseases and Conditions</a:t>
            </a:r>
            <a:r>
              <a:rPr lang="en-US" sz="1600" b="1" i="0" u="none" strike="noStrike" baseline="0" dirty="0">
                <a:solidFill>
                  <a:schemeClr val="accent2"/>
                </a:solidFill>
                <a:latin typeface="Arial" panose="020B0604020202020204" pitchFamily="34" charset="0"/>
              </a:rPr>
              <a:t>? </a:t>
            </a:r>
          </a:p>
          <a:p>
            <a:pPr marL="228600" lvl="1"/>
            <a:r>
              <a:rPr lang="en-US" sz="1600" dirty="0">
                <a:latin typeface="+mn-lt"/>
              </a:rPr>
              <a:t>MetroPlusHealth providers are required to comply with New York Department of Health (NYSDOH) protocols and regulations for the evaluation, treatment, and reporting of </a:t>
            </a:r>
            <a:r>
              <a:rPr lang="en-US" sz="1600" u="sng" dirty="0">
                <a:latin typeface="+mn-lt"/>
              </a:rPr>
              <a:t>sexually transmitted diseases, communicable diseases, tuberculosis, immunizations, lead poisoning, suspected child abuse cases, and developmental delay or disability for early intervention services</a:t>
            </a:r>
            <a:r>
              <a:rPr lang="en-US" sz="1600" dirty="0">
                <a:latin typeface="+mn-lt"/>
              </a:rPr>
              <a:t>. For more information go to: </a:t>
            </a:r>
            <a:r>
              <a:rPr lang="en-US" sz="1600" dirty="0">
                <a:latin typeface="+mn-lt"/>
                <a:hlinkClick r:id="rId2"/>
              </a:rPr>
              <a:t>www.health.ny.gov/professionals/diseases/reporting/communicable/</a:t>
            </a:r>
            <a:r>
              <a:rPr lang="en-US" sz="1600" dirty="0">
                <a:latin typeface="+mn-lt"/>
              </a:rPr>
              <a:t> </a:t>
            </a:r>
          </a:p>
          <a:p>
            <a:r>
              <a:rPr lang="en-US" sz="1600" b="1" dirty="0">
                <a:solidFill>
                  <a:schemeClr val="accent2"/>
                </a:solidFill>
                <a:latin typeface="+mn-lt"/>
              </a:rPr>
              <a:t>Communicable Disease Reporting</a:t>
            </a:r>
            <a:endParaRPr lang="en-US" sz="1600" dirty="0">
              <a:latin typeface="+mn-lt"/>
            </a:endParaRPr>
          </a:p>
          <a:p>
            <a:pPr marL="342900" lvl="2" indent="-342900">
              <a:buFont typeface="Wingdings" panose="05000000000000000000" pitchFamily="2" charset="2"/>
              <a:buChar char="q"/>
            </a:pPr>
            <a:r>
              <a:rPr lang="en-US" sz="1600" b="0" i="0" dirty="0">
                <a:solidFill>
                  <a:srgbClr val="000000"/>
                </a:solidFill>
                <a:effectLst/>
                <a:latin typeface="+mn-lt"/>
              </a:rPr>
              <a:t>Providers have a critical role in the prompt reporting of communicable diseases and can make the difference between disease control and an outbreak.</a:t>
            </a:r>
            <a:endParaRPr lang="en-US" sz="1600" dirty="0">
              <a:latin typeface="+mn-lt"/>
            </a:endParaRPr>
          </a:p>
          <a:p>
            <a:pPr marL="342900" lvl="2" indent="-342900">
              <a:buFont typeface="Wingdings" panose="05000000000000000000" pitchFamily="2" charset="2"/>
              <a:buChar char="q"/>
            </a:pPr>
            <a:r>
              <a:rPr lang="en-US" sz="1600" b="0" i="0" dirty="0">
                <a:solidFill>
                  <a:srgbClr val="000000"/>
                </a:solidFill>
                <a:effectLst/>
                <a:latin typeface="+mn-lt"/>
              </a:rPr>
              <a:t>Reports should be made to the local health department in the county in which the patient resides and need to be submitted within 24 hours of diagnosis. However, some diseases warrant prompt action and should be reported immediately to local health departments by phone. A list of diseases and information on properly reporting them can be found under </a:t>
            </a:r>
            <a:r>
              <a:rPr lang="en-US" sz="1600" b="0" i="0" u="sng" dirty="0">
                <a:solidFill>
                  <a:srgbClr val="0000EF"/>
                </a:solidFill>
                <a:effectLst/>
                <a:latin typeface="+mn-lt"/>
                <a:hlinkClick r:id="rId3"/>
              </a:rPr>
              <a:t>Communicable Disease Reporting Requirements.</a:t>
            </a:r>
            <a:endParaRPr lang="en-US" sz="1600" b="0" i="0" u="sng" dirty="0">
              <a:solidFill>
                <a:srgbClr val="0000EF"/>
              </a:solidFill>
              <a:effectLst/>
              <a:latin typeface="+mn-lt"/>
            </a:endParaRPr>
          </a:p>
          <a:p>
            <a:pPr marL="342900" lvl="2" indent="-342900">
              <a:buFont typeface="Wingdings" panose="05000000000000000000" pitchFamily="2" charset="2"/>
              <a:buChar char="q"/>
            </a:pPr>
            <a:r>
              <a:rPr lang="en-US" sz="1600" b="0" i="0" dirty="0">
                <a:solidFill>
                  <a:srgbClr val="000000"/>
                </a:solidFill>
                <a:effectLst/>
                <a:latin typeface="+mn-lt"/>
              </a:rPr>
              <a:t>For more information on communicable disease reporting, </a:t>
            </a:r>
            <a:r>
              <a:rPr lang="en-US" sz="1600" b="0" i="0" u="sng" dirty="0">
                <a:solidFill>
                  <a:srgbClr val="0000EF"/>
                </a:solidFill>
                <a:effectLst/>
                <a:latin typeface="+mn-lt"/>
                <a:hlinkClick r:id="rId4"/>
              </a:rPr>
              <a:t>call your local health department</a:t>
            </a:r>
            <a:r>
              <a:rPr lang="en-US" sz="1600" b="0" i="0" dirty="0">
                <a:solidFill>
                  <a:srgbClr val="000000"/>
                </a:solidFill>
                <a:effectLst/>
                <a:latin typeface="+mn-lt"/>
              </a:rPr>
              <a:t> or the New York State Department of Health's Bureau of Communicable Disease Control at (518) 473-4439 or, after hours, at 1 (866) 881-2809; to obtain reporting forms (DOH-389), call (518) 402-5012.</a:t>
            </a:r>
          </a:p>
          <a:p>
            <a:pPr marL="342900" lvl="2" indent="-342900">
              <a:buFont typeface="Wingdings" panose="05000000000000000000" pitchFamily="2" charset="2"/>
              <a:buChar char="q"/>
            </a:pPr>
            <a:r>
              <a:rPr lang="en-US" sz="1600" b="0" i="0" dirty="0">
                <a:solidFill>
                  <a:srgbClr val="000000"/>
                </a:solidFill>
                <a:effectLst/>
                <a:latin typeface="+mn-lt"/>
              </a:rPr>
              <a:t>In New York City, call 1 (866) NYC-DOH1 (1-866-692-3641) for additional information. Health care personnel in New York City should use the </a:t>
            </a:r>
            <a:r>
              <a:rPr lang="en-US" sz="1600" b="0" i="0" u="sng" dirty="0">
                <a:solidFill>
                  <a:srgbClr val="0000EF"/>
                </a:solidFill>
                <a:effectLst/>
                <a:latin typeface="+mn-lt"/>
                <a:hlinkClick r:id="rId5"/>
              </a:rPr>
              <a:t>downloadable Universal Reporting Form (PD-16)</a:t>
            </a:r>
            <a:r>
              <a:rPr lang="en-US" sz="1600" b="0" i="0" dirty="0">
                <a:solidFill>
                  <a:srgbClr val="000000"/>
                </a:solidFill>
                <a:effectLst/>
                <a:latin typeface="+mn-lt"/>
              </a:rPr>
              <a:t> ; those belonging to NYC MED can create an account, </a:t>
            </a:r>
            <a:r>
              <a:rPr lang="en-US" sz="1600" b="0" i="0" u="sng" dirty="0">
                <a:solidFill>
                  <a:srgbClr val="0000EF"/>
                </a:solidFill>
                <a:effectLst/>
                <a:latin typeface="+mn-lt"/>
                <a:hlinkClick r:id="rId6"/>
              </a:rPr>
              <a:t>complete and submit the form online</a:t>
            </a:r>
            <a:r>
              <a:rPr lang="en-US" sz="1600" b="0" i="0" dirty="0">
                <a:solidFill>
                  <a:srgbClr val="000000"/>
                </a:solidFill>
                <a:effectLst/>
                <a:latin typeface="+mn-lt"/>
              </a:rPr>
              <a:t> .</a:t>
            </a:r>
            <a:endParaRPr lang="en-US" sz="1600" dirty="0">
              <a:latin typeface="+mn-lt"/>
            </a:endParaRPr>
          </a:p>
          <a:p>
            <a:pPr marL="342900" indent="-342900">
              <a:buFont typeface="Arial" panose="020B0604020202020204" pitchFamily="34" charset="0"/>
              <a:buChar char="•"/>
            </a:pPr>
            <a:endParaRPr lang="en-US" sz="2000" dirty="0"/>
          </a:p>
          <a:p>
            <a:pPr marL="114300" indent="-342900">
              <a:buFont typeface="Arial" panose="020B0604020202020204" pitchFamily="34" charset="0"/>
              <a:buChar char="•"/>
            </a:pPr>
            <a:endParaRPr lang="en-US" sz="2000" dirty="0"/>
          </a:p>
          <a:p>
            <a:pPr indent="-228600"/>
            <a:endParaRPr lang="en-US" sz="2000" dirty="0"/>
          </a:p>
          <a:p>
            <a:pPr indent="-228600"/>
            <a:endParaRPr lang="en-US" sz="2000" dirty="0"/>
          </a:p>
        </p:txBody>
      </p:sp>
    </p:spTree>
    <p:extLst>
      <p:ext uri="{BB962C8B-B14F-4D97-AF65-F5344CB8AC3E}">
        <p14:creationId xmlns:p14="http://schemas.microsoft.com/office/powerpoint/2010/main" val="1573333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6A26A-5BD0-4E7E-9451-CFC43C50A4DD}"/>
              </a:ext>
            </a:extLst>
          </p:cNvPr>
          <p:cNvSpPr>
            <a:spLocks noGrp="1"/>
          </p:cNvSpPr>
          <p:nvPr>
            <p:ph type="title"/>
          </p:nvPr>
        </p:nvSpPr>
        <p:spPr/>
        <p:txBody>
          <a:bodyPr/>
          <a:lstStyle/>
          <a:p>
            <a:r>
              <a:rPr lang="en-US" sz="2800" dirty="0"/>
              <a:t>Reportable communicable diseases and conditions</a:t>
            </a:r>
          </a:p>
        </p:txBody>
      </p:sp>
      <p:sp>
        <p:nvSpPr>
          <p:cNvPr id="3" name="Slide Number Placeholder 2">
            <a:extLst>
              <a:ext uri="{FF2B5EF4-FFF2-40B4-BE49-F238E27FC236}">
                <a16:creationId xmlns:a16="http://schemas.microsoft.com/office/drawing/2014/main" id="{4D2DCE7C-AF04-4FB3-8435-3D9718EEEDA6}"/>
              </a:ext>
            </a:extLst>
          </p:cNvPr>
          <p:cNvSpPr>
            <a:spLocks noGrp="1"/>
          </p:cNvSpPr>
          <p:nvPr>
            <p:ph type="sldNum" sz="quarter" idx="12"/>
          </p:nvPr>
        </p:nvSpPr>
        <p:spPr/>
        <p:txBody>
          <a:bodyPr/>
          <a:lstStyle/>
          <a:p>
            <a:fld id="{157C3A33-8797-B644-A994-F09AF5F50374}" type="slidenum">
              <a:rPr lang="en-US" smtClean="0"/>
              <a:t>5</a:t>
            </a:fld>
            <a:endParaRPr lang="en-US" dirty="0"/>
          </a:p>
        </p:txBody>
      </p:sp>
      <p:sp>
        <p:nvSpPr>
          <p:cNvPr id="4" name="Content Placeholder 3">
            <a:extLst>
              <a:ext uri="{FF2B5EF4-FFF2-40B4-BE49-F238E27FC236}">
                <a16:creationId xmlns:a16="http://schemas.microsoft.com/office/drawing/2014/main" id="{C989D646-08BB-4CB9-94C9-8D36A7D024C5}"/>
              </a:ext>
            </a:extLst>
          </p:cNvPr>
          <p:cNvSpPr>
            <a:spLocks noGrp="1"/>
          </p:cNvSpPr>
          <p:nvPr>
            <p:ph idx="1"/>
          </p:nvPr>
        </p:nvSpPr>
        <p:spPr>
          <a:xfrm>
            <a:off x="457200" y="1237293"/>
            <a:ext cx="11341100" cy="4588688"/>
          </a:xfrm>
        </p:spPr>
        <p:txBody>
          <a:bodyPr/>
          <a:lstStyle/>
          <a:p>
            <a:pPr marL="0" lvl="1" indent="-114300">
              <a:buNone/>
            </a:pPr>
            <a:r>
              <a:rPr lang="en-US" sz="1600" b="1" dirty="0">
                <a:solidFill>
                  <a:schemeClr val="accent2"/>
                </a:solidFill>
                <a:latin typeface="+mn-lt"/>
              </a:rPr>
              <a:t>Communicable Disease Reporting</a:t>
            </a:r>
            <a:endParaRPr lang="en-US" sz="1600" dirty="0">
              <a:latin typeface="+mn-lt"/>
            </a:endParaRPr>
          </a:p>
          <a:p>
            <a:pPr marL="682625" lvl="2" indent="-342900">
              <a:buFont typeface="Wingdings" panose="05000000000000000000" pitchFamily="2" charset="2"/>
              <a:buChar char="q"/>
            </a:pPr>
            <a:r>
              <a:rPr lang="en-US" sz="1400" b="0" i="0" dirty="0">
                <a:solidFill>
                  <a:srgbClr val="000000"/>
                </a:solidFill>
                <a:effectLst/>
                <a:latin typeface="+mn-lt"/>
              </a:rPr>
              <a:t>HIV/AIDS reporting requirements vary from other communicable disease reporting. A complete description of these requirements can be found at </a:t>
            </a:r>
            <a:r>
              <a:rPr lang="en-US" sz="1400" b="0" i="0" u="sng" dirty="0">
                <a:solidFill>
                  <a:srgbClr val="0000EF"/>
                </a:solidFill>
                <a:effectLst/>
                <a:latin typeface="+mn-lt"/>
                <a:hlinkClick r:id="rId2"/>
              </a:rPr>
              <a:t>http://www.health.ny.gov/diseases/aids/regulations/</a:t>
            </a:r>
            <a:r>
              <a:rPr lang="en-US" sz="1400" b="0" i="0" dirty="0">
                <a:solidFill>
                  <a:srgbClr val="000000"/>
                </a:solidFill>
                <a:effectLst/>
                <a:latin typeface="+mn-lt"/>
              </a:rPr>
              <a:t>, or further information may be obtained by calling (518) 474-4284.</a:t>
            </a:r>
          </a:p>
          <a:p>
            <a:r>
              <a:rPr lang="en-US" sz="1600" b="1" dirty="0">
                <a:solidFill>
                  <a:schemeClr val="accent2"/>
                </a:solidFill>
                <a:latin typeface="+mn-lt"/>
              </a:rPr>
              <a:t>Early Intervention Reporting</a:t>
            </a:r>
          </a:p>
          <a:p>
            <a:pPr marL="682625" lvl="2" indent="-342900">
              <a:buFont typeface="Wingdings" panose="05000000000000000000" pitchFamily="2" charset="2"/>
              <a:buChar char="q"/>
            </a:pPr>
            <a:r>
              <a:rPr lang="en-US" sz="1400" b="0" i="0" dirty="0">
                <a:solidFill>
                  <a:srgbClr val="333333"/>
                </a:solidFill>
                <a:effectLst/>
                <a:latin typeface="Helvetica Neue"/>
              </a:rPr>
              <a:t>The Early Intervention Program helps young children (birth to 3 years) who are not learning, playing, growing, talking or walking like other children their age. The earlier in life a child starts our program, the sooner they can learn the skills they need.</a:t>
            </a:r>
          </a:p>
          <a:p>
            <a:pPr marL="682625" lvl="2" indent="-342900">
              <a:buFont typeface="Wingdings" panose="05000000000000000000" pitchFamily="2" charset="2"/>
              <a:buChar char="q"/>
            </a:pPr>
            <a:r>
              <a:rPr lang="en-US" sz="1600" b="0" i="0" dirty="0">
                <a:solidFill>
                  <a:srgbClr val="333333"/>
                </a:solidFill>
                <a:effectLst/>
                <a:latin typeface="+mn-lt"/>
              </a:rPr>
              <a:t>Health care providers should make referrals by </a:t>
            </a:r>
            <a:r>
              <a:rPr lang="en-US" sz="1600" b="1" i="0" dirty="0">
                <a:solidFill>
                  <a:srgbClr val="333333"/>
                </a:solidFill>
                <a:effectLst/>
                <a:latin typeface="+mn-lt"/>
              </a:rPr>
              <a:t>calling 311</a:t>
            </a:r>
            <a:r>
              <a:rPr lang="en-US" sz="1600" b="0" i="0" dirty="0">
                <a:solidFill>
                  <a:srgbClr val="333333"/>
                </a:solidFill>
                <a:effectLst/>
                <a:latin typeface="+mn-lt"/>
              </a:rPr>
              <a:t> and asking for Early Intervention, or by filling out the </a:t>
            </a:r>
            <a:r>
              <a:rPr lang="en-US" sz="1600" b="0" i="0" u="sng" dirty="0">
                <a:solidFill>
                  <a:srgbClr val="0080A9"/>
                </a:solidFill>
                <a:effectLst/>
                <a:latin typeface="+mn-lt"/>
                <a:hlinkClick r:id="rId3"/>
              </a:rPr>
              <a:t>Early Intervention Program Referral Form</a:t>
            </a:r>
            <a:r>
              <a:rPr lang="en-US" sz="1600" b="0" i="0" dirty="0">
                <a:solidFill>
                  <a:srgbClr val="333333"/>
                </a:solidFill>
                <a:effectLst/>
                <a:latin typeface="+mn-lt"/>
              </a:rPr>
              <a:t> (PDF) and faxing it to the regional office in the child’s borough of residence.</a:t>
            </a:r>
          </a:p>
          <a:p>
            <a:pPr marL="0" lvl="2" indent="0">
              <a:buNone/>
            </a:pPr>
            <a:r>
              <a:rPr lang="en-US" sz="1600" b="1" dirty="0">
                <a:solidFill>
                  <a:schemeClr val="accent2"/>
                </a:solidFill>
                <a:latin typeface="+mn-lt"/>
              </a:rPr>
              <a:t>Suspected Child Abuse/Neglect Reporting</a:t>
            </a:r>
          </a:p>
          <a:p>
            <a:pPr marL="625475" lvl="2" indent="-285750">
              <a:buFont typeface="Wingdings" panose="05000000000000000000" pitchFamily="2" charset="2"/>
              <a:buChar char="q"/>
            </a:pPr>
            <a:r>
              <a:rPr lang="en-US" sz="1600" b="0" i="0" dirty="0">
                <a:solidFill>
                  <a:srgbClr val="333333"/>
                </a:solidFill>
                <a:effectLst/>
                <a:latin typeface="+mn-lt"/>
              </a:rPr>
              <a:t>Mandated reporters: Certain professionals such as doctors, nurses, teachers, police officers, and child care center workers are mandated by New York State law to report suspected child abuse and neglect to the state hotline, the New York State Central Register (SCR).</a:t>
            </a:r>
            <a:endParaRPr lang="en-US" sz="1600" dirty="0">
              <a:latin typeface="+mn-lt"/>
            </a:endParaRPr>
          </a:p>
          <a:p>
            <a:pPr marL="682625" lvl="2" indent="-342900">
              <a:buFont typeface="Wingdings" panose="05000000000000000000" pitchFamily="2" charset="2"/>
              <a:buChar char="q"/>
            </a:pPr>
            <a:r>
              <a:rPr lang="en-US" sz="1600" i="0" dirty="0">
                <a:solidFill>
                  <a:srgbClr val="333333"/>
                </a:solidFill>
                <a:effectLst/>
                <a:latin typeface="+mn-lt"/>
              </a:rPr>
              <a:t>Mandated reporters should call </a:t>
            </a:r>
            <a:r>
              <a:rPr lang="en-US" sz="1600" i="0" u="sng" dirty="0">
                <a:solidFill>
                  <a:srgbClr val="1F7D1F"/>
                </a:solidFill>
                <a:effectLst/>
                <a:latin typeface="+mn-lt"/>
                <a:hlinkClick r:id="rId4"/>
              </a:rPr>
              <a:t>311</a:t>
            </a:r>
            <a:r>
              <a:rPr lang="en-US" sz="1600" i="0" dirty="0">
                <a:solidFill>
                  <a:srgbClr val="333333"/>
                </a:solidFill>
                <a:effectLst/>
                <a:latin typeface="+mn-lt"/>
              </a:rPr>
              <a:t> in NYC or call the SCR's Mandated Reporter hotline directly at </a:t>
            </a:r>
            <a:r>
              <a:rPr lang="en-US" sz="1600" i="0" u="sng" dirty="0">
                <a:solidFill>
                  <a:srgbClr val="1F7D1F"/>
                </a:solidFill>
                <a:effectLst/>
                <a:latin typeface="+mn-lt"/>
                <a:hlinkClick r:id="rId5"/>
              </a:rPr>
              <a:t>1(800) 635-1522</a:t>
            </a:r>
            <a:r>
              <a:rPr lang="en-US" sz="1600" i="0" dirty="0">
                <a:solidFill>
                  <a:srgbClr val="333333"/>
                </a:solidFill>
                <a:effectLst/>
                <a:latin typeface="+mn-lt"/>
              </a:rPr>
              <a:t>. If the child is in immediate danger, call </a:t>
            </a:r>
            <a:r>
              <a:rPr lang="en-US" sz="1600" i="0" u="sng" dirty="0">
                <a:solidFill>
                  <a:srgbClr val="1F7D1F"/>
                </a:solidFill>
                <a:effectLst/>
                <a:latin typeface="+mn-lt"/>
                <a:hlinkClick r:id="rId6"/>
              </a:rPr>
              <a:t>911</a:t>
            </a:r>
            <a:r>
              <a:rPr lang="en-US" sz="1600" i="0" dirty="0">
                <a:solidFill>
                  <a:srgbClr val="333333"/>
                </a:solidFill>
                <a:effectLst/>
                <a:latin typeface="+mn-lt"/>
              </a:rPr>
              <a:t>.</a:t>
            </a:r>
          </a:p>
          <a:p>
            <a:pPr marL="682625" lvl="2" indent="-342900">
              <a:buFont typeface="Wingdings" panose="05000000000000000000" pitchFamily="2" charset="2"/>
              <a:buChar char="q"/>
            </a:pPr>
            <a:r>
              <a:rPr lang="en-US" sz="1600" dirty="0">
                <a:latin typeface="+mn-lt"/>
              </a:rPr>
              <a:t>Suspected cases of child abuse (use </a:t>
            </a:r>
            <a:r>
              <a:rPr lang="en-US" sz="1600" i="1" dirty="0">
                <a:latin typeface="+mn-lt"/>
                <a:hlinkClick r:id="rId7"/>
              </a:rPr>
              <a:t>Report of Suspected Child Abuse or Maltreatment LDSS-2221A</a:t>
            </a:r>
            <a:r>
              <a:rPr lang="en-US" sz="1600" dirty="0">
                <a:latin typeface="+mn-lt"/>
              </a:rPr>
              <a:t>)</a:t>
            </a:r>
          </a:p>
          <a:p>
            <a:pPr marL="682625" lvl="2" indent="-342900">
              <a:buFont typeface="Wingdings" panose="05000000000000000000" pitchFamily="2" charset="2"/>
              <a:buChar char="q"/>
            </a:pPr>
            <a:endParaRPr lang="en-US" sz="1600" dirty="0">
              <a:latin typeface="+mn-lt"/>
            </a:endParaRPr>
          </a:p>
          <a:p>
            <a:pPr lvl="1" indent="0">
              <a:buNone/>
            </a:pPr>
            <a:r>
              <a:rPr lang="en-US" sz="1400" b="0" i="0" dirty="0">
                <a:solidFill>
                  <a:srgbClr val="333333"/>
                </a:solidFill>
                <a:effectLst/>
                <a:latin typeface="Helvetica Neue"/>
              </a:rPr>
              <a:t> </a:t>
            </a:r>
            <a:endParaRPr lang="en-US" sz="2000" dirty="0"/>
          </a:p>
          <a:p>
            <a:endParaRPr lang="en-US" dirty="0"/>
          </a:p>
        </p:txBody>
      </p:sp>
    </p:spTree>
    <p:extLst>
      <p:ext uri="{BB962C8B-B14F-4D97-AF65-F5344CB8AC3E}">
        <p14:creationId xmlns:p14="http://schemas.microsoft.com/office/powerpoint/2010/main" val="73335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1F68D-BCB7-C09F-4FA3-1894BD91B7F6}"/>
              </a:ext>
            </a:extLst>
          </p:cNvPr>
          <p:cNvSpPr>
            <a:spLocks noGrp="1"/>
          </p:cNvSpPr>
          <p:nvPr>
            <p:ph type="title"/>
          </p:nvPr>
        </p:nvSpPr>
        <p:spPr/>
        <p:txBody>
          <a:bodyPr/>
          <a:lstStyle/>
          <a:p>
            <a:r>
              <a:rPr lang="en-US" dirty="0"/>
              <a:t>Preventive Health Care Guidelines</a:t>
            </a:r>
          </a:p>
        </p:txBody>
      </p:sp>
      <p:sp>
        <p:nvSpPr>
          <p:cNvPr id="3" name="Slide Number Placeholder 2">
            <a:extLst>
              <a:ext uri="{FF2B5EF4-FFF2-40B4-BE49-F238E27FC236}">
                <a16:creationId xmlns:a16="http://schemas.microsoft.com/office/drawing/2014/main" id="{8DB0A688-6B9B-D45C-E564-4D2170EE4FBA}"/>
              </a:ext>
            </a:extLst>
          </p:cNvPr>
          <p:cNvSpPr>
            <a:spLocks noGrp="1"/>
          </p:cNvSpPr>
          <p:nvPr>
            <p:ph type="sldNum" sz="quarter" idx="12"/>
          </p:nvPr>
        </p:nvSpPr>
        <p:spPr/>
        <p:txBody>
          <a:bodyPr/>
          <a:lstStyle/>
          <a:p>
            <a:fld id="{157C3A33-8797-B644-A994-F09AF5F50374}" type="slidenum">
              <a:rPr lang="en-US" smtClean="0"/>
              <a:t>6</a:t>
            </a:fld>
            <a:endParaRPr lang="en-US" dirty="0"/>
          </a:p>
        </p:txBody>
      </p:sp>
      <p:sp>
        <p:nvSpPr>
          <p:cNvPr id="4" name="Content Placeholder 3">
            <a:extLst>
              <a:ext uri="{FF2B5EF4-FFF2-40B4-BE49-F238E27FC236}">
                <a16:creationId xmlns:a16="http://schemas.microsoft.com/office/drawing/2014/main" id="{EF57A39B-3960-7626-29D6-5163DE1BD16D}"/>
              </a:ext>
            </a:extLst>
          </p:cNvPr>
          <p:cNvSpPr>
            <a:spLocks noGrp="1" noRot="1" noMove="1" noResize="1" noEditPoints="1" noAdjustHandles="1" noChangeArrowheads="1" noChangeShapeType="1"/>
          </p:cNvSpPr>
          <p:nvPr>
            <p:ph idx="1"/>
          </p:nvPr>
        </p:nvSpPr>
        <p:spPr>
          <a:xfrm>
            <a:off x="457200" y="1194405"/>
            <a:ext cx="11341100" cy="4620473"/>
          </a:xfrm>
        </p:spPr>
        <p:txBody>
          <a:bodyPr/>
          <a:lstStyle/>
          <a:p>
            <a:r>
              <a:rPr lang="en-US" sz="1800" b="1" i="0" u="none" strike="noStrike" baseline="0" dirty="0">
                <a:solidFill>
                  <a:schemeClr val="accent2"/>
                </a:solidFill>
                <a:latin typeface="Arial" panose="020B0604020202020204" pitchFamily="34" charset="0"/>
              </a:rPr>
              <a:t>What are Preventive Health Care Guidelines? </a:t>
            </a:r>
          </a:p>
          <a:p>
            <a:pPr lvl="1"/>
            <a:r>
              <a:rPr lang="en-US" sz="1600" b="0" i="0" u="none" strike="noStrike" baseline="0" dirty="0">
                <a:latin typeface="+mj-lt"/>
              </a:rPr>
              <a:t>MetroPlusHealth </a:t>
            </a:r>
            <a:r>
              <a:rPr lang="en-US" sz="1600" dirty="0">
                <a:latin typeface="+mj-lt"/>
              </a:rPr>
              <a:t>has </a:t>
            </a:r>
            <a:r>
              <a:rPr lang="en-US" sz="1600" b="0" i="0" u="none" strike="noStrike" baseline="0" dirty="0">
                <a:latin typeface="+mj-lt"/>
              </a:rPr>
              <a:t>adopted preventive health care guidelines for Participating Providers’ use in the following </a:t>
            </a:r>
            <a:r>
              <a:rPr lang="en-US" sz="1600" dirty="0">
                <a:latin typeface="+mj-lt"/>
              </a:rPr>
              <a:t>healthcare domains</a:t>
            </a:r>
            <a:r>
              <a:rPr lang="en-US" sz="1600" b="0" i="0" u="none" strike="noStrike" baseline="0" dirty="0">
                <a:latin typeface="+mj-lt"/>
              </a:rPr>
              <a:t>:</a:t>
            </a:r>
          </a:p>
          <a:p>
            <a:pPr marL="1028700" lvl="1" indent="-342900">
              <a:buFont typeface="Arial" panose="020B0604020202020204" pitchFamily="34" charset="0"/>
              <a:buChar char="•"/>
            </a:pPr>
            <a:r>
              <a:rPr lang="en-US" sz="1600" dirty="0">
                <a:latin typeface="+mj-lt"/>
              </a:rPr>
              <a:t>General Adult Health</a:t>
            </a:r>
          </a:p>
          <a:p>
            <a:pPr marL="1028700" lvl="1" indent="-342900">
              <a:buFont typeface="Arial" panose="020B0604020202020204" pitchFamily="34" charset="0"/>
              <a:buChar char="•"/>
            </a:pPr>
            <a:r>
              <a:rPr lang="en-US" sz="1600" b="0" i="0" u="none" strike="noStrike" baseline="0" dirty="0">
                <a:latin typeface="+mj-lt"/>
              </a:rPr>
              <a:t>Women’s Health</a:t>
            </a:r>
          </a:p>
          <a:p>
            <a:pPr marL="1028700" lvl="1" indent="-342900">
              <a:buFont typeface="Arial" panose="020B0604020202020204" pitchFamily="34" charset="0"/>
              <a:buChar char="•"/>
            </a:pPr>
            <a:r>
              <a:rPr lang="en-US" sz="1600" dirty="0">
                <a:latin typeface="+mj-lt"/>
              </a:rPr>
              <a:t>Pregnant Women’s Health</a:t>
            </a:r>
          </a:p>
          <a:p>
            <a:pPr marL="1028700" lvl="1" indent="-342900">
              <a:buFont typeface="Arial" panose="020B0604020202020204" pitchFamily="34" charset="0"/>
              <a:buChar char="•"/>
            </a:pPr>
            <a:r>
              <a:rPr lang="en-US" sz="1600" b="0" i="0" u="none" strike="noStrike" baseline="0" dirty="0">
                <a:latin typeface="+mj-lt"/>
              </a:rPr>
              <a:t>Children’s Health</a:t>
            </a:r>
            <a:endParaRPr lang="en-US" sz="1400" b="0" i="0" u="none" strike="noStrike" baseline="0" dirty="0">
              <a:latin typeface="+mj-lt"/>
            </a:endParaRPr>
          </a:p>
          <a:p>
            <a:pPr algn="l"/>
            <a:r>
              <a:rPr lang="en-US" sz="1600" b="0" i="0" u="none" strike="noStrike" baseline="0" dirty="0">
                <a:latin typeface="+mj-lt"/>
              </a:rPr>
              <a:t>Each of the guidelines describes prevention or early detection interventions, recommended frequency and conditions under which the interventions are required. </a:t>
            </a:r>
          </a:p>
          <a:p>
            <a:r>
              <a:rPr lang="en-US" sz="1600" dirty="0">
                <a:solidFill>
                  <a:srgbClr val="231F20"/>
                </a:solidFill>
                <a:latin typeface="+mj-lt"/>
              </a:rPr>
              <a:t>P</a:t>
            </a:r>
            <a:r>
              <a:rPr lang="en-US" sz="1600" b="0" i="0" u="none" strike="noStrike" baseline="0" dirty="0">
                <a:solidFill>
                  <a:srgbClr val="231F20"/>
                </a:solidFill>
                <a:latin typeface="+mj-lt"/>
              </a:rPr>
              <a:t>reventive care services </a:t>
            </a:r>
            <a:r>
              <a:rPr lang="en-US" sz="1600" dirty="0">
                <a:solidFill>
                  <a:srgbClr val="231F20"/>
                </a:solidFill>
                <a:latin typeface="+mj-lt"/>
              </a:rPr>
              <a:t>included in the guidelines are </a:t>
            </a:r>
            <a:r>
              <a:rPr lang="en-US" sz="1600" b="0" i="0" u="none" strike="noStrike" baseline="0" dirty="0">
                <a:solidFill>
                  <a:srgbClr val="231F20"/>
                </a:solidFill>
                <a:latin typeface="+mj-lt"/>
              </a:rPr>
              <a:t>based on recommendations from: U.S. Preventive Services Task Force, Centers for Disease Control and Prevention (CDC), Health Resources and Services Administration (HRSA) and the latest medical research from organizations like the American Medical Association.</a:t>
            </a:r>
          </a:p>
          <a:p>
            <a:r>
              <a:rPr lang="en-US" sz="1800" b="1" i="0" u="none" strike="noStrike" baseline="0" dirty="0">
                <a:solidFill>
                  <a:schemeClr val="accent2"/>
                </a:solidFill>
                <a:latin typeface="Arial" panose="020B0604020202020204" pitchFamily="34" charset="0"/>
              </a:rPr>
              <a:t>Where can Providers </a:t>
            </a:r>
            <a:r>
              <a:rPr lang="en-US" sz="1800" b="1" dirty="0">
                <a:solidFill>
                  <a:schemeClr val="accent2"/>
                </a:solidFill>
              </a:rPr>
              <a:t>Access Preventive Health Care Guidelines?</a:t>
            </a:r>
          </a:p>
          <a:p>
            <a:pPr lvl="1"/>
            <a:r>
              <a:rPr lang="en-US" sz="1600" u="none" strike="noStrike" baseline="0" dirty="0">
                <a:latin typeface="+mj-lt"/>
              </a:rPr>
              <a:t>MetroPlusHealth’s Preventive Health Care Guidelines can be found on the provider website and provider manual</a:t>
            </a:r>
            <a:r>
              <a:rPr lang="en-US" sz="1600" dirty="0">
                <a:latin typeface="+mj-lt"/>
              </a:rPr>
              <a:t>.</a:t>
            </a:r>
            <a:endParaRPr lang="en-US" sz="1600" u="none" strike="noStrike" baseline="0" dirty="0">
              <a:latin typeface="+mj-lt"/>
            </a:endParaRPr>
          </a:p>
          <a:p>
            <a:pPr algn="l"/>
            <a:endParaRPr lang="en-US" sz="1600" b="0" i="0" u="none" strike="noStrike" baseline="0" dirty="0">
              <a:latin typeface="Arial" panose="020B0604020202020204" pitchFamily="34" charset="0"/>
            </a:endParaRPr>
          </a:p>
        </p:txBody>
      </p:sp>
    </p:spTree>
    <p:extLst>
      <p:ext uri="{BB962C8B-B14F-4D97-AF65-F5344CB8AC3E}">
        <p14:creationId xmlns:p14="http://schemas.microsoft.com/office/powerpoint/2010/main" val="1663086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3B833-DF90-E929-CC17-A8C660CCB490}"/>
              </a:ext>
            </a:extLst>
          </p:cNvPr>
          <p:cNvSpPr>
            <a:spLocks noGrp="1"/>
          </p:cNvSpPr>
          <p:nvPr>
            <p:ph type="title"/>
          </p:nvPr>
        </p:nvSpPr>
        <p:spPr/>
        <p:txBody>
          <a:bodyPr/>
          <a:lstStyle/>
          <a:p>
            <a:r>
              <a:rPr lang="en-US" dirty="0"/>
              <a:t>Clinical practice guidelines</a:t>
            </a:r>
          </a:p>
        </p:txBody>
      </p:sp>
      <p:sp>
        <p:nvSpPr>
          <p:cNvPr id="3" name="Slide Number Placeholder 2">
            <a:extLst>
              <a:ext uri="{FF2B5EF4-FFF2-40B4-BE49-F238E27FC236}">
                <a16:creationId xmlns:a16="http://schemas.microsoft.com/office/drawing/2014/main" id="{F672D08F-E522-B647-F50C-9AC408676402}"/>
              </a:ext>
            </a:extLst>
          </p:cNvPr>
          <p:cNvSpPr>
            <a:spLocks noGrp="1"/>
          </p:cNvSpPr>
          <p:nvPr>
            <p:ph type="sldNum" sz="quarter" idx="12"/>
          </p:nvPr>
        </p:nvSpPr>
        <p:spPr/>
        <p:txBody>
          <a:bodyPr/>
          <a:lstStyle/>
          <a:p>
            <a:fld id="{157C3A33-8797-B644-A994-F09AF5F50374}" type="slidenum">
              <a:rPr lang="en-US" smtClean="0"/>
              <a:t>7</a:t>
            </a:fld>
            <a:endParaRPr lang="en-US" dirty="0"/>
          </a:p>
        </p:txBody>
      </p:sp>
      <p:sp>
        <p:nvSpPr>
          <p:cNvPr id="4" name="Content Placeholder 3">
            <a:extLst>
              <a:ext uri="{FF2B5EF4-FFF2-40B4-BE49-F238E27FC236}">
                <a16:creationId xmlns:a16="http://schemas.microsoft.com/office/drawing/2014/main" id="{54599840-EC5A-3D43-33DA-505CB9D968DE}"/>
              </a:ext>
            </a:extLst>
          </p:cNvPr>
          <p:cNvSpPr>
            <a:spLocks noGrp="1"/>
          </p:cNvSpPr>
          <p:nvPr>
            <p:ph idx="1"/>
          </p:nvPr>
        </p:nvSpPr>
        <p:spPr>
          <a:xfrm>
            <a:off x="457200" y="1371600"/>
            <a:ext cx="11341099" cy="4588688"/>
          </a:xfrm>
        </p:spPr>
        <p:txBody>
          <a:bodyPr/>
          <a:lstStyle/>
          <a:p>
            <a:r>
              <a:rPr lang="en-US" sz="1800" b="1" i="0" u="none" strike="noStrike" baseline="0" dirty="0">
                <a:solidFill>
                  <a:schemeClr val="accent2"/>
                </a:solidFill>
                <a:latin typeface="Arial" panose="020B0604020202020204" pitchFamily="34" charset="0"/>
              </a:rPr>
              <a:t>What are Clinical Practice Guidelines (CPGs)? </a:t>
            </a:r>
          </a:p>
          <a:p>
            <a:pPr lvl="1"/>
            <a:r>
              <a:rPr lang="en-US" sz="1800" b="0" i="0" u="none" strike="noStrike" baseline="0" dirty="0">
                <a:latin typeface="Arial" panose="020B0604020202020204" pitchFamily="34" charset="0"/>
              </a:rPr>
              <a:t>MetroPlusHealth adopts and disseminates evidence-based </a:t>
            </a:r>
            <a:r>
              <a:rPr lang="en-US" sz="1800" dirty="0"/>
              <a:t>g</a:t>
            </a:r>
            <a:r>
              <a:rPr lang="en-US" sz="1800" b="0" i="0" u="none" strike="noStrike" baseline="0" dirty="0">
                <a:latin typeface="Arial" panose="020B0604020202020204" pitchFamily="34" charset="0"/>
              </a:rPr>
              <a:t>uidelines for the provision of acute and chronic care services relevant to our population in all </a:t>
            </a:r>
            <a:r>
              <a:rPr lang="en-US" sz="1800" dirty="0"/>
              <a:t>product lines</a:t>
            </a:r>
            <a:r>
              <a:rPr lang="en-US" sz="1800" b="0" i="0" u="none" strike="noStrike" baseline="0" dirty="0">
                <a:latin typeface="Arial" panose="020B0604020202020204" pitchFamily="34" charset="0"/>
              </a:rPr>
              <a:t>. </a:t>
            </a:r>
          </a:p>
          <a:p>
            <a:pPr marL="971550" lvl="1" indent="-285750">
              <a:buFont typeface="Arial" panose="020B0604020202020204" pitchFamily="34" charset="0"/>
              <a:buChar char="•"/>
            </a:pPr>
            <a:r>
              <a:rPr lang="en-US" sz="1800" b="0" i="0" u="none" strike="noStrike" baseline="0" dirty="0">
                <a:latin typeface="Arial" panose="020B0604020202020204" pitchFamily="34" charset="0"/>
              </a:rPr>
              <a:t>Clinical practice guidelines serve as a decision support tool for our contracted providers and members.</a:t>
            </a:r>
            <a:r>
              <a:rPr lang="en-US" sz="1800" dirty="0"/>
              <a:t> </a:t>
            </a:r>
          </a:p>
          <a:p>
            <a:pPr marL="971550" lvl="1" indent="-285750">
              <a:buFont typeface="Arial" panose="020B0604020202020204" pitchFamily="34" charset="0"/>
              <a:buChar char="•"/>
            </a:pPr>
            <a:r>
              <a:rPr lang="en-US" sz="1800" b="0" i="0" u="none" strike="noStrike" baseline="0" dirty="0">
                <a:latin typeface="Arial" panose="020B0604020202020204" pitchFamily="34" charset="0"/>
              </a:rPr>
              <a:t>Adopted guidelines are reviewed by MetroPlusHealth’s Quality Management Department using resources such as the Agency for Healthcare Research and Quality (AHQR), U.S. Preventive Services Task Force (USPSTF), American College of Cardiology (ACC) and the American Diabetes Association (ADA). </a:t>
            </a:r>
          </a:p>
          <a:p>
            <a:pPr marL="971550" lvl="1" indent="-285750">
              <a:buFont typeface="Arial" panose="020B0604020202020204" pitchFamily="34" charset="0"/>
              <a:buChar char="•"/>
            </a:pPr>
            <a:r>
              <a:rPr lang="en-US" sz="1800" b="0" i="0" u="none" strike="noStrike" baseline="0" dirty="0">
                <a:latin typeface="Arial" panose="020B0604020202020204" pitchFamily="34" charset="0"/>
              </a:rPr>
              <a:t>Clinical Practice Guidelines are updated when national guidelines change, but no less than every two years. </a:t>
            </a:r>
          </a:p>
          <a:p>
            <a:r>
              <a:rPr lang="en-US" sz="1800" b="1" i="0" u="none" strike="noStrike" baseline="0" dirty="0">
                <a:solidFill>
                  <a:schemeClr val="accent2"/>
                </a:solidFill>
                <a:latin typeface="Arial" panose="020B0604020202020204" pitchFamily="34" charset="0"/>
              </a:rPr>
              <a:t>Where can Providers </a:t>
            </a:r>
            <a:r>
              <a:rPr lang="en-US" sz="1800" b="1" dirty="0">
                <a:solidFill>
                  <a:schemeClr val="accent2"/>
                </a:solidFill>
              </a:rPr>
              <a:t>Access CPGs?</a:t>
            </a:r>
          </a:p>
          <a:p>
            <a:pPr lvl="1"/>
            <a:r>
              <a:rPr lang="en-US" sz="1800" b="0" i="0" u="none" strike="noStrike" baseline="0" dirty="0">
                <a:latin typeface="+mj-lt"/>
              </a:rPr>
              <a:t>Providers and members may access them via the MetroPlusHealth Provider Manual, provider orientations, MetroPlusHealth website (contains the most updated guidelines). They are also available in print upon request. </a:t>
            </a:r>
            <a:r>
              <a:rPr lang="en-US" sz="1800" dirty="0">
                <a:effectLst/>
                <a:latin typeface="+mj-lt"/>
                <a:ea typeface="Calibri" panose="020F0502020204030204" pitchFamily="34" charset="0"/>
              </a:rPr>
              <a:t>Providers can contact the Provider Services Call Center at 1.800.303.9626.</a:t>
            </a:r>
          </a:p>
          <a:p>
            <a:pPr lvl="1"/>
            <a:endParaRPr lang="en-US" sz="1800" dirty="0">
              <a:effectLst/>
              <a:latin typeface="Calibri" panose="020F0502020204030204" pitchFamily="34" charset="0"/>
              <a:ea typeface="Calibri" panose="020F0502020204030204" pitchFamily="34" charset="0"/>
            </a:endParaRPr>
          </a:p>
          <a:p>
            <a:pPr lvl="1"/>
            <a:endParaRPr lang="en-US" sz="1800" dirty="0"/>
          </a:p>
        </p:txBody>
      </p:sp>
    </p:spTree>
    <p:extLst>
      <p:ext uri="{BB962C8B-B14F-4D97-AF65-F5344CB8AC3E}">
        <p14:creationId xmlns:p14="http://schemas.microsoft.com/office/powerpoint/2010/main" val="17082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9F37DE-1D25-4566-81FF-350830F66A35}"/>
              </a:ext>
            </a:extLst>
          </p:cNvPr>
          <p:cNvSpPr>
            <a:spLocks noGrp="1"/>
          </p:cNvSpPr>
          <p:nvPr>
            <p:ph type="title"/>
          </p:nvPr>
        </p:nvSpPr>
        <p:spPr/>
        <p:txBody>
          <a:bodyPr/>
          <a:lstStyle/>
          <a:p>
            <a:r>
              <a:rPr lang="en-US" sz="2400" dirty="0">
                <a:solidFill>
                  <a:schemeClr val="bg1"/>
                </a:solidFill>
              </a:rPr>
              <a:t>Early Periodic Screening Diagnosis &amp; Treatment (EPSDT)/ Child/Teen Health Program (C/THP) Requirements</a:t>
            </a:r>
            <a:endParaRPr lang="en-US" b="1" dirty="0"/>
          </a:p>
        </p:txBody>
      </p:sp>
      <p:sp>
        <p:nvSpPr>
          <p:cNvPr id="2" name="Slide Number Placeholder 1">
            <a:extLst>
              <a:ext uri="{FF2B5EF4-FFF2-40B4-BE49-F238E27FC236}">
                <a16:creationId xmlns:a16="http://schemas.microsoft.com/office/drawing/2014/main" id="{9EA2577E-C42D-4BAC-A2B0-F14AF24F9EA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C3A33-8797-B644-A994-F09AF5F50374}" type="slidenum">
              <a:rPr kumimoji="0" lang="en-US" sz="1200" b="0" i="0" u="none" strike="noStrike" kern="1200" cap="none" spc="0" normalizeH="0" baseline="0" noProof="0" smtClean="0">
                <a:ln>
                  <a:noFill/>
                </a:ln>
                <a:solidFill>
                  <a:prstClr val="white">
                    <a:tint val="75000"/>
                  </a:prstClr>
                </a:solidFill>
                <a:effectLst/>
                <a:uLnTx/>
                <a:uFillTx/>
                <a:latin typeface="Helvetica"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tint val="75000"/>
                </a:prstClr>
              </a:solidFill>
              <a:effectLst/>
              <a:uLnTx/>
              <a:uFillTx/>
              <a:latin typeface="Helvetica" pitchFamily="2" charset="0"/>
              <a:ea typeface="+mn-ea"/>
              <a:cs typeface="+mn-cs"/>
            </a:endParaRPr>
          </a:p>
        </p:txBody>
      </p:sp>
      <p:sp>
        <p:nvSpPr>
          <p:cNvPr id="19" name="TextBox 18">
            <a:extLst>
              <a:ext uri="{FF2B5EF4-FFF2-40B4-BE49-F238E27FC236}">
                <a16:creationId xmlns:a16="http://schemas.microsoft.com/office/drawing/2014/main" id="{E62896FF-3093-B7F2-2F73-3C3CE10B28CD}"/>
              </a:ext>
            </a:extLst>
          </p:cNvPr>
          <p:cNvSpPr txBox="1"/>
          <p:nvPr/>
        </p:nvSpPr>
        <p:spPr>
          <a:xfrm>
            <a:off x="437132" y="2868005"/>
            <a:ext cx="3912440" cy="3416320"/>
          </a:xfrm>
          <a:prstGeom prst="rect">
            <a:avLst/>
          </a:prstGeom>
          <a:noFill/>
        </p:spPr>
        <p:txBody>
          <a:bodyPr wrap="square" rtlCol="0">
            <a:spAutoFit/>
          </a:bodyPr>
          <a:lstStyle/>
          <a:p>
            <a:pPr marL="342900" indent="-342900">
              <a:buFont typeface="Wingdings" panose="05000000000000000000" pitchFamily="2" charset="2"/>
              <a:buChar char="§"/>
            </a:pPr>
            <a:r>
              <a:rPr lang="en-US" sz="1200" dirty="0">
                <a:solidFill>
                  <a:schemeClr val="bg1"/>
                </a:solidFill>
              </a:rPr>
              <a:t>Comprehensive health and developmental history – (including assessment of both physical and mental health development) </a:t>
            </a:r>
          </a:p>
          <a:p>
            <a:pPr marL="342900" indent="-342900">
              <a:buFont typeface="Wingdings" panose="05000000000000000000" pitchFamily="2" charset="2"/>
              <a:buChar char="§"/>
            </a:pPr>
            <a:r>
              <a:rPr lang="en-US" sz="1200" dirty="0">
                <a:solidFill>
                  <a:schemeClr val="bg1"/>
                </a:solidFill>
              </a:rPr>
              <a:t>Immunizations in accordance with the most current New York State or New York City Recommended Childhood Immunization Schedule, as appropriate. (Resource for updates: NYS DOH Immunization Program).</a:t>
            </a:r>
          </a:p>
          <a:p>
            <a:pPr marL="342900" indent="-342900">
              <a:buFont typeface="Wingdings" panose="05000000000000000000" pitchFamily="2" charset="2"/>
              <a:buChar char="§"/>
            </a:pPr>
            <a:r>
              <a:rPr lang="en-US" sz="1200" dirty="0">
                <a:solidFill>
                  <a:schemeClr val="bg1"/>
                </a:solidFill>
              </a:rPr>
              <a:t>Comprehensive unclothed physical exam </a:t>
            </a:r>
          </a:p>
          <a:p>
            <a:pPr marL="342900" indent="-342900">
              <a:buFont typeface="Wingdings" panose="05000000000000000000" pitchFamily="2" charset="2"/>
              <a:buChar char="§"/>
            </a:pPr>
            <a:r>
              <a:rPr lang="en-US" sz="1200" dirty="0">
                <a:solidFill>
                  <a:schemeClr val="bg1"/>
                </a:solidFill>
              </a:rPr>
              <a:t>Laboratory tests as specified (including lead toxicity screening)</a:t>
            </a:r>
          </a:p>
          <a:p>
            <a:pPr marL="342900" indent="-342900">
              <a:buFont typeface="Wingdings" panose="05000000000000000000" pitchFamily="2" charset="2"/>
              <a:buChar char="§"/>
            </a:pPr>
            <a:r>
              <a:rPr lang="en-US" sz="1200" b="0" i="0" dirty="0">
                <a:solidFill>
                  <a:schemeClr val="bg1"/>
                </a:solidFill>
                <a:effectLst/>
              </a:rPr>
              <a:t>Health Education (anticipatory guidance including child development, healthy lifestyles, and accident and disease prevention)</a:t>
            </a:r>
          </a:p>
          <a:p>
            <a:pPr marL="342900" indent="-342900">
              <a:buFont typeface="Wingdings" panose="05000000000000000000" pitchFamily="2" charset="2"/>
              <a:buChar char="§"/>
            </a:pPr>
            <a:r>
              <a:rPr lang="en-US" sz="1200" dirty="0">
                <a:solidFill>
                  <a:schemeClr val="bg1"/>
                </a:solidFill>
              </a:rPr>
              <a:t>Vision Services</a:t>
            </a:r>
          </a:p>
          <a:p>
            <a:pPr marL="342900" indent="-342900">
              <a:buFont typeface="Wingdings" panose="05000000000000000000" pitchFamily="2" charset="2"/>
              <a:buChar char="§"/>
            </a:pPr>
            <a:r>
              <a:rPr lang="en-US" sz="1200" b="0" i="0" dirty="0">
                <a:solidFill>
                  <a:schemeClr val="bg1"/>
                </a:solidFill>
                <a:effectLst/>
              </a:rPr>
              <a:t>Dental Services</a:t>
            </a:r>
          </a:p>
          <a:p>
            <a:pPr marL="342900" indent="-342900">
              <a:buFont typeface="Wingdings" panose="05000000000000000000" pitchFamily="2" charset="2"/>
              <a:buChar char="§"/>
            </a:pPr>
            <a:r>
              <a:rPr lang="en-US" sz="1200" dirty="0">
                <a:solidFill>
                  <a:schemeClr val="bg1"/>
                </a:solidFill>
              </a:rPr>
              <a:t>Hearing Services</a:t>
            </a:r>
            <a:endParaRPr lang="en-US" sz="1200" b="0" i="0" dirty="0">
              <a:solidFill>
                <a:schemeClr val="bg1"/>
              </a:solidFill>
              <a:effectLst/>
            </a:endParaRPr>
          </a:p>
          <a:p>
            <a:pPr marL="342900" indent="-342900">
              <a:buFont typeface="Wingdings" panose="05000000000000000000" pitchFamily="2" charset="2"/>
              <a:buChar char="§"/>
            </a:pPr>
            <a:endParaRPr lang="en-US" sz="1200" dirty="0">
              <a:solidFill>
                <a:schemeClr val="bg1"/>
              </a:solidFill>
            </a:endParaRPr>
          </a:p>
        </p:txBody>
      </p:sp>
      <p:sp>
        <p:nvSpPr>
          <p:cNvPr id="20" name="Rectangle 19">
            <a:extLst>
              <a:ext uri="{FF2B5EF4-FFF2-40B4-BE49-F238E27FC236}">
                <a16:creationId xmlns:a16="http://schemas.microsoft.com/office/drawing/2014/main" id="{F915E43D-E986-0FE7-F8E1-FDD48F482E12}"/>
              </a:ext>
            </a:extLst>
          </p:cNvPr>
          <p:cNvSpPr/>
          <p:nvPr/>
        </p:nvSpPr>
        <p:spPr>
          <a:xfrm>
            <a:off x="4533596" y="2264823"/>
            <a:ext cx="3291459" cy="349470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EE0B1BA4-2432-E72E-840C-499E75B848BC}"/>
              </a:ext>
            </a:extLst>
          </p:cNvPr>
          <p:cNvSpPr/>
          <p:nvPr/>
        </p:nvSpPr>
        <p:spPr>
          <a:xfrm>
            <a:off x="7976312" y="2266787"/>
            <a:ext cx="3291459" cy="187770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C8DA86E9-CB22-044F-0722-C183231FC50F}"/>
              </a:ext>
            </a:extLst>
          </p:cNvPr>
          <p:cNvSpPr txBox="1"/>
          <p:nvPr/>
        </p:nvSpPr>
        <p:spPr>
          <a:xfrm>
            <a:off x="4349572" y="2857392"/>
            <a:ext cx="3291459" cy="156966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bg1"/>
                </a:solidFill>
              </a:rPr>
              <a:t>When a screening examination indicates the need for further evaluation of an individual’s health, provide diagnostic services or refer when appropriate.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bg1"/>
                </a:solidFill>
              </a:rPr>
              <a:t>Any necessary referrals and follow-up should be made without delay to make sure that the Medicaid member receives a complete diagnostic evaluation. </a:t>
            </a: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23" name="TextBox 22">
            <a:extLst>
              <a:ext uri="{FF2B5EF4-FFF2-40B4-BE49-F238E27FC236}">
                <a16:creationId xmlns:a16="http://schemas.microsoft.com/office/drawing/2014/main" id="{72F42F6F-F1E1-5D64-FA44-106739A56F02}"/>
              </a:ext>
            </a:extLst>
          </p:cNvPr>
          <p:cNvSpPr txBox="1"/>
          <p:nvPr/>
        </p:nvSpPr>
        <p:spPr>
          <a:xfrm>
            <a:off x="7825055" y="2857392"/>
            <a:ext cx="3258692" cy="1015663"/>
          </a:xfrm>
          <a:prstGeom prst="rect">
            <a:avLst/>
          </a:prstGeom>
          <a:noFill/>
        </p:spPr>
        <p:txBody>
          <a:bodyPr wrap="square" rtlCol="0">
            <a:spAutoFit/>
          </a:bodyPr>
          <a:lstStyle/>
          <a:p>
            <a:pPr marL="342900" indent="-342900">
              <a:buFont typeface="Arial" panose="020B0604020202020204" pitchFamily="34" charset="0"/>
              <a:buChar char="•"/>
            </a:pPr>
            <a:r>
              <a:rPr lang="en-US" sz="1200" dirty="0">
                <a:solidFill>
                  <a:schemeClr val="bg1"/>
                </a:solidFill>
              </a:rPr>
              <a:t>Provide treatment or other measures (or refer when appropriate) to correct or ameliorate defects, medical conditions, or mental illness discovered by screening services.</a:t>
            </a:r>
            <a:endParaRPr kumimoji="0" lang="en-US" sz="1200" i="0" u="none" strike="noStrike" kern="1200" cap="none" spc="0" normalizeH="0" baseline="0" noProof="0" dirty="0">
              <a:ln>
                <a:noFill/>
              </a:ln>
              <a:solidFill>
                <a:schemeClr val="bg1"/>
              </a:solidFill>
              <a:effectLst/>
              <a:uLnTx/>
              <a:uFillTx/>
              <a:ea typeface="+mn-ea"/>
              <a:cs typeface="+mn-cs"/>
            </a:endParaRPr>
          </a:p>
        </p:txBody>
      </p:sp>
      <p:sp>
        <p:nvSpPr>
          <p:cNvPr id="24" name="TextBox 23">
            <a:extLst>
              <a:ext uri="{FF2B5EF4-FFF2-40B4-BE49-F238E27FC236}">
                <a16:creationId xmlns:a16="http://schemas.microsoft.com/office/drawing/2014/main" id="{875E4130-5779-E3C2-F61B-4ADC9402D676}"/>
              </a:ext>
            </a:extLst>
          </p:cNvPr>
          <p:cNvSpPr txBox="1"/>
          <p:nvPr/>
        </p:nvSpPr>
        <p:spPr>
          <a:xfrm>
            <a:off x="966696" y="2041097"/>
            <a:ext cx="285331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prstClr val="black">
                    <a:lumMod val="65000"/>
                    <a:lumOff val="35000"/>
                  </a:prstClr>
                </a:solidFill>
                <a:latin typeface="Calibri" panose="020F0502020204030204"/>
              </a:rPr>
              <a:t>Screening Services</a:t>
            </a:r>
            <a:endParaRPr kumimoji="0" lang="en-US" sz="1100" b="0" i="1"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endParaRPr>
          </a:p>
        </p:txBody>
      </p:sp>
      <p:sp>
        <p:nvSpPr>
          <p:cNvPr id="17" name="Arrow: Chevron 16">
            <a:extLst>
              <a:ext uri="{FF2B5EF4-FFF2-40B4-BE49-F238E27FC236}">
                <a16:creationId xmlns:a16="http://schemas.microsoft.com/office/drawing/2014/main" id="{BE4F445D-04D9-4ADF-AFE5-5EE46DE4A02C}"/>
              </a:ext>
            </a:extLst>
          </p:cNvPr>
          <p:cNvSpPr/>
          <p:nvPr/>
        </p:nvSpPr>
        <p:spPr>
          <a:xfrm>
            <a:off x="691971" y="1757425"/>
            <a:ext cx="3657601" cy="962024"/>
          </a:xfrm>
          <a:prstGeom prst="chevron">
            <a:avLst/>
          </a:prstGeom>
          <a:solidFill>
            <a:schemeClr val="accent4">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Calibri" panose="020F0502020204030204"/>
                <a:ea typeface="+mn-ea"/>
                <a:cs typeface="+mn-cs"/>
              </a:rPr>
              <a:t>Screening Services</a:t>
            </a:r>
          </a:p>
        </p:txBody>
      </p:sp>
      <p:sp>
        <p:nvSpPr>
          <p:cNvPr id="27" name="Arrow: Chevron 26">
            <a:extLst>
              <a:ext uri="{FF2B5EF4-FFF2-40B4-BE49-F238E27FC236}">
                <a16:creationId xmlns:a16="http://schemas.microsoft.com/office/drawing/2014/main" id="{D6970297-DEDE-4F1D-8930-6210411B1DAE}"/>
              </a:ext>
            </a:extLst>
          </p:cNvPr>
          <p:cNvSpPr/>
          <p:nvPr/>
        </p:nvSpPr>
        <p:spPr>
          <a:xfrm>
            <a:off x="4499687" y="1792222"/>
            <a:ext cx="3476625" cy="962022"/>
          </a:xfrm>
          <a:prstGeom prst="chevron">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Calibri" panose="020F0502020204030204"/>
                <a:ea typeface="+mn-ea"/>
                <a:cs typeface="+mn-cs"/>
              </a:rPr>
              <a:t>Diagnostic Services</a:t>
            </a:r>
          </a:p>
        </p:txBody>
      </p:sp>
      <p:sp>
        <p:nvSpPr>
          <p:cNvPr id="28" name="Arrow: Chevron 27">
            <a:extLst>
              <a:ext uri="{FF2B5EF4-FFF2-40B4-BE49-F238E27FC236}">
                <a16:creationId xmlns:a16="http://schemas.microsoft.com/office/drawing/2014/main" id="{1C164AAD-98D6-44DF-9D64-EFBEA06578A4}"/>
              </a:ext>
            </a:extLst>
          </p:cNvPr>
          <p:cNvSpPr/>
          <p:nvPr/>
        </p:nvSpPr>
        <p:spPr>
          <a:xfrm>
            <a:off x="8101104" y="1743956"/>
            <a:ext cx="3124200" cy="962021"/>
          </a:xfrm>
          <a:prstGeom prst="chevron">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Calibri" panose="020F0502020204030204"/>
                <a:ea typeface="+mn-ea"/>
                <a:cs typeface="+mn-cs"/>
              </a:rPr>
              <a:t>Treatment</a:t>
            </a:r>
          </a:p>
        </p:txBody>
      </p:sp>
      <p:sp>
        <p:nvSpPr>
          <p:cNvPr id="29" name="TextBox 28">
            <a:extLst>
              <a:ext uri="{FF2B5EF4-FFF2-40B4-BE49-F238E27FC236}">
                <a16:creationId xmlns:a16="http://schemas.microsoft.com/office/drawing/2014/main" id="{10BFF8A9-616E-40FF-8246-2CB3663B3E27}"/>
              </a:ext>
            </a:extLst>
          </p:cNvPr>
          <p:cNvSpPr txBox="1"/>
          <p:nvPr/>
        </p:nvSpPr>
        <p:spPr>
          <a:xfrm>
            <a:off x="333374" y="1142994"/>
            <a:ext cx="11858625" cy="523220"/>
          </a:xfrm>
          <a:prstGeom prst="rect">
            <a:avLst/>
          </a:prstGeom>
          <a:noFill/>
        </p:spPr>
        <p:txBody>
          <a:bodyPr wrap="square">
            <a:spAutoFit/>
          </a:bodyPr>
          <a:lstStyle/>
          <a:p>
            <a:r>
              <a:rPr lang="en-US" sz="1400" b="0" i="0" dirty="0">
                <a:solidFill>
                  <a:schemeClr val="bg1"/>
                </a:solidFill>
                <a:effectLst/>
                <a:latin typeface="+mn-lt"/>
              </a:rPr>
              <a:t>The EPSDT benefit provides comprehensive and preventive health care services for children under age 21 who are enrolled in Medicaid. EPSDT is key to ensuring that children and adolescents receive appropriate preventive, dental, mental health, developmental, and specialty services</a:t>
            </a:r>
            <a:endParaRPr lang="en-US" sz="1400" dirty="0">
              <a:solidFill>
                <a:schemeClr val="bg1"/>
              </a:solidFill>
            </a:endParaRPr>
          </a:p>
        </p:txBody>
      </p:sp>
      <p:sp>
        <p:nvSpPr>
          <p:cNvPr id="30" name="TextBox 29">
            <a:extLst>
              <a:ext uri="{FF2B5EF4-FFF2-40B4-BE49-F238E27FC236}">
                <a16:creationId xmlns:a16="http://schemas.microsoft.com/office/drawing/2014/main" id="{D74A78A5-F9F9-47BD-A98A-9D3283676667}"/>
              </a:ext>
            </a:extLst>
          </p:cNvPr>
          <p:cNvSpPr txBox="1"/>
          <p:nvPr/>
        </p:nvSpPr>
        <p:spPr>
          <a:xfrm>
            <a:off x="7556344" y="4704131"/>
            <a:ext cx="4131393" cy="276999"/>
          </a:xfrm>
          <a:prstGeom prst="rect">
            <a:avLst/>
          </a:prstGeom>
          <a:noFill/>
        </p:spPr>
        <p:txBody>
          <a:bodyPr wrap="square" rtlCol="0">
            <a:spAutoFit/>
          </a:bodyPr>
          <a:lstStyle/>
          <a:p>
            <a:pPr marL="228600"/>
            <a:endParaRPr kumimoji="0" lang="en-US" sz="1200" i="0" u="none" strike="noStrike" kern="1200" cap="none" spc="0" normalizeH="0" baseline="0" noProof="0" dirty="0">
              <a:ln>
                <a:noFill/>
              </a:ln>
              <a:solidFill>
                <a:schemeClr val="bg1"/>
              </a:solidFill>
              <a:effectLst/>
              <a:uLnTx/>
              <a:uFillTx/>
              <a:ea typeface="+mn-ea"/>
              <a:cs typeface="+mn-cs"/>
            </a:endParaRPr>
          </a:p>
        </p:txBody>
      </p:sp>
    </p:spTree>
    <p:extLst>
      <p:ext uri="{BB962C8B-B14F-4D97-AF65-F5344CB8AC3E}">
        <p14:creationId xmlns:p14="http://schemas.microsoft.com/office/powerpoint/2010/main" val="533199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9F37DE-1D25-4566-81FF-350830F66A35}"/>
              </a:ext>
            </a:extLst>
          </p:cNvPr>
          <p:cNvSpPr>
            <a:spLocks noGrp="1"/>
          </p:cNvSpPr>
          <p:nvPr>
            <p:ph type="title"/>
          </p:nvPr>
        </p:nvSpPr>
        <p:spPr/>
        <p:txBody>
          <a:bodyPr/>
          <a:lstStyle/>
          <a:p>
            <a:r>
              <a:rPr lang="en-US" sz="2400" dirty="0">
                <a:solidFill>
                  <a:schemeClr val="bg1"/>
                </a:solidFill>
              </a:rPr>
              <a:t>Early Periodic Screening Diagnosis &amp; Treatment (EPSDT)/ Child/Teen Health Program (C/THP) Requirements</a:t>
            </a:r>
            <a:endParaRPr lang="en-US" b="1" dirty="0"/>
          </a:p>
        </p:txBody>
      </p:sp>
      <p:sp>
        <p:nvSpPr>
          <p:cNvPr id="2" name="Slide Number Placeholder 1">
            <a:extLst>
              <a:ext uri="{FF2B5EF4-FFF2-40B4-BE49-F238E27FC236}">
                <a16:creationId xmlns:a16="http://schemas.microsoft.com/office/drawing/2014/main" id="{9EA2577E-C42D-4BAC-A2B0-F14AF24F9EA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C3A33-8797-B644-A994-F09AF5F50374}" type="slidenum">
              <a:rPr kumimoji="0" lang="en-US" sz="1200" b="0" i="0" u="none" strike="noStrike" kern="1200" cap="none" spc="0" normalizeH="0" baseline="0" noProof="0" smtClean="0">
                <a:ln>
                  <a:noFill/>
                </a:ln>
                <a:solidFill>
                  <a:prstClr val="white">
                    <a:tint val="75000"/>
                  </a:prstClr>
                </a:solidFill>
                <a:effectLst/>
                <a:uLnTx/>
                <a:uFillTx/>
                <a:latin typeface="Helvetica"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white">
                  <a:tint val="75000"/>
                </a:prstClr>
              </a:solidFill>
              <a:effectLst/>
              <a:uLnTx/>
              <a:uFillTx/>
              <a:latin typeface="Helvetica" pitchFamily="2" charset="0"/>
              <a:ea typeface="+mn-ea"/>
              <a:cs typeface="+mn-cs"/>
            </a:endParaRPr>
          </a:p>
        </p:txBody>
      </p:sp>
      <p:sp>
        <p:nvSpPr>
          <p:cNvPr id="19" name="TextBox 18">
            <a:extLst>
              <a:ext uri="{FF2B5EF4-FFF2-40B4-BE49-F238E27FC236}">
                <a16:creationId xmlns:a16="http://schemas.microsoft.com/office/drawing/2014/main" id="{E62896FF-3093-B7F2-2F73-3C3CE10B28CD}"/>
              </a:ext>
            </a:extLst>
          </p:cNvPr>
          <p:cNvSpPr txBox="1"/>
          <p:nvPr/>
        </p:nvSpPr>
        <p:spPr>
          <a:xfrm>
            <a:off x="41449" y="2852252"/>
            <a:ext cx="3091957" cy="2862322"/>
          </a:xfrm>
          <a:prstGeom prst="rect">
            <a:avLst/>
          </a:prstGeom>
          <a:noFill/>
        </p:spPr>
        <p:txBody>
          <a:bodyPr wrap="square" rtlCol="0">
            <a:spAutoFit/>
          </a:bodyPr>
          <a:lstStyle/>
          <a:p>
            <a:pPr marL="342900" indent="-342900">
              <a:buFont typeface="Wingdings" panose="05000000000000000000" pitchFamily="2" charset="2"/>
              <a:buChar char="§"/>
            </a:pPr>
            <a:r>
              <a:rPr lang="en-US" sz="1200" dirty="0">
                <a:solidFill>
                  <a:schemeClr val="bg1"/>
                </a:solidFill>
              </a:rPr>
              <a:t>Inform all Medicaid-eligible individuals under age 21 that EPSDT services are available and of the need for age-appropriate immunizations;</a:t>
            </a:r>
          </a:p>
          <a:p>
            <a:pPr marL="342900" indent="-342900">
              <a:buFont typeface="Wingdings" panose="05000000000000000000" pitchFamily="2" charset="2"/>
              <a:buChar char="§"/>
            </a:pPr>
            <a:r>
              <a:rPr lang="en-US" sz="1200" dirty="0">
                <a:solidFill>
                  <a:schemeClr val="bg1"/>
                </a:solidFill>
              </a:rPr>
              <a:t>Provide or arrange for the provision of screening services for all children;</a:t>
            </a:r>
          </a:p>
          <a:p>
            <a:pPr marL="342900" indent="-342900">
              <a:buFont typeface="Wingdings" panose="05000000000000000000" pitchFamily="2" charset="2"/>
              <a:buChar char="§"/>
            </a:pPr>
            <a:r>
              <a:rPr lang="en-US" sz="1200" b="0" i="0" dirty="0">
                <a:solidFill>
                  <a:schemeClr val="bg1"/>
                </a:solidFill>
                <a:effectLst/>
              </a:rPr>
              <a:t>Arrange (directly or through referral) for corrective treatment as determined by child health screenings; and  </a:t>
            </a:r>
          </a:p>
          <a:p>
            <a:pPr marL="342900" indent="-342900">
              <a:buFont typeface="Wingdings" panose="05000000000000000000" pitchFamily="2" charset="2"/>
              <a:buChar char="§"/>
            </a:pPr>
            <a:r>
              <a:rPr lang="en-US" sz="1200" b="0" i="0" dirty="0">
                <a:solidFill>
                  <a:schemeClr val="bg1"/>
                </a:solidFill>
                <a:effectLst/>
              </a:rPr>
              <a:t>Report EPSDT performance information annually via </a:t>
            </a:r>
            <a:r>
              <a:rPr lang="en-US" sz="1200" b="0" i="0" u="sng" dirty="0">
                <a:solidFill>
                  <a:schemeClr val="bg1"/>
                </a:solidFill>
                <a:effectLst/>
                <a:hlinkClick r:id="rId2" tooltip="form-416">
                  <a:extLst>
                    <a:ext uri="{A12FA001-AC4F-418D-AE19-62706E023703}">
                      <ahyp:hlinkClr xmlns:ahyp="http://schemas.microsoft.com/office/drawing/2018/hyperlinkcolor" val="tx"/>
                    </a:ext>
                  </a:extLst>
                </a:hlinkClick>
              </a:rPr>
              <a:t>Form CMS-416</a:t>
            </a:r>
            <a:endParaRPr lang="en-US" sz="1200" dirty="0">
              <a:solidFill>
                <a:schemeClr val="bg1"/>
              </a:solidFill>
            </a:endParaRPr>
          </a:p>
          <a:p>
            <a:pPr marL="342900" indent="-342900">
              <a:buFont typeface="Wingdings" panose="05000000000000000000" pitchFamily="2" charset="2"/>
              <a:buChar char="§"/>
            </a:pPr>
            <a:endParaRPr lang="en-US" sz="1200" b="0" i="0" dirty="0">
              <a:solidFill>
                <a:schemeClr val="bg1"/>
              </a:solidFill>
              <a:effectLst/>
            </a:endParaRPr>
          </a:p>
          <a:p>
            <a:pPr marL="342900" indent="-342900">
              <a:buFont typeface="Wingdings" panose="05000000000000000000" pitchFamily="2" charset="2"/>
              <a:buChar char="§"/>
            </a:pPr>
            <a:endParaRPr lang="en-US" sz="1200" dirty="0">
              <a:solidFill>
                <a:schemeClr val="bg1"/>
              </a:solidFill>
            </a:endParaRPr>
          </a:p>
        </p:txBody>
      </p:sp>
      <p:sp>
        <p:nvSpPr>
          <p:cNvPr id="20" name="Rectangle 19">
            <a:extLst>
              <a:ext uri="{FF2B5EF4-FFF2-40B4-BE49-F238E27FC236}">
                <a16:creationId xmlns:a16="http://schemas.microsoft.com/office/drawing/2014/main" id="{F915E43D-E986-0FE7-F8E1-FDD48F482E12}"/>
              </a:ext>
            </a:extLst>
          </p:cNvPr>
          <p:cNvSpPr/>
          <p:nvPr/>
        </p:nvSpPr>
        <p:spPr>
          <a:xfrm>
            <a:off x="3211402" y="2852252"/>
            <a:ext cx="2513124" cy="2473563"/>
          </a:xfrm>
          <a:prstGeom prst="rect">
            <a:avLst/>
          </a:prstGeom>
          <a:solidFill>
            <a:schemeClr val="tx1">
              <a:lumMod val="9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EE0B1BA4-2432-E72E-840C-499E75B848BC}"/>
              </a:ext>
            </a:extLst>
          </p:cNvPr>
          <p:cNvSpPr/>
          <p:nvPr/>
        </p:nvSpPr>
        <p:spPr>
          <a:xfrm>
            <a:off x="9008970" y="2852252"/>
            <a:ext cx="2354355" cy="2516869"/>
          </a:xfrm>
          <a:prstGeom prst="rect">
            <a:avLst/>
          </a:prstGeom>
          <a:solidFill>
            <a:schemeClr val="tx1">
              <a:lumMod val="9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lvl="0" indent="-171450">
              <a:buFont typeface="Arial" panose="020B0604020202020204" pitchFamily="34" charset="0"/>
              <a:buChar char="•"/>
              <a:defRPr/>
            </a:pPr>
            <a:r>
              <a:rPr lang="en-US" sz="1200" dirty="0">
                <a:solidFill>
                  <a:schemeClr val="bg1"/>
                </a:solidFill>
                <a:latin typeface="+mj-lt"/>
              </a:rPr>
              <a:t>While substantial environmental improvements have been made to reduce exposure to lead, there are still over 4 million children estimated to </a:t>
            </a:r>
            <a:r>
              <a:rPr lang="en-US" sz="1200" b="0" i="0" dirty="0">
                <a:solidFill>
                  <a:schemeClr val="bg1"/>
                </a:solidFill>
                <a:effectLst/>
                <a:latin typeface="+mj-lt"/>
              </a:rPr>
              <a:t>reside in housing where they are exposed to lead. </a:t>
            </a:r>
          </a:p>
          <a:p>
            <a:pPr marL="171450" lvl="0" indent="-171450">
              <a:buFont typeface="Arial" panose="020B0604020202020204" pitchFamily="34" charset="0"/>
              <a:buChar char="•"/>
              <a:defRPr/>
            </a:pPr>
            <a:r>
              <a:rPr lang="en-US" sz="1200" b="0" i="0" dirty="0">
                <a:solidFill>
                  <a:schemeClr val="bg1"/>
                </a:solidFill>
                <a:effectLst/>
                <a:latin typeface="+mj-lt"/>
              </a:rPr>
              <a:t>Learn more about </a:t>
            </a:r>
            <a:r>
              <a:rPr lang="en-US" sz="1200" b="0" i="0" u="sng" dirty="0">
                <a:solidFill>
                  <a:schemeClr val="bg1"/>
                </a:solidFill>
                <a:effectLst/>
                <a:latin typeface="+mj-lt"/>
                <a:hlinkClick r:id="rId3" tooltip="Lead Screening">
                  <a:extLst>
                    <a:ext uri="{A12FA001-AC4F-418D-AE19-62706E023703}">
                      <ahyp:hlinkClr xmlns:ahyp="http://schemas.microsoft.com/office/drawing/2018/hyperlinkcolor" val="tx"/>
                    </a:ext>
                  </a:extLst>
                </a:hlinkClick>
              </a:rPr>
              <a:t>Medicaid lead screening policy</a:t>
            </a:r>
            <a:r>
              <a:rPr lang="en-US" sz="1200" b="0" i="0" dirty="0">
                <a:solidFill>
                  <a:schemeClr val="bg1"/>
                </a:solidFill>
                <a:effectLst/>
                <a:latin typeface="+mj-lt"/>
              </a:rPr>
              <a:t>.</a:t>
            </a:r>
            <a:endParaRPr kumimoji="0" lang="en-US" sz="1200" b="0" i="0" u="none" strike="noStrike" kern="1200" cap="none" spc="0" normalizeH="0" baseline="0" noProof="0" dirty="0">
              <a:ln>
                <a:noFill/>
              </a:ln>
              <a:solidFill>
                <a:schemeClr val="bg1"/>
              </a:solidFill>
              <a:effectLst/>
              <a:uLnTx/>
              <a:uFillTx/>
              <a:latin typeface="+mj-lt"/>
              <a:ea typeface="+mn-ea"/>
              <a:cs typeface="+mn-cs"/>
            </a:endParaRPr>
          </a:p>
        </p:txBody>
      </p:sp>
      <p:sp>
        <p:nvSpPr>
          <p:cNvPr id="22" name="TextBox 21">
            <a:extLst>
              <a:ext uri="{FF2B5EF4-FFF2-40B4-BE49-F238E27FC236}">
                <a16:creationId xmlns:a16="http://schemas.microsoft.com/office/drawing/2014/main" id="{C8DA86E9-CB22-044F-0722-C183231FC50F}"/>
              </a:ext>
            </a:extLst>
          </p:cNvPr>
          <p:cNvSpPr txBox="1"/>
          <p:nvPr/>
        </p:nvSpPr>
        <p:spPr>
          <a:xfrm>
            <a:off x="3145202" y="2883436"/>
            <a:ext cx="2579324" cy="212365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bg1"/>
                </a:solidFill>
              </a:rPr>
              <a:t>Providers must follow the most current version of the American Academy of Pediatrics (AAP): Recommendations for Preventive Pediatric Health Care – Bright Futures/American Academy of Pediatrics.</a:t>
            </a:r>
            <a:r>
              <a:rPr lang="en-US" sz="1200" b="0" i="0" dirty="0">
                <a:solidFill>
                  <a:schemeClr val="bg1"/>
                </a:solidFill>
                <a:effectLst/>
                <a:latin typeface="Source Sans Pro" panose="020B0503030403020204" pitchFamily="34" charset="0"/>
              </a:rPr>
              <a:t> </a:t>
            </a:r>
            <a:r>
              <a:rPr kumimoji="0" lang="en-US" sz="1200" b="1" i="0" u="none" strike="noStrike" kern="1200" cap="none" spc="0" normalizeH="0" baseline="0" noProof="0" dirty="0">
                <a:ln>
                  <a:noFill/>
                </a:ln>
                <a:solidFill>
                  <a:srgbClr val="0065B2"/>
                </a:solidFill>
                <a:effectLst/>
                <a:uLnTx/>
                <a:uFillTx/>
                <a:latin typeface="Calibri" panose="020F0502020204030204"/>
                <a:ea typeface="+mn-ea"/>
                <a:cs typeface="+mn-cs"/>
                <a:hlinkClick r:id="rId4">
                  <a:extLst>
                    <a:ext uri="{A12FA001-AC4F-418D-AE19-62706E023703}">
                      <ahyp:hlinkClr xmlns:ahyp="http://schemas.microsoft.com/office/drawing/2018/hyperlinkcolor" val="tx"/>
                    </a:ext>
                  </a:extLst>
                </a:hlinkClick>
              </a:rPr>
              <a:t>https://brightfutures.aap.org/Pages/default.</a:t>
            </a:r>
            <a:r>
              <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hlinkClick r:id="rId4">
                  <a:extLst>
                    <a:ext uri="{A12FA001-AC4F-418D-AE19-62706E023703}">
                      <ahyp:hlinkClr xmlns:ahyp="http://schemas.microsoft.com/office/drawing/2018/hyperlinkcolor" val="tx"/>
                    </a:ext>
                  </a:extLst>
                </a:hlinkClick>
              </a:rPr>
              <a:t>aspx</a:t>
            </a: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solidFill>
                <a:schemeClr val="bg1"/>
              </a:solidFill>
              <a:latin typeface="Calibri" panose="020F0502020204030204"/>
            </a:endParaRPr>
          </a:p>
          <a:p>
            <a:pPr marR="0" lvl="0" algn="l" defTabSz="914400" rtl="0" eaLnBrk="1" fontAlgn="auto" latinLnBrk="0" hangingPunct="1">
              <a:lnSpc>
                <a:spcPct val="100000"/>
              </a:lnSpc>
              <a:spcBef>
                <a:spcPts val="0"/>
              </a:spcBef>
              <a:spcAft>
                <a:spcPts val="0"/>
              </a:spcAft>
              <a:buClrTx/>
              <a:buSzTx/>
              <a:tabLst/>
              <a:defRPr/>
            </a:pP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23" name="TextBox 22">
            <a:extLst>
              <a:ext uri="{FF2B5EF4-FFF2-40B4-BE49-F238E27FC236}">
                <a16:creationId xmlns:a16="http://schemas.microsoft.com/office/drawing/2014/main" id="{72F42F6F-F1E1-5D64-FA44-106739A56F02}"/>
              </a:ext>
            </a:extLst>
          </p:cNvPr>
          <p:cNvSpPr txBox="1"/>
          <p:nvPr/>
        </p:nvSpPr>
        <p:spPr>
          <a:xfrm>
            <a:off x="5996279" y="2832826"/>
            <a:ext cx="2934695" cy="2492990"/>
          </a:xfrm>
          <a:prstGeom prst="rect">
            <a:avLst/>
          </a:prstGeom>
          <a:noFill/>
        </p:spPr>
        <p:txBody>
          <a:bodyPr wrap="square" rtlCol="0">
            <a:spAutoFit/>
          </a:bodyPr>
          <a:lstStyle/>
          <a:p>
            <a:pPr marL="342900" indent="-342900">
              <a:buFont typeface="Arial" panose="020B0604020202020204" pitchFamily="34" charset="0"/>
              <a:buChar char="•"/>
            </a:pPr>
            <a:r>
              <a:rPr lang="en-US" sz="1200" b="0" i="0" dirty="0">
                <a:solidFill>
                  <a:schemeClr val="bg1"/>
                </a:solidFill>
                <a:effectLst/>
              </a:rPr>
              <a:t>Periodic developmental and behavioral screening during early childhood is essential to identify possible delays in growth and development. </a:t>
            </a:r>
          </a:p>
          <a:p>
            <a:pPr marL="342900" indent="-342900">
              <a:buFont typeface="Arial" panose="020B0604020202020204" pitchFamily="34" charset="0"/>
              <a:buChar char="•"/>
            </a:pPr>
            <a:r>
              <a:rPr lang="en-US" sz="1200" b="0" i="0" dirty="0">
                <a:solidFill>
                  <a:schemeClr val="bg1"/>
                </a:solidFill>
                <a:effectLst/>
              </a:rPr>
              <a:t>These screenings are required for children enrolled in Medicaid and are also covered for children enrolled in CHIP.</a:t>
            </a:r>
          </a:p>
          <a:p>
            <a:pPr marL="342900" indent="-342900">
              <a:buFont typeface="Arial" panose="020B0604020202020204" pitchFamily="34" charset="0"/>
              <a:buChar char="•"/>
            </a:pPr>
            <a:r>
              <a:rPr lang="en-US" sz="1200" b="0" i="0" dirty="0">
                <a:solidFill>
                  <a:schemeClr val="bg1"/>
                </a:solidFill>
                <a:effectLst/>
              </a:rPr>
              <a:t>This </a:t>
            </a:r>
            <a:r>
              <a:rPr lang="en-US" sz="1200" b="0" i="0" u="sng" dirty="0">
                <a:solidFill>
                  <a:schemeClr val="bg1"/>
                </a:solidFill>
                <a:effectLst/>
                <a:hlinkClick r:id="rId5" tooltip="cms_fact_sheet_dev_screening.pdf">
                  <a:extLst>
                    <a:ext uri="{A12FA001-AC4F-418D-AE19-62706E023703}">
                      <ahyp:hlinkClr xmlns:ahyp="http://schemas.microsoft.com/office/drawing/2018/hyperlinkcolor" val="tx"/>
                    </a:ext>
                  </a:extLst>
                </a:hlinkClick>
              </a:rPr>
              <a:t>CMS Fact Sheet</a:t>
            </a:r>
            <a:r>
              <a:rPr lang="en-US" sz="1200" b="0" i="0" dirty="0">
                <a:solidFill>
                  <a:schemeClr val="bg1"/>
                </a:solidFill>
                <a:effectLst/>
              </a:rPr>
              <a:t> describes CMS resources to support states in ensuring enrolled children receive these screenings. </a:t>
            </a:r>
            <a:endParaRPr kumimoji="0" lang="en-US" sz="1200" i="0" u="none" strike="noStrike" kern="1200" cap="none" spc="0" normalizeH="0" baseline="0" noProof="0" dirty="0">
              <a:ln>
                <a:noFill/>
              </a:ln>
              <a:solidFill>
                <a:schemeClr val="bg1"/>
              </a:solidFill>
              <a:effectLst/>
              <a:uLnTx/>
              <a:uFillTx/>
              <a:ea typeface="+mn-ea"/>
              <a:cs typeface="+mn-cs"/>
            </a:endParaRPr>
          </a:p>
        </p:txBody>
      </p:sp>
      <p:sp>
        <p:nvSpPr>
          <p:cNvPr id="17" name="Arrow: Chevron 16">
            <a:extLst>
              <a:ext uri="{FF2B5EF4-FFF2-40B4-BE49-F238E27FC236}">
                <a16:creationId xmlns:a16="http://schemas.microsoft.com/office/drawing/2014/main" id="{BE4F445D-04D9-4ADF-AFE5-5EE46DE4A02C}"/>
              </a:ext>
            </a:extLst>
          </p:cNvPr>
          <p:cNvSpPr/>
          <p:nvPr/>
        </p:nvSpPr>
        <p:spPr>
          <a:xfrm>
            <a:off x="172945" y="1854682"/>
            <a:ext cx="3128655" cy="962024"/>
          </a:xfrm>
          <a:prstGeom prst="chevron">
            <a:avLst/>
          </a:prstGeom>
          <a:solidFill>
            <a:schemeClr val="accent4">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Calibri" panose="020F0502020204030204"/>
                <a:ea typeface="+mn-ea"/>
                <a:cs typeface="+mn-cs"/>
              </a:rPr>
              <a:t>State Program Guidelines</a:t>
            </a:r>
          </a:p>
        </p:txBody>
      </p:sp>
      <p:sp>
        <p:nvSpPr>
          <p:cNvPr id="27" name="Arrow: Chevron 26">
            <a:extLst>
              <a:ext uri="{FF2B5EF4-FFF2-40B4-BE49-F238E27FC236}">
                <a16:creationId xmlns:a16="http://schemas.microsoft.com/office/drawing/2014/main" id="{D6970297-DEDE-4F1D-8930-6210411B1DAE}"/>
              </a:ext>
            </a:extLst>
          </p:cNvPr>
          <p:cNvSpPr/>
          <p:nvPr/>
        </p:nvSpPr>
        <p:spPr>
          <a:xfrm>
            <a:off x="3063955" y="1854684"/>
            <a:ext cx="3124200" cy="962022"/>
          </a:xfrm>
          <a:prstGeom prst="chevron">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Calibri" panose="020F0502020204030204"/>
              </a:rPr>
              <a:t>Periodicity Schedule</a:t>
            </a:r>
            <a:endParaRPr kumimoji="0" lang="en-US" sz="1600" b="0"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28" name="Arrow: Chevron 27">
            <a:extLst>
              <a:ext uri="{FF2B5EF4-FFF2-40B4-BE49-F238E27FC236}">
                <a16:creationId xmlns:a16="http://schemas.microsoft.com/office/drawing/2014/main" id="{1C164AAD-98D6-44DF-9D64-EFBEA06578A4}"/>
              </a:ext>
            </a:extLst>
          </p:cNvPr>
          <p:cNvSpPr/>
          <p:nvPr/>
        </p:nvSpPr>
        <p:spPr>
          <a:xfrm>
            <a:off x="5954965" y="1840907"/>
            <a:ext cx="3124200" cy="962021"/>
          </a:xfrm>
          <a:prstGeom prst="chevron">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Calibri" panose="020F0502020204030204"/>
              </a:rPr>
              <a:t>Developmental &amp; Behavioral Screening</a:t>
            </a:r>
            <a:endParaRPr kumimoji="0" lang="en-US" sz="1600" b="0"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16" name="Arrow: Chevron 15">
            <a:extLst>
              <a:ext uri="{FF2B5EF4-FFF2-40B4-BE49-F238E27FC236}">
                <a16:creationId xmlns:a16="http://schemas.microsoft.com/office/drawing/2014/main" id="{962058C1-9058-4864-8654-99174AEA9AFC}"/>
              </a:ext>
            </a:extLst>
          </p:cNvPr>
          <p:cNvSpPr/>
          <p:nvPr/>
        </p:nvSpPr>
        <p:spPr>
          <a:xfrm>
            <a:off x="8827400" y="1854682"/>
            <a:ext cx="2983600" cy="962022"/>
          </a:xfrm>
          <a:prstGeom prst="chevron">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Calibri" panose="020F0502020204030204"/>
                <a:ea typeface="+mn-ea"/>
                <a:cs typeface="+mn-cs"/>
              </a:rPr>
              <a:t>Lead Screening</a:t>
            </a:r>
          </a:p>
        </p:txBody>
      </p:sp>
      <p:sp>
        <p:nvSpPr>
          <p:cNvPr id="4" name="TextBox 3">
            <a:extLst>
              <a:ext uri="{FF2B5EF4-FFF2-40B4-BE49-F238E27FC236}">
                <a16:creationId xmlns:a16="http://schemas.microsoft.com/office/drawing/2014/main" id="{0200568A-2BE1-43E5-BC80-773B889EC502}"/>
              </a:ext>
            </a:extLst>
          </p:cNvPr>
          <p:cNvSpPr txBox="1"/>
          <p:nvPr/>
        </p:nvSpPr>
        <p:spPr>
          <a:xfrm>
            <a:off x="469900" y="5473121"/>
            <a:ext cx="11217837" cy="276999"/>
          </a:xfrm>
          <a:prstGeom prst="rect">
            <a:avLst/>
          </a:prstGeom>
          <a:noFill/>
        </p:spPr>
        <p:txBody>
          <a:bodyPr wrap="square" rtlCol="0">
            <a:spAutoFit/>
          </a:bodyPr>
          <a:lstStyle/>
          <a:p>
            <a:r>
              <a:rPr lang="en-US" sz="1200" dirty="0">
                <a:hlinkClick r:id="rId6"/>
              </a:rPr>
              <a:t>Note: For further information about the Program: NEW YORK STATE DEPARTMENT OF HEALTH (emedny.org)</a:t>
            </a:r>
            <a:endParaRPr lang="en-US" sz="1200" dirty="0">
              <a:solidFill>
                <a:schemeClr val="bg1"/>
              </a:solidFill>
            </a:endParaRPr>
          </a:p>
        </p:txBody>
      </p:sp>
    </p:spTree>
    <p:extLst>
      <p:ext uri="{BB962C8B-B14F-4D97-AF65-F5344CB8AC3E}">
        <p14:creationId xmlns:p14="http://schemas.microsoft.com/office/powerpoint/2010/main" val="31955589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0.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11.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12.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3.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4.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15.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16.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7.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8.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19.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2.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20.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1.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2.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23.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24.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5.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6.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27.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28.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3.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4.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5.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6.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7.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8.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9.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heme/theme1.xml><?xml version="1.0" encoding="utf-8"?>
<a:theme xmlns:a="http://schemas.openxmlformats.org/drawingml/2006/main" name="MPH Gold">
  <a:themeElements>
    <a:clrScheme name="Metro Gold">
      <a:dk1>
        <a:srgbClr val="00080E"/>
      </a:dk1>
      <a:lt1>
        <a:sysClr val="window" lastClr="FFFFFF"/>
      </a:lt1>
      <a:dk2>
        <a:srgbClr val="FFCF31"/>
      </a:dk2>
      <a:lt2>
        <a:srgbClr val="FFFFFF"/>
      </a:lt2>
      <a:accent1>
        <a:srgbClr val="D8AE30"/>
      </a:accent1>
      <a:accent2>
        <a:srgbClr val="B1852C"/>
      </a:accent2>
      <a:accent3>
        <a:srgbClr val="9C6126"/>
      </a:accent3>
      <a:accent4>
        <a:srgbClr val="ED1C26"/>
      </a:accent4>
      <a:accent5>
        <a:srgbClr val="F15F23"/>
      </a:accent5>
      <a:accent6>
        <a:srgbClr val="A8CF3B"/>
      </a:accent6>
      <a:hlink>
        <a:srgbClr val="0065B2"/>
      </a:hlink>
      <a:folHlink>
        <a:srgbClr val="8E459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0990d6e-d303-4dd4-a136-d7467752abaf" xsi:nil="true"/>
    <lcf76f155ced4ddcb4097134ff3c332f xmlns="0ec2e2e4-9c67-4687-b73c-75464b9f561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AF74F13E85724B81AF0B016F2643B3" ma:contentTypeVersion="12" ma:contentTypeDescription="Create a new document." ma:contentTypeScope="" ma:versionID="3c16cf388bdcbfd6c8e374fea6ef880c">
  <xsd:schema xmlns:xsd="http://www.w3.org/2001/XMLSchema" xmlns:xs="http://www.w3.org/2001/XMLSchema" xmlns:p="http://schemas.microsoft.com/office/2006/metadata/properties" xmlns:ns2="0ec2e2e4-9c67-4687-b73c-75464b9f5617" xmlns:ns3="30990d6e-d303-4dd4-a136-d7467752abaf" targetNamespace="http://schemas.microsoft.com/office/2006/metadata/properties" ma:root="true" ma:fieldsID="6248ca557861db03f9bd0b1749e02a33" ns2:_="" ns3:_="">
    <xsd:import namespace="0ec2e2e4-9c67-4687-b73c-75464b9f5617"/>
    <xsd:import namespace="30990d6e-d303-4dd4-a136-d7467752ab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2e2e4-9c67-4687-b73c-75464b9f56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b16d5d7-de8b-49ef-b70f-9480b70c9ba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990d6e-d303-4dd4-a136-d7467752aba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edb52d1-f144-42e4-a2e5-e3d03ac54b21}" ma:internalName="TaxCatchAll" ma:showField="CatchAllData" ma:web="30990d6e-d303-4dd4-a136-d7467752ab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C35ADB-F9C6-4ABA-8438-5D6764FEA85F}">
  <ds:schemaRefs>
    <ds:schemaRef ds:uri="http://schemas.microsoft.com/sharepoint/v3/contenttype/forms"/>
  </ds:schemaRefs>
</ds:datastoreItem>
</file>

<file path=customXml/itemProps2.xml><?xml version="1.0" encoding="utf-8"?>
<ds:datastoreItem xmlns:ds="http://schemas.openxmlformats.org/officeDocument/2006/customXml" ds:itemID="{E64A2159-93CB-4A02-B11F-40008FF2262E}">
  <ds:schemaRefs>
    <ds:schemaRef ds:uri="0ec2e2e4-9c67-4687-b73c-75464b9f5617"/>
    <ds:schemaRef ds:uri="http://purl.org/dc/elements/1.1/"/>
    <ds:schemaRef ds:uri="http://purl.org/dc/terms/"/>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infopath/2007/PartnerControls"/>
    <ds:schemaRef ds:uri="30990d6e-d303-4dd4-a136-d7467752abaf"/>
    <ds:schemaRef ds:uri="http://schemas.microsoft.com/office/2006/metadata/properties"/>
  </ds:schemaRefs>
</ds:datastoreItem>
</file>

<file path=customXml/itemProps3.xml><?xml version="1.0" encoding="utf-8"?>
<ds:datastoreItem xmlns:ds="http://schemas.openxmlformats.org/officeDocument/2006/customXml" ds:itemID="{DE431969-E058-41AE-8570-5A190400D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c2e2e4-9c67-4687-b73c-75464b9f5617"/>
    <ds:schemaRef ds:uri="30990d6e-d303-4dd4-a136-d7467752ab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13117</TotalTime>
  <Words>1997</Words>
  <Application>Microsoft Office PowerPoint</Application>
  <PresentationFormat>Widescreen</PresentationFormat>
  <Paragraphs>116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Helvetica</vt:lpstr>
      <vt:lpstr>Helvetica Neue</vt:lpstr>
      <vt:lpstr>Source Sans Pro</vt:lpstr>
      <vt:lpstr>Wingdings</vt:lpstr>
      <vt:lpstr>MPH Gold</vt:lpstr>
      <vt:lpstr>PowerPoint Presentation</vt:lpstr>
      <vt:lpstr>Informed consent for hysterectomy and sterilization</vt:lpstr>
      <vt:lpstr>Informed consent for hysterectomy and sterilization</vt:lpstr>
      <vt:lpstr>Reportable communicable diseases and conditions</vt:lpstr>
      <vt:lpstr>Reportable communicable diseases and conditions</vt:lpstr>
      <vt:lpstr>Preventive Health Care Guidelines</vt:lpstr>
      <vt:lpstr>Clinical practice guidelines</vt:lpstr>
      <vt:lpstr>Early Periodic Screening Diagnosis &amp; Treatment (EPSDT)/ Child/Teen Health Program (C/THP) Requirements</vt:lpstr>
      <vt:lpstr>Early Periodic Screening Diagnosis &amp; Treatment (EPSDT)/ Child/Teen Health Program (C/THP) Requirements</vt:lpstr>
      <vt:lpstr>                   Child and Adolescent Immunizations </vt:lpstr>
      <vt:lpstr> Reporting Immunizations Requirements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Soman, Kathryn</cp:lastModifiedBy>
  <cp:revision>279</cp:revision>
  <cp:lastPrinted>2021-12-16T20:37:50Z</cp:lastPrinted>
  <dcterms:created xsi:type="dcterms:W3CDTF">2019-12-31T17:35:15Z</dcterms:created>
  <dcterms:modified xsi:type="dcterms:W3CDTF">2023-05-09T14:48:50Z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0x01010050AF74F13E85724B81AF0B016F2643B3</vt:lpwstr>
  </property>
</Properties>
</file>